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8" r:id="rId2"/>
    <p:sldId id="340" r:id="rId3"/>
    <p:sldId id="320" r:id="rId4"/>
    <p:sldId id="321" r:id="rId5"/>
    <p:sldId id="292" r:id="rId6"/>
    <p:sldId id="293" r:id="rId7"/>
    <p:sldId id="286" r:id="rId8"/>
    <p:sldId id="276" r:id="rId9"/>
    <p:sldId id="277" r:id="rId10"/>
    <p:sldId id="278" r:id="rId11"/>
    <p:sldId id="280" r:id="rId12"/>
    <p:sldId id="282" r:id="rId13"/>
    <p:sldId id="322" r:id="rId14"/>
    <p:sldId id="260" r:id="rId15"/>
    <p:sldId id="261" r:id="rId16"/>
    <p:sldId id="263" r:id="rId17"/>
    <p:sldId id="264" r:id="rId18"/>
    <p:sldId id="271" r:id="rId19"/>
    <p:sldId id="289" r:id="rId20"/>
    <p:sldId id="343" r:id="rId21"/>
    <p:sldId id="323" r:id="rId22"/>
    <p:sldId id="298" r:id="rId23"/>
    <p:sldId id="301" r:id="rId24"/>
    <p:sldId id="302" r:id="rId25"/>
    <p:sldId id="305" r:id="rId26"/>
    <p:sldId id="304" r:id="rId27"/>
    <p:sldId id="311" r:id="rId28"/>
    <p:sldId id="308" r:id="rId29"/>
    <p:sldId id="324" r:id="rId30"/>
    <p:sldId id="310" r:id="rId31"/>
    <p:sldId id="314" r:id="rId32"/>
    <p:sldId id="316" r:id="rId33"/>
    <p:sldId id="315" r:id="rId34"/>
    <p:sldId id="317" r:id="rId35"/>
    <p:sldId id="318" r:id="rId36"/>
    <p:sldId id="319" r:id="rId37"/>
    <p:sldId id="328" r:id="rId38"/>
    <p:sldId id="326" r:id="rId39"/>
    <p:sldId id="330" r:id="rId40"/>
    <p:sldId id="332" r:id="rId41"/>
    <p:sldId id="334" r:id="rId42"/>
    <p:sldId id="335" r:id="rId43"/>
    <p:sldId id="336" r:id="rId44"/>
    <p:sldId id="337" r:id="rId45"/>
    <p:sldId id="338" r:id="rId46"/>
    <p:sldId id="342" r:id="rId47"/>
    <p:sldId id="33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78" d="100"/>
          <a:sy n="78" d="100"/>
        </p:scale>
        <p:origin x="8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E2261-287C-4357-922D-88581726B58C}" type="datetimeFigureOut">
              <a:rPr lang="en-US" smtClean="0"/>
              <a:t>9/2/2020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40A4A-E9B3-4681-9389-EEA2342FF0E6}" type="slidenum">
              <a:rPr lang="en-US" smtClean="0"/>
              <a:t>‹#›</a:t>
            </a:fld>
            <a:endParaRPr lang="en-US"/>
          </a:p>
        </p:txBody>
      </p:sp>
    </p:spTree>
    <p:extLst>
      <p:ext uri="{BB962C8B-B14F-4D97-AF65-F5344CB8AC3E}">
        <p14:creationId xmlns:p14="http://schemas.microsoft.com/office/powerpoint/2010/main" val="147266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40A4A-E9B3-4681-9389-EEA2342FF0E6}" type="slidenum">
              <a:rPr lang="en-US" smtClean="0"/>
              <a:t>23</a:t>
            </a:fld>
            <a:endParaRPr lang="en-US"/>
          </a:p>
        </p:txBody>
      </p:sp>
    </p:spTree>
    <p:extLst>
      <p:ext uri="{BB962C8B-B14F-4D97-AF65-F5344CB8AC3E}">
        <p14:creationId xmlns:p14="http://schemas.microsoft.com/office/powerpoint/2010/main" val="253043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D40A4A-E9B3-4681-9389-EEA2342FF0E6}" type="slidenum">
              <a:rPr lang="en-US" smtClean="0"/>
              <a:t>28</a:t>
            </a:fld>
            <a:endParaRPr lang="en-US"/>
          </a:p>
        </p:txBody>
      </p:sp>
    </p:spTree>
    <p:extLst>
      <p:ext uri="{BB962C8B-B14F-4D97-AF65-F5344CB8AC3E}">
        <p14:creationId xmlns:p14="http://schemas.microsoft.com/office/powerpoint/2010/main" val="104120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A02C-B139-43FA-89B0-C99E626B9F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7482BA-894F-44CC-B092-13299965C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3DB0EC-50B2-4C34-88D6-8910E62D180C}"/>
              </a:ext>
            </a:extLst>
          </p:cNvPr>
          <p:cNvSpPr>
            <a:spLocks noGrp="1"/>
          </p:cNvSpPr>
          <p:nvPr>
            <p:ph type="dt" sz="half" idx="10"/>
          </p:nvPr>
        </p:nvSpPr>
        <p:spPr/>
        <p:txBody>
          <a:bodyPr/>
          <a:lstStyle/>
          <a:p>
            <a:fld id="{73EB642D-6073-4991-A9BD-7F66B61DCE60}" type="datetimeFigureOut">
              <a:rPr lang="en-US" smtClean="0"/>
              <a:t>9/2/2020</a:t>
            </a:fld>
            <a:endParaRPr lang="en-US"/>
          </a:p>
        </p:txBody>
      </p:sp>
      <p:sp>
        <p:nvSpPr>
          <p:cNvPr id="5" name="Footer Placeholder 4">
            <a:extLst>
              <a:ext uri="{FF2B5EF4-FFF2-40B4-BE49-F238E27FC236}">
                <a16:creationId xmlns:a16="http://schemas.microsoft.com/office/drawing/2014/main" id="{FF0481CA-F8DC-46DB-945B-C066C036C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217D2-A1E0-45AE-B8C1-195B9BD6277E}"/>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105281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C30F-C4C5-4DA5-8C14-20141C4C8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D132F0-1D10-477C-A5B8-EF197F3675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9148F-BD3C-4F5E-A28C-405FB889E5E9}"/>
              </a:ext>
            </a:extLst>
          </p:cNvPr>
          <p:cNvSpPr>
            <a:spLocks noGrp="1"/>
          </p:cNvSpPr>
          <p:nvPr>
            <p:ph type="dt" sz="half" idx="10"/>
          </p:nvPr>
        </p:nvSpPr>
        <p:spPr/>
        <p:txBody>
          <a:bodyPr/>
          <a:lstStyle/>
          <a:p>
            <a:fld id="{73EB642D-6073-4991-A9BD-7F66B61DCE60}" type="datetimeFigureOut">
              <a:rPr lang="en-US" smtClean="0"/>
              <a:t>9/2/2020</a:t>
            </a:fld>
            <a:endParaRPr lang="en-US"/>
          </a:p>
        </p:txBody>
      </p:sp>
      <p:sp>
        <p:nvSpPr>
          <p:cNvPr id="5" name="Footer Placeholder 4">
            <a:extLst>
              <a:ext uri="{FF2B5EF4-FFF2-40B4-BE49-F238E27FC236}">
                <a16:creationId xmlns:a16="http://schemas.microsoft.com/office/drawing/2014/main" id="{FAFB6494-7792-4719-85A5-56E92C36B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6F011-60E9-4DE9-A9AA-509287C75ECD}"/>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371756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A7F4E6-4287-4CA3-AD8A-78269D1501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4D5CD9-DB6B-4ECE-94B2-4472AF802A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A4E9B-1961-43B7-BF1A-ADD2F85FBF4F}"/>
              </a:ext>
            </a:extLst>
          </p:cNvPr>
          <p:cNvSpPr>
            <a:spLocks noGrp="1"/>
          </p:cNvSpPr>
          <p:nvPr>
            <p:ph type="dt" sz="half" idx="10"/>
          </p:nvPr>
        </p:nvSpPr>
        <p:spPr/>
        <p:txBody>
          <a:bodyPr/>
          <a:lstStyle/>
          <a:p>
            <a:fld id="{73EB642D-6073-4991-A9BD-7F66B61DCE60}" type="datetimeFigureOut">
              <a:rPr lang="en-US" smtClean="0"/>
              <a:t>9/2/2020</a:t>
            </a:fld>
            <a:endParaRPr lang="en-US"/>
          </a:p>
        </p:txBody>
      </p:sp>
      <p:sp>
        <p:nvSpPr>
          <p:cNvPr id="5" name="Footer Placeholder 4">
            <a:extLst>
              <a:ext uri="{FF2B5EF4-FFF2-40B4-BE49-F238E27FC236}">
                <a16:creationId xmlns:a16="http://schemas.microsoft.com/office/drawing/2014/main" id="{9E94477B-B8C9-42C9-8B3C-F581F26A4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35C83-8B0B-4E86-91EB-3666562BE0A2}"/>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405061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BA8FA-1B0A-41B8-9A19-F3E0D110E5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47872-A783-40E6-97DB-525E453DC0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A40D1-B740-49FE-8C8D-EE22A57B1FF3}"/>
              </a:ext>
            </a:extLst>
          </p:cNvPr>
          <p:cNvSpPr>
            <a:spLocks noGrp="1"/>
          </p:cNvSpPr>
          <p:nvPr>
            <p:ph type="dt" sz="half" idx="10"/>
          </p:nvPr>
        </p:nvSpPr>
        <p:spPr/>
        <p:txBody>
          <a:bodyPr/>
          <a:lstStyle/>
          <a:p>
            <a:fld id="{73EB642D-6073-4991-A9BD-7F66B61DCE60}" type="datetimeFigureOut">
              <a:rPr lang="en-US" smtClean="0"/>
              <a:t>9/2/2020</a:t>
            </a:fld>
            <a:endParaRPr lang="en-US"/>
          </a:p>
        </p:txBody>
      </p:sp>
      <p:sp>
        <p:nvSpPr>
          <p:cNvPr id="5" name="Footer Placeholder 4">
            <a:extLst>
              <a:ext uri="{FF2B5EF4-FFF2-40B4-BE49-F238E27FC236}">
                <a16:creationId xmlns:a16="http://schemas.microsoft.com/office/drawing/2014/main" id="{449D0EDD-5BFB-466B-9AE6-3B619AF10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D9974-CCB9-4D48-8019-D8D2A66DF5E8}"/>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231728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8B8A-171C-4CEE-B672-966C898880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76A9BF-1F91-4FDF-8661-622ED9F8FC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E5D3D2-EFD0-4EAD-8D41-D304E999E0B6}"/>
              </a:ext>
            </a:extLst>
          </p:cNvPr>
          <p:cNvSpPr>
            <a:spLocks noGrp="1"/>
          </p:cNvSpPr>
          <p:nvPr>
            <p:ph type="dt" sz="half" idx="10"/>
          </p:nvPr>
        </p:nvSpPr>
        <p:spPr/>
        <p:txBody>
          <a:bodyPr/>
          <a:lstStyle/>
          <a:p>
            <a:fld id="{73EB642D-6073-4991-A9BD-7F66B61DCE60}" type="datetimeFigureOut">
              <a:rPr lang="en-US" smtClean="0"/>
              <a:t>9/2/2020</a:t>
            </a:fld>
            <a:endParaRPr lang="en-US"/>
          </a:p>
        </p:txBody>
      </p:sp>
      <p:sp>
        <p:nvSpPr>
          <p:cNvPr id="5" name="Footer Placeholder 4">
            <a:extLst>
              <a:ext uri="{FF2B5EF4-FFF2-40B4-BE49-F238E27FC236}">
                <a16:creationId xmlns:a16="http://schemas.microsoft.com/office/drawing/2014/main" id="{A1BE407A-3EC2-44C1-852C-64ED88FD2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E56BF-F11C-405E-A5BA-4ACEE1336AA2}"/>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89150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0F42-8B3E-4612-B34A-3CCD0344C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45CF41-AB56-433C-A750-E770D8F5FF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D39E9B-B14A-45F8-BA26-7EEFCE8152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D3B9AD-A784-4102-AF47-34F71A9AF626}"/>
              </a:ext>
            </a:extLst>
          </p:cNvPr>
          <p:cNvSpPr>
            <a:spLocks noGrp="1"/>
          </p:cNvSpPr>
          <p:nvPr>
            <p:ph type="dt" sz="half" idx="10"/>
          </p:nvPr>
        </p:nvSpPr>
        <p:spPr/>
        <p:txBody>
          <a:bodyPr/>
          <a:lstStyle/>
          <a:p>
            <a:fld id="{73EB642D-6073-4991-A9BD-7F66B61DCE60}" type="datetimeFigureOut">
              <a:rPr lang="en-US" smtClean="0"/>
              <a:t>9/2/2020</a:t>
            </a:fld>
            <a:endParaRPr lang="en-US"/>
          </a:p>
        </p:txBody>
      </p:sp>
      <p:sp>
        <p:nvSpPr>
          <p:cNvPr id="6" name="Footer Placeholder 5">
            <a:extLst>
              <a:ext uri="{FF2B5EF4-FFF2-40B4-BE49-F238E27FC236}">
                <a16:creationId xmlns:a16="http://schemas.microsoft.com/office/drawing/2014/main" id="{767B0268-B855-4646-9D3B-3BD492A4A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66AA74-5B80-4475-97EF-658B82519493}"/>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333101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E1BD8-50A2-4BCE-B4AC-D02409CCF6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AFFB2F-C0D9-42E2-8C48-65F5A48EC3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AF3DF1-04E0-42DB-B356-9397304F3C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09F197-0676-4966-9CD7-F23B646B33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75548D-80BD-4B27-B823-AD657FB904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86BB4-70CC-40DD-BB7F-607BC0E19568}"/>
              </a:ext>
            </a:extLst>
          </p:cNvPr>
          <p:cNvSpPr>
            <a:spLocks noGrp="1"/>
          </p:cNvSpPr>
          <p:nvPr>
            <p:ph type="dt" sz="half" idx="10"/>
          </p:nvPr>
        </p:nvSpPr>
        <p:spPr/>
        <p:txBody>
          <a:bodyPr/>
          <a:lstStyle/>
          <a:p>
            <a:fld id="{73EB642D-6073-4991-A9BD-7F66B61DCE60}" type="datetimeFigureOut">
              <a:rPr lang="en-US" smtClean="0"/>
              <a:t>9/2/2020</a:t>
            </a:fld>
            <a:endParaRPr lang="en-US"/>
          </a:p>
        </p:txBody>
      </p:sp>
      <p:sp>
        <p:nvSpPr>
          <p:cNvPr id="8" name="Footer Placeholder 7">
            <a:extLst>
              <a:ext uri="{FF2B5EF4-FFF2-40B4-BE49-F238E27FC236}">
                <a16:creationId xmlns:a16="http://schemas.microsoft.com/office/drawing/2014/main" id="{13FA5437-7334-4A12-A13F-C4F4850F79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BF465B-3D23-4D83-9374-C7F294D5731E}"/>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50472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7A84-4B9F-4CDE-A8BF-5C40DBCFBC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7C6380-2BAF-4ED7-B98C-29FC307640E9}"/>
              </a:ext>
            </a:extLst>
          </p:cNvPr>
          <p:cNvSpPr>
            <a:spLocks noGrp="1"/>
          </p:cNvSpPr>
          <p:nvPr>
            <p:ph type="dt" sz="half" idx="10"/>
          </p:nvPr>
        </p:nvSpPr>
        <p:spPr/>
        <p:txBody>
          <a:bodyPr/>
          <a:lstStyle/>
          <a:p>
            <a:fld id="{73EB642D-6073-4991-A9BD-7F66B61DCE60}" type="datetimeFigureOut">
              <a:rPr lang="en-US" smtClean="0"/>
              <a:t>9/2/2020</a:t>
            </a:fld>
            <a:endParaRPr lang="en-US"/>
          </a:p>
        </p:txBody>
      </p:sp>
      <p:sp>
        <p:nvSpPr>
          <p:cNvPr id="4" name="Footer Placeholder 3">
            <a:extLst>
              <a:ext uri="{FF2B5EF4-FFF2-40B4-BE49-F238E27FC236}">
                <a16:creationId xmlns:a16="http://schemas.microsoft.com/office/drawing/2014/main" id="{5D57A824-7EC8-4C03-918E-3D3E7B5C72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7012FE-1771-44E7-AB5F-DFDF29AD1BDA}"/>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336133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01D0C3-3BDE-4F98-9BE3-CF8DB061EF09}"/>
              </a:ext>
            </a:extLst>
          </p:cNvPr>
          <p:cNvSpPr>
            <a:spLocks noGrp="1"/>
          </p:cNvSpPr>
          <p:nvPr>
            <p:ph type="dt" sz="half" idx="10"/>
          </p:nvPr>
        </p:nvSpPr>
        <p:spPr/>
        <p:txBody>
          <a:bodyPr/>
          <a:lstStyle/>
          <a:p>
            <a:fld id="{73EB642D-6073-4991-A9BD-7F66B61DCE60}" type="datetimeFigureOut">
              <a:rPr lang="en-US" smtClean="0"/>
              <a:t>9/2/2020</a:t>
            </a:fld>
            <a:endParaRPr lang="en-US"/>
          </a:p>
        </p:txBody>
      </p:sp>
      <p:sp>
        <p:nvSpPr>
          <p:cNvPr id="3" name="Footer Placeholder 2">
            <a:extLst>
              <a:ext uri="{FF2B5EF4-FFF2-40B4-BE49-F238E27FC236}">
                <a16:creationId xmlns:a16="http://schemas.microsoft.com/office/drawing/2014/main" id="{48219F40-62CD-4EF3-9427-E54AEE766B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617306-06E5-4006-BD3A-BD2C91B40341}"/>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34994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5DF35-9D18-45E4-A60A-317CD5615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409B63-4D5B-4CDE-85BD-4029696489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5FCF2B-4F20-4183-B8D2-B25638B89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FD6B03-CB96-4281-BD47-E2AE6308B79A}"/>
              </a:ext>
            </a:extLst>
          </p:cNvPr>
          <p:cNvSpPr>
            <a:spLocks noGrp="1"/>
          </p:cNvSpPr>
          <p:nvPr>
            <p:ph type="dt" sz="half" idx="10"/>
          </p:nvPr>
        </p:nvSpPr>
        <p:spPr/>
        <p:txBody>
          <a:bodyPr/>
          <a:lstStyle/>
          <a:p>
            <a:fld id="{73EB642D-6073-4991-A9BD-7F66B61DCE60}" type="datetimeFigureOut">
              <a:rPr lang="en-US" smtClean="0"/>
              <a:t>9/2/2020</a:t>
            </a:fld>
            <a:endParaRPr lang="en-US"/>
          </a:p>
        </p:txBody>
      </p:sp>
      <p:sp>
        <p:nvSpPr>
          <p:cNvPr id="6" name="Footer Placeholder 5">
            <a:extLst>
              <a:ext uri="{FF2B5EF4-FFF2-40B4-BE49-F238E27FC236}">
                <a16:creationId xmlns:a16="http://schemas.microsoft.com/office/drawing/2014/main" id="{12F2518C-424D-43B1-9D4A-B3F8527F2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F2250-556B-4C16-9C03-620A659B8C9E}"/>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68666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022A-2E75-4D5A-B693-70262A89F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AE2D7-39B2-4E27-B4C5-1FF79FFC04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71CF3-7C87-440B-9040-C5233C1D8D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28B2F-1074-4449-B32B-6AC538F49560}"/>
              </a:ext>
            </a:extLst>
          </p:cNvPr>
          <p:cNvSpPr>
            <a:spLocks noGrp="1"/>
          </p:cNvSpPr>
          <p:nvPr>
            <p:ph type="dt" sz="half" idx="10"/>
          </p:nvPr>
        </p:nvSpPr>
        <p:spPr/>
        <p:txBody>
          <a:bodyPr/>
          <a:lstStyle/>
          <a:p>
            <a:fld id="{73EB642D-6073-4991-A9BD-7F66B61DCE60}" type="datetimeFigureOut">
              <a:rPr lang="en-US" smtClean="0"/>
              <a:t>9/2/2020</a:t>
            </a:fld>
            <a:endParaRPr lang="en-US"/>
          </a:p>
        </p:txBody>
      </p:sp>
      <p:sp>
        <p:nvSpPr>
          <p:cNvPr id="6" name="Footer Placeholder 5">
            <a:extLst>
              <a:ext uri="{FF2B5EF4-FFF2-40B4-BE49-F238E27FC236}">
                <a16:creationId xmlns:a16="http://schemas.microsoft.com/office/drawing/2014/main" id="{F8ADB122-D3DF-476A-A75C-CB45C7D69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379B1-DBDF-48F0-96B3-B9B9FFBAC73C}"/>
              </a:ext>
            </a:extLst>
          </p:cNvPr>
          <p:cNvSpPr>
            <a:spLocks noGrp="1"/>
          </p:cNvSpPr>
          <p:nvPr>
            <p:ph type="sldNum" sz="quarter" idx="12"/>
          </p:nvPr>
        </p:nvSpPr>
        <p:spPr/>
        <p:txBody>
          <a:bodyPr/>
          <a:lstStyle/>
          <a:p>
            <a:fld id="{7583D8FB-72F8-42F7-80BF-7C6EAC05EE86}" type="slidenum">
              <a:rPr lang="en-US" smtClean="0"/>
              <a:t>‹#›</a:t>
            </a:fld>
            <a:endParaRPr lang="en-US"/>
          </a:p>
        </p:txBody>
      </p:sp>
    </p:spTree>
    <p:extLst>
      <p:ext uri="{BB962C8B-B14F-4D97-AF65-F5344CB8AC3E}">
        <p14:creationId xmlns:p14="http://schemas.microsoft.com/office/powerpoint/2010/main" val="735667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6F310F-A8DD-4FBB-9395-3C59E05790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410A58-19B8-4800-BAD7-10496A978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72601-8314-4F1A-A92E-17752DF2D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B642D-6073-4991-A9BD-7F66B61DCE60}" type="datetimeFigureOut">
              <a:rPr lang="en-US" smtClean="0"/>
              <a:t>9/2/2020</a:t>
            </a:fld>
            <a:endParaRPr lang="en-US"/>
          </a:p>
        </p:txBody>
      </p:sp>
      <p:sp>
        <p:nvSpPr>
          <p:cNvPr id="5" name="Footer Placeholder 4">
            <a:extLst>
              <a:ext uri="{FF2B5EF4-FFF2-40B4-BE49-F238E27FC236}">
                <a16:creationId xmlns:a16="http://schemas.microsoft.com/office/drawing/2014/main" id="{9906F217-F42B-464F-AA85-47A9C8829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53D97C-218E-439F-8A3B-086C1479E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3D8FB-72F8-42F7-80BF-7C6EAC05EE86}" type="slidenum">
              <a:rPr lang="en-US" smtClean="0"/>
              <a:t>‹#›</a:t>
            </a:fld>
            <a:endParaRPr lang="en-US"/>
          </a:p>
        </p:txBody>
      </p:sp>
    </p:spTree>
    <p:extLst>
      <p:ext uri="{BB962C8B-B14F-4D97-AF65-F5344CB8AC3E}">
        <p14:creationId xmlns:p14="http://schemas.microsoft.com/office/powerpoint/2010/main" val="3857366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Klein%20Dictionary,_&#1497;.1" TargetMode="External"/><Relationship Id="rId2" Type="http://schemas.openxmlformats.org/officeDocument/2006/relationships/hyperlink" Target="/Klein%20Dictionary,_&#1513;.1" TargetMode="External"/><Relationship Id="rId1" Type="http://schemas.openxmlformats.org/officeDocument/2006/relationships/slideLayout" Target="../slideLayouts/slideLayout5.xml"/><Relationship Id="rId4" Type="http://schemas.openxmlformats.org/officeDocument/2006/relationships/hyperlink" Target="/Klein%20Dictionary,_&#1506;&#1494;&#1489;%20&#7477;.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ref.ly/logosres/lxgrkotanlex?hw=%CF%83%E1%BF%B4%CE%B6%CF%89&amp;off=3656"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en.wikipedia.org/wiki/Apatheia" TargetMode="External"/><Relationship Id="rId3" Type="http://schemas.openxmlformats.org/officeDocument/2006/relationships/hyperlink" Target="https://en.wikipedia.org/wiki/World_(theology)" TargetMode="External"/><Relationship Id="rId7" Type="http://schemas.openxmlformats.org/officeDocument/2006/relationships/hyperlink" Target="https://en.wikipedia.org/wiki/Hesychasm"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s://en.wikipedia.org/wiki/Memento_mori" TargetMode="External"/><Relationship Id="rId11" Type="http://schemas.openxmlformats.org/officeDocument/2006/relationships/hyperlink" Target="https://en.wikipedia.org/wiki/Pistis" TargetMode="External"/><Relationship Id="rId5" Type="http://schemas.openxmlformats.org/officeDocument/2006/relationships/hyperlink" Target="https://en.wikipedia.org/wiki/Metanoia_(theology)" TargetMode="External"/><Relationship Id="rId10" Type="http://schemas.openxmlformats.org/officeDocument/2006/relationships/hyperlink" Target="https://en.wikipedia.org/wiki/Elpis" TargetMode="External"/><Relationship Id="rId4" Type="http://schemas.openxmlformats.org/officeDocument/2006/relationships/hyperlink" Target="https://en.wikipedia.org/wiki/Asceticism" TargetMode="External"/><Relationship Id="rId9" Type="http://schemas.openxmlformats.org/officeDocument/2006/relationships/hyperlink" Target="https://en.wikipedia.org/wiki/Agape"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aithalone.org/journal/2000ii/Anderson_Regeneration.pdf"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0DA261-56C1-415C-B7DA-CE952FDB2BDD}"/>
              </a:ext>
            </a:extLst>
          </p:cNvPr>
          <p:cNvSpPr>
            <a:spLocks noGrp="1"/>
          </p:cNvSpPr>
          <p:nvPr>
            <p:ph type="subTitle" idx="1"/>
          </p:nvPr>
        </p:nvSpPr>
        <p:spPr>
          <a:xfrm>
            <a:off x="1595021" y="6276512"/>
            <a:ext cx="9144000" cy="581487"/>
          </a:xfrm>
        </p:spPr>
        <p:txBody>
          <a:bodyPr/>
          <a:lstStyle/>
          <a:p>
            <a:r>
              <a:rPr lang="en-US" dirty="0"/>
              <a:t>Part I: Soteriology in Christian Theology</a:t>
            </a:r>
          </a:p>
        </p:txBody>
      </p:sp>
      <p:pic>
        <p:nvPicPr>
          <p:cNvPr id="2" name="Picture 1">
            <a:extLst>
              <a:ext uri="{FF2B5EF4-FFF2-40B4-BE49-F238E27FC236}">
                <a16:creationId xmlns:a16="http://schemas.microsoft.com/office/drawing/2014/main" id="{8EEB095E-9C1B-4B60-A920-F4BC3F7B8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59" y="132711"/>
            <a:ext cx="8833282" cy="5888854"/>
          </a:xfrm>
          <a:prstGeom prst="rect">
            <a:avLst/>
          </a:prstGeom>
        </p:spPr>
      </p:pic>
    </p:spTree>
    <p:extLst>
      <p:ext uri="{BB962C8B-B14F-4D97-AF65-F5344CB8AC3E}">
        <p14:creationId xmlns:p14="http://schemas.microsoft.com/office/powerpoint/2010/main" val="281664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922A23-E7BB-4871-A130-EF9314D97A16}"/>
              </a:ext>
            </a:extLst>
          </p:cNvPr>
          <p:cNvSpPr/>
          <p:nvPr/>
        </p:nvSpPr>
        <p:spPr>
          <a:xfrm>
            <a:off x="257439" y="326626"/>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Historical Theology</a:t>
            </a:r>
            <a:endParaRPr lang="en-US" dirty="0">
              <a:solidFill>
                <a:schemeClr val="tx1"/>
              </a:solidFill>
            </a:endParaRPr>
          </a:p>
        </p:txBody>
      </p:sp>
      <p:sp>
        <p:nvSpPr>
          <p:cNvPr id="6" name="Rectangle 5">
            <a:extLst>
              <a:ext uri="{FF2B5EF4-FFF2-40B4-BE49-F238E27FC236}">
                <a16:creationId xmlns:a16="http://schemas.microsoft.com/office/drawing/2014/main" id="{B9622D3B-5983-4F15-9CF2-1A5FA374191D}"/>
              </a:ext>
            </a:extLst>
          </p:cNvPr>
          <p:cNvSpPr/>
          <p:nvPr/>
        </p:nvSpPr>
        <p:spPr>
          <a:xfrm>
            <a:off x="1322760"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cxnSp>
        <p:nvCxnSpPr>
          <p:cNvPr id="7" name="Straight Arrow Connector 6">
            <a:extLst>
              <a:ext uri="{FF2B5EF4-FFF2-40B4-BE49-F238E27FC236}">
                <a16:creationId xmlns:a16="http://schemas.microsoft.com/office/drawing/2014/main" id="{8C2B15DC-FF62-48C1-A4E7-F0397B40BD66}"/>
              </a:ext>
            </a:extLst>
          </p:cNvPr>
          <p:cNvCxnSpPr>
            <a:cxnSpLocks/>
          </p:cNvCxnSpPr>
          <p:nvPr/>
        </p:nvCxnSpPr>
        <p:spPr>
          <a:xfrm rot="4865107" flipV="1">
            <a:off x="6214368" y="683689"/>
            <a:ext cx="4705165" cy="350668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A231BF-A722-4B50-891A-7848BBCA6365}"/>
              </a:ext>
            </a:extLst>
          </p:cNvPr>
          <p:cNvSpPr txBox="1"/>
          <p:nvPr/>
        </p:nvSpPr>
        <p:spPr>
          <a:xfrm rot="2693728">
            <a:off x="7624932" y="1192604"/>
            <a:ext cx="3124946" cy="1323439"/>
          </a:xfrm>
          <a:prstGeom prst="rect">
            <a:avLst/>
          </a:prstGeom>
          <a:noFill/>
        </p:spPr>
        <p:txBody>
          <a:bodyPr wrap="square" rtlCol="0">
            <a:spAutoFit/>
          </a:bodyPr>
          <a:lstStyle/>
          <a:p>
            <a:pPr algn="ctr"/>
            <a:r>
              <a:rPr lang="en-US" sz="4000" dirty="0"/>
              <a:t>Unfortunate Tendency</a:t>
            </a:r>
          </a:p>
        </p:txBody>
      </p:sp>
      <p:sp>
        <p:nvSpPr>
          <p:cNvPr id="4" name="Rectangle 3">
            <a:extLst>
              <a:ext uri="{FF2B5EF4-FFF2-40B4-BE49-F238E27FC236}">
                <a16:creationId xmlns:a16="http://schemas.microsoft.com/office/drawing/2014/main" id="{91D83720-DC69-4EBD-B11F-666485867A28}"/>
              </a:ext>
            </a:extLst>
          </p:cNvPr>
          <p:cNvSpPr/>
          <p:nvPr/>
        </p:nvSpPr>
        <p:spPr>
          <a:xfrm>
            <a:off x="3079058" y="350520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1" name="Rectangle 10">
            <a:extLst>
              <a:ext uri="{FF2B5EF4-FFF2-40B4-BE49-F238E27FC236}">
                <a16:creationId xmlns:a16="http://schemas.microsoft.com/office/drawing/2014/main" id="{3B734F74-6EC7-4702-9E5B-6AA09EAB52E9}"/>
              </a:ext>
            </a:extLst>
          </p:cNvPr>
          <p:cNvSpPr/>
          <p:nvPr/>
        </p:nvSpPr>
        <p:spPr>
          <a:xfrm>
            <a:off x="4144379" y="5032902"/>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Tree>
    <p:extLst>
      <p:ext uri="{BB962C8B-B14F-4D97-AF65-F5344CB8AC3E}">
        <p14:creationId xmlns:p14="http://schemas.microsoft.com/office/powerpoint/2010/main" val="219048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Historical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sp>
        <p:nvSpPr>
          <p:cNvPr id="9" name="Rectangle 8">
            <a:extLst>
              <a:ext uri="{FF2B5EF4-FFF2-40B4-BE49-F238E27FC236}">
                <a16:creationId xmlns:a16="http://schemas.microsoft.com/office/drawing/2014/main" id="{21244224-E064-4A59-BCE8-90109BEA69B3}"/>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
        <p:nvSpPr>
          <p:cNvPr id="12" name="TextBox 11">
            <a:extLst>
              <a:ext uri="{FF2B5EF4-FFF2-40B4-BE49-F238E27FC236}">
                <a16:creationId xmlns:a16="http://schemas.microsoft.com/office/drawing/2014/main" id="{856601F4-663D-4C46-8088-A2277ADC54DC}"/>
              </a:ext>
            </a:extLst>
          </p:cNvPr>
          <p:cNvSpPr txBox="1"/>
          <p:nvPr/>
        </p:nvSpPr>
        <p:spPr>
          <a:xfrm>
            <a:off x="7640147" y="1640521"/>
            <a:ext cx="2995128" cy="4832092"/>
          </a:xfrm>
          <a:prstGeom prst="rect">
            <a:avLst/>
          </a:prstGeom>
          <a:noFill/>
          <a:ln w="19050">
            <a:solidFill>
              <a:schemeClr val="tx1"/>
            </a:solidFill>
          </a:ln>
        </p:spPr>
        <p:txBody>
          <a:bodyPr wrap="square" rtlCol="0">
            <a:spAutoFit/>
          </a:bodyPr>
          <a:lstStyle/>
          <a:p>
            <a:pPr marL="342900" indent="-342900">
              <a:buFont typeface="+mj-lt"/>
              <a:buAutoNum type="arabicPeriod"/>
            </a:pPr>
            <a:r>
              <a:rPr lang="en-US" sz="2800" dirty="0"/>
              <a:t>Bibliology</a:t>
            </a:r>
          </a:p>
          <a:p>
            <a:pPr marL="342900" indent="-342900">
              <a:buFont typeface="+mj-lt"/>
              <a:buAutoNum type="arabicPeriod"/>
            </a:pPr>
            <a:r>
              <a:rPr lang="en-US" sz="2800" dirty="0"/>
              <a:t>Theology Proper</a:t>
            </a:r>
          </a:p>
          <a:p>
            <a:pPr marL="342900" indent="-342900">
              <a:buFont typeface="+mj-lt"/>
              <a:buAutoNum type="arabicPeriod"/>
            </a:pPr>
            <a:r>
              <a:rPr lang="en-US" sz="2800" dirty="0"/>
              <a:t>Christology</a:t>
            </a:r>
          </a:p>
          <a:p>
            <a:pPr marL="342900" indent="-342900">
              <a:buFont typeface="+mj-lt"/>
              <a:buAutoNum type="arabicPeriod"/>
            </a:pPr>
            <a:r>
              <a:rPr lang="en-US" sz="2800" dirty="0"/>
              <a:t>Pneumatology</a:t>
            </a:r>
          </a:p>
          <a:p>
            <a:pPr marL="342900" indent="-342900">
              <a:buFont typeface="+mj-lt"/>
              <a:buAutoNum type="arabicPeriod"/>
            </a:pPr>
            <a:r>
              <a:rPr lang="en-US" sz="2800" dirty="0"/>
              <a:t>Angelology</a:t>
            </a:r>
          </a:p>
          <a:p>
            <a:pPr marL="342900" indent="-342900">
              <a:buFont typeface="+mj-lt"/>
              <a:buAutoNum type="arabicPeriod"/>
            </a:pPr>
            <a:r>
              <a:rPr lang="en-US" sz="2800" dirty="0"/>
              <a:t>Anthropology</a:t>
            </a:r>
          </a:p>
          <a:p>
            <a:pPr marL="342900" indent="-342900">
              <a:buFont typeface="+mj-lt"/>
              <a:buAutoNum type="arabicPeriod"/>
            </a:pPr>
            <a:r>
              <a:rPr lang="en-US" sz="2800" dirty="0"/>
              <a:t>Hamartiology</a:t>
            </a:r>
          </a:p>
          <a:p>
            <a:pPr marL="342900" indent="-342900">
              <a:buFont typeface="+mj-lt"/>
              <a:buAutoNum type="arabicPeriod"/>
            </a:pPr>
            <a:r>
              <a:rPr lang="en-US" sz="2800" b="1" dirty="0">
                <a:solidFill>
                  <a:srgbClr val="FF0000"/>
                </a:solidFill>
              </a:rPr>
              <a:t>Soteriology</a:t>
            </a:r>
          </a:p>
          <a:p>
            <a:pPr marL="342900" indent="-342900">
              <a:buFont typeface="+mj-lt"/>
              <a:buAutoNum type="arabicPeriod"/>
            </a:pPr>
            <a:r>
              <a:rPr lang="en-US" sz="2800" dirty="0" err="1"/>
              <a:t>Israelology</a:t>
            </a:r>
            <a:endParaRPr lang="en-US" sz="2800" dirty="0"/>
          </a:p>
          <a:p>
            <a:pPr marL="342900" indent="-342900">
              <a:buFont typeface="+mj-lt"/>
              <a:buAutoNum type="arabicPeriod"/>
            </a:pPr>
            <a:r>
              <a:rPr lang="en-US" sz="2800" dirty="0"/>
              <a:t>Ecclesiology</a:t>
            </a:r>
          </a:p>
          <a:p>
            <a:pPr marL="342900" indent="-342900">
              <a:buFont typeface="+mj-lt"/>
              <a:buAutoNum type="arabicPeriod"/>
            </a:pPr>
            <a:r>
              <a:rPr lang="en-US" sz="2800" dirty="0"/>
              <a:t>Eschatology</a:t>
            </a:r>
          </a:p>
        </p:txBody>
      </p:sp>
      <p:sp>
        <p:nvSpPr>
          <p:cNvPr id="14" name="Isosceles Triangle 13">
            <a:extLst>
              <a:ext uri="{FF2B5EF4-FFF2-40B4-BE49-F238E27FC236}">
                <a16:creationId xmlns:a16="http://schemas.microsoft.com/office/drawing/2014/main" id="{AAD47A2D-6884-4060-B4CF-FED65F7735E3}"/>
              </a:ext>
            </a:extLst>
          </p:cNvPr>
          <p:cNvSpPr/>
          <p:nvPr/>
        </p:nvSpPr>
        <p:spPr>
          <a:xfrm rot="5400000">
            <a:off x="6085691" y="3730121"/>
            <a:ext cx="1396579" cy="66487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06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FF2C25-4219-4D49-AE25-150FC9FCD8A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Historical Theology</a:t>
            </a:r>
            <a:endParaRPr lang="en-US" dirty="0">
              <a:solidFill>
                <a:schemeClr val="tx1"/>
              </a:solidFill>
            </a:endParaRPr>
          </a:p>
        </p:txBody>
      </p:sp>
      <p:sp>
        <p:nvSpPr>
          <p:cNvPr id="7" name="Rectangle 6">
            <a:extLst>
              <a:ext uri="{FF2B5EF4-FFF2-40B4-BE49-F238E27FC236}">
                <a16:creationId xmlns:a16="http://schemas.microsoft.com/office/drawing/2014/main" id="{0A8D7922-90A8-4646-AD85-414A82ECE947}"/>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sp>
        <p:nvSpPr>
          <p:cNvPr id="11" name="Rectangle 10">
            <a:extLst>
              <a:ext uri="{FF2B5EF4-FFF2-40B4-BE49-F238E27FC236}">
                <a16:creationId xmlns:a16="http://schemas.microsoft.com/office/drawing/2014/main" id="{F98E0C09-4B81-4869-9734-5CC80B17578D}"/>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
        <p:nvSpPr>
          <p:cNvPr id="2" name="TextBox 1">
            <a:extLst>
              <a:ext uri="{FF2B5EF4-FFF2-40B4-BE49-F238E27FC236}">
                <a16:creationId xmlns:a16="http://schemas.microsoft.com/office/drawing/2014/main" id="{EE6A346B-2F69-41FA-9444-B129195E7B54}"/>
              </a:ext>
            </a:extLst>
          </p:cNvPr>
          <p:cNvSpPr txBox="1"/>
          <p:nvPr/>
        </p:nvSpPr>
        <p:spPr>
          <a:xfrm rot="16200000">
            <a:off x="2719101" y="1260305"/>
            <a:ext cx="1296140" cy="5633530"/>
          </a:xfrm>
          <a:prstGeom prst="rect">
            <a:avLst/>
          </a:prstGeom>
          <a:noFill/>
          <a:ln w="19050">
            <a:solidFill>
              <a:schemeClr val="tx1"/>
            </a:solidFill>
          </a:ln>
        </p:spPr>
        <p:txBody>
          <a:bodyPr wrap="square" rtlCol="0" anchor="ctr">
            <a:spAutoFit/>
          </a:bodyPr>
          <a:lstStyle/>
          <a:p>
            <a:pPr>
              <a:lnSpc>
                <a:spcPct val="200000"/>
              </a:lnSpc>
            </a:pPr>
            <a:r>
              <a:rPr lang="en-US" sz="1400" dirty="0"/>
              <a:t>Bibliology</a:t>
            </a:r>
          </a:p>
          <a:p>
            <a:pPr>
              <a:lnSpc>
                <a:spcPct val="200000"/>
              </a:lnSpc>
            </a:pPr>
            <a:r>
              <a:rPr lang="en-US" sz="1400" dirty="0"/>
              <a:t>Theology Proper</a:t>
            </a:r>
          </a:p>
          <a:p>
            <a:pPr>
              <a:lnSpc>
                <a:spcPct val="200000"/>
              </a:lnSpc>
            </a:pPr>
            <a:r>
              <a:rPr lang="en-US" sz="1400" dirty="0"/>
              <a:t>Christology</a:t>
            </a:r>
          </a:p>
          <a:p>
            <a:pPr>
              <a:lnSpc>
                <a:spcPct val="200000"/>
              </a:lnSpc>
            </a:pPr>
            <a:r>
              <a:rPr lang="en-US" sz="1400" dirty="0"/>
              <a:t>Pneumatology</a:t>
            </a:r>
          </a:p>
          <a:p>
            <a:pPr>
              <a:lnSpc>
                <a:spcPct val="200000"/>
              </a:lnSpc>
            </a:pPr>
            <a:r>
              <a:rPr lang="en-US" sz="1400" dirty="0"/>
              <a:t>Angelology</a:t>
            </a:r>
          </a:p>
          <a:p>
            <a:pPr>
              <a:lnSpc>
                <a:spcPct val="200000"/>
              </a:lnSpc>
            </a:pPr>
            <a:r>
              <a:rPr lang="en-US" sz="1400" dirty="0"/>
              <a:t>Anthropology</a:t>
            </a:r>
          </a:p>
          <a:p>
            <a:pPr>
              <a:lnSpc>
                <a:spcPct val="200000"/>
              </a:lnSpc>
            </a:pPr>
            <a:r>
              <a:rPr lang="en-US" sz="1400" dirty="0"/>
              <a:t>Hamartiology</a:t>
            </a:r>
          </a:p>
          <a:p>
            <a:pPr>
              <a:lnSpc>
                <a:spcPct val="200000"/>
              </a:lnSpc>
            </a:pPr>
            <a:r>
              <a:rPr lang="en-US" sz="1400" b="1" dirty="0">
                <a:solidFill>
                  <a:srgbClr val="FF0000"/>
                </a:solidFill>
              </a:rPr>
              <a:t>Soteriology</a:t>
            </a:r>
          </a:p>
          <a:p>
            <a:pPr>
              <a:lnSpc>
                <a:spcPct val="200000"/>
              </a:lnSpc>
            </a:pPr>
            <a:r>
              <a:rPr lang="en-US" sz="1400" dirty="0" err="1"/>
              <a:t>Israelology</a:t>
            </a:r>
            <a:endParaRPr lang="en-US" sz="1400" dirty="0"/>
          </a:p>
          <a:p>
            <a:pPr>
              <a:lnSpc>
                <a:spcPct val="200000"/>
              </a:lnSpc>
            </a:pPr>
            <a:r>
              <a:rPr lang="en-US" sz="1400" dirty="0"/>
              <a:t>Ecclesiology</a:t>
            </a:r>
          </a:p>
          <a:p>
            <a:pPr>
              <a:lnSpc>
                <a:spcPct val="200000"/>
              </a:lnSpc>
            </a:pPr>
            <a:r>
              <a:rPr lang="en-US" sz="1400" dirty="0"/>
              <a:t>Eschatology</a:t>
            </a:r>
          </a:p>
          <a:p>
            <a:pPr>
              <a:lnSpc>
                <a:spcPct val="200000"/>
              </a:lnSpc>
            </a:pPr>
            <a:endParaRPr lang="en-US" sz="1400" dirty="0"/>
          </a:p>
        </p:txBody>
      </p:sp>
    </p:spTree>
    <p:extLst>
      <p:ext uri="{BB962C8B-B14F-4D97-AF65-F5344CB8AC3E}">
        <p14:creationId xmlns:p14="http://schemas.microsoft.com/office/powerpoint/2010/main" val="1277910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lstStyle/>
          <a:p>
            <a:r>
              <a:rPr lang="en-US" b="1" dirty="0">
                <a:solidFill>
                  <a:srgbClr val="FF0000"/>
                </a:solidFill>
                <a:latin typeface="+mj-lt"/>
              </a:rPr>
              <a:t>Putting Soteriology in its Place</a:t>
            </a:r>
          </a:p>
          <a:p>
            <a:pPr lvl="1"/>
            <a:r>
              <a:rPr lang="en-US" b="1" dirty="0">
                <a:latin typeface="+mj-lt"/>
              </a:rPr>
              <a:t>Soteriology and Christian Theology</a:t>
            </a:r>
          </a:p>
          <a:p>
            <a:pPr lvl="1"/>
            <a:r>
              <a:rPr lang="en-US" b="1" dirty="0">
                <a:solidFill>
                  <a:srgbClr val="FF0000"/>
                </a:solidFill>
                <a:latin typeface="+mj-lt"/>
              </a:rPr>
              <a:t>Soteriology and Worldview</a:t>
            </a:r>
          </a:p>
          <a:p>
            <a:r>
              <a:rPr lang="en-US" dirty="0">
                <a:latin typeface="+mj-lt"/>
              </a:rPr>
              <a:t>Defining “Save”</a:t>
            </a:r>
          </a:p>
          <a:p>
            <a:pPr lvl="1"/>
            <a:r>
              <a:rPr lang="en-US" dirty="0">
                <a:latin typeface="+mj-lt"/>
              </a:rPr>
              <a:t>Biblical Words</a:t>
            </a:r>
          </a:p>
          <a:p>
            <a:pPr lvl="1"/>
            <a:r>
              <a:rPr lang="en-US" dirty="0">
                <a:latin typeface="+mj-lt"/>
              </a:rPr>
              <a:t>Contextual Grammar</a:t>
            </a:r>
          </a:p>
          <a:p>
            <a:r>
              <a:rPr lang="en-US" dirty="0">
                <a:latin typeface="+mj-lt"/>
              </a:rPr>
              <a:t>Three Tenses of Salvation</a:t>
            </a:r>
          </a:p>
          <a:p>
            <a:pPr lvl="1"/>
            <a:r>
              <a:rPr lang="en-US" dirty="0">
                <a:latin typeface="+mj-lt"/>
              </a:rPr>
              <a:t>Justification</a:t>
            </a:r>
          </a:p>
          <a:p>
            <a:pPr lvl="1"/>
            <a:r>
              <a:rPr lang="en-US" dirty="0">
                <a:latin typeface="+mj-lt"/>
              </a:rPr>
              <a:t>Sanctification</a:t>
            </a:r>
          </a:p>
          <a:p>
            <a:pPr lvl="1"/>
            <a:r>
              <a:rPr lang="en-US" dirty="0">
                <a:latin typeface="+mj-lt"/>
              </a:rPr>
              <a:t>Glorification</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1001341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1C87BC-748F-4E37-8EE6-91B4807F26E8}"/>
              </a:ext>
            </a:extLst>
          </p:cNvPr>
          <p:cNvSpPr/>
          <p:nvPr/>
        </p:nvSpPr>
        <p:spPr>
          <a:xfrm>
            <a:off x="550409" y="5246704"/>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Metaphysics</a:t>
            </a:r>
          </a:p>
        </p:txBody>
      </p:sp>
      <p:sp>
        <p:nvSpPr>
          <p:cNvPr id="3" name="Rectangle 2">
            <a:extLst>
              <a:ext uri="{FF2B5EF4-FFF2-40B4-BE49-F238E27FC236}">
                <a16:creationId xmlns:a16="http://schemas.microsoft.com/office/drawing/2014/main" id="{2382ED47-7D92-48F3-9914-E7DF85D472A6}"/>
              </a:ext>
            </a:extLst>
          </p:cNvPr>
          <p:cNvSpPr/>
          <p:nvPr/>
        </p:nvSpPr>
        <p:spPr>
          <a:xfrm>
            <a:off x="550408" y="373676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Epistemology</a:t>
            </a:r>
          </a:p>
        </p:txBody>
      </p:sp>
      <p:sp>
        <p:nvSpPr>
          <p:cNvPr id="14" name="Rectangle 13">
            <a:extLst>
              <a:ext uri="{FF2B5EF4-FFF2-40B4-BE49-F238E27FC236}">
                <a16:creationId xmlns:a16="http://schemas.microsoft.com/office/drawing/2014/main" id="{623A188B-BE56-4D8C-8307-6958FDE6CA8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Politics</a:t>
            </a:r>
            <a:endParaRPr lang="en-US" dirty="0">
              <a:solidFill>
                <a:schemeClr val="tx1"/>
              </a:solidFill>
            </a:endParaRPr>
          </a:p>
        </p:txBody>
      </p:sp>
      <p:sp>
        <p:nvSpPr>
          <p:cNvPr id="15" name="Rectangle 14">
            <a:extLst>
              <a:ext uri="{FF2B5EF4-FFF2-40B4-BE49-F238E27FC236}">
                <a16:creationId xmlns:a16="http://schemas.microsoft.com/office/drawing/2014/main" id="{01C1A468-CD43-487E-9E6B-9B895A8F84AB}"/>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Ethics</a:t>
            </a:r>
            <a:endParaRPr lang="en-US" dirty="0">
              <a:solidFill>
                <a:schemeClr val="tx1"/>
              </a:solidFill>
            </a:endParaRPr>
          </a:p>
        </p:txBody>
      </p:sp>
    </p:spTree>
    <p:extLst>
      <p:ext uri="{BB962C8B-B14F-4D97-AF65-F5344CB8AC3E}">
        <p14:creationId xmlns:p14="http://schemas.microsoft.com/office/powerpoint/2010/main" val="4262819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1C87BC-748F-4E37-8EE6-91B4807F26E8}"/>
              </a:ext>
            </a:extLst>
          </p:cNvPr>
          <p:cNvSpPr/>
          <p:nvPr/>
        </p:nvSpPr>
        <p:spPr>
          <a:xfrm>
            <a:off x="550409" y="5246704"/>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Metaphysics</a:t>
            </a:r>
          </a:p>
        </p:txBody>
      </p:sp>
      <p:sp>
        <p:nvSpPr>
          <p:cNvPr id="3" name="Rectangle 2">
            <a:extLst>
              <a:ext uri="{FF2B5EF4-FFF2-40B4-BE49-F238E27FC236}">
                <a16:creationId xmlns:a16="http://schemas.microsoft.com/office/drawing/2014/main" id="{2382ED47-7D92-48F3-9914-E7DF85D472A6}"/>
              </a:ext>
            </a:extLst>
          </p:cNvPr>
          <p:cNvSpPr/>
          <p:nvPr/>
        </p:nvSpPr>
        <p:spPr>
          <a:xfrm>
            <a:off x="550408" y="373676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Epistemology</a:t>
            </a:r>
          </a:p>
        </p:txBody>
      </p:sp>
      <p:sp>
        <p:nvSpPr>
          <p:cNvPr id="5" name="Rectangle 4">
            <a:extLst>
              <a:ext uri="{FF2B5EF4-FFF2-40B4-BE49-F238E27FC236}">
                <a16:creationId xmlns:a16="http://schemas.microsoft.com/office/drawing/2014/main" id="{E2922A23-E7BB-4871-A130-EF9314D97A16}"/>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Politics</a:t>
            </a:r>
            <a:endParaRPr lang="en-US" dirty="0">
              <a:solidFill>
                <a:schemeClr val="tx1"/>
              </a:solidFill>
            </a:endParaRPr>
          </a:p>
        </p:txBody>
      </p:sp>
      <p:sp>
        <p:nvSpPr>
          <p:cNvPr id="6" name="Rectangle 5">
            <a:extLst>
              <a:ext uri="{FF2B5EF4-FFF2-40B4-BE49-F238E27FC236}">
                <a16:creationId xmlns:a16="http://schemas.microsoft.com/office/drawing/2014/main" id="{B9622D3B-5983-4F15-9CF2-1A5FA374191D}"/>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Ethics</a:t>
            </a:r>
            <a:endParaRPr lang="en-US" dirty="0">
              <a:solidFill>
                <a:schemeClr val="tx1"/>
              </a:solidFill>
            </a:endParaRPr>
          </a:p>
        </p:txBody>
      </p:sp>
      <p:sp>
        <p:nvSpPr>
          <p:cNvPr id="4" name="Isosceles Triangle 3">
            <a:extLst>
              <a:ext uri="{FF2B5EF4-FFF2-40B4-BE49-F238E27FC236}">
                <a16:creationId xmlns:a16="http://schemas.microsoft.com/office/drawing/2014/main" id="{41FC74B7-807C-4D1F-B392-8AC711C9A6CA}"/>
              </a:ext>
            </a:extLst>
          </p:cNvPr>
          <p:cNvSpPr/>
          <p:nvPr/>
        </p:nvSpPr>
        <p:spPr>
          <a:xfrm rot="5400000">
            <a:off x="5352865" y="4766941"/>
            <a:ext cx="2806084" cy="745724"/>
          </a:xfrm>
          <a:prstGeom prst="triangle">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7285A803-0647-48C6-9F1B-DCCEA86D045A}"/>
              </a:ext>
            </a:extLst>
          </p:cNvPr>
          <p:cNvSpPr/>
          <p:nvPr/>
        </p:nvSpPr>
        <p:spPr>
          <a:xfrm rot="5400000">
            <a:off x="5352866" y="1392316"/>
            <a:ext cx="2806084" cy="745724"/>
          </a:xfrm>
          <a:prstGeom prst="triangle">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89AF2B3-842C-450E-9329-3A509C9D24B5}"/>
              </a:ext>
            </a:extLst>
          </p:cNvPr>
          <p:cNvSpPr txBox="1"/>
          <p:nvPr/>
        </p:nvSpPr>
        <p:spPr>
          <a:xfrm>
            <a:off x="7128770" y="4847415"/>
            <a:ext cx="4965577" cy="584775"/>
          </a:xfrm>
          <a:prstGeom prst="rect">
            <a:avLst/>
          </a:prstGeom>
          <a:noFill/>
        </p:spPr>
        <p:txBody>
          <a:bodyPr wrap="square" rtlCol="0">
            <a:spAutoFit/>
          </a:bodyPr>
          <a:lstStyle/>
          <a:p>
            <a:pPr algn="ctr"/>
            <a:r>
              <a:rPr lang="en-US" sz="3200" dirty="0"/>
              <a:t>The way things are</a:t>
            </a:r>
          </a:p>
        </p:txBody>
      </p:sp>
      <p:sp>
        <p:nvSpPr>
          <p:cNvPr id="11" name="TextBox 10">
            <a:extLst>
              <a:ext uri="{FF2B5EF4-FFF2-40B4-BE49-F238E27FC236}">
                <a16:creationId xmlns:a16="http://schemas.microsoft.com/office/drawing/2014/main" id="{92252196-044C-437B-85C2-331E163D096F}"/>
              </a:ext>
            </a:extLst>
          </p:cNvPr>
          <p:cNvSpPr txBox="1"/>
          <p:nvPr/>
        </p:nvSpPr>
        <p:spPr>
          <a:xfrm>
            <a:off x="7128769" y="1472790"/>
            <a:ext cx="4965577" cy="584775"/>
          </a:xfrm>
          <a:prstGeom prst="rect">
            <a:avLst/>
          </a:prstGeom>
          <a:noFill/>
        </p:spPr>
        <p:txBody>
          <a:bodyPr wrap="square" rtlCol="0">
            <a:spAutoFit/>
          </a:bodyPr>
          <a:lstStyle/>
          <a:p>
            <a:pPr algn="ctr"/>
            <a:r>
              <a:rPr lang="en-US" sz="3200" dirty="0"/>
              <a:t>The way things ought to be</a:t>
            </a:r>
          </a:p>
        </p:txBody>
      </p:sp>
    </p:spTree>
    <p:extLst>
      <p:ext uri="{BB962C8B-B14F-4D97-AF65-F5344CB8AC3E}">
        <p14:creationId xmlns:p14="http://schemas.microsoft.com/office/powerpoint/2010/main" val="2740975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1C87BC-748F-4E37-8EE6-91B4807F26E8}"/>
              </a:ext>
            </a:extLst>
          </p:cNvPr>
          <p:cNvSpPr/>
          <p:nvPr/>
        </p:nvSpPr>
        <p:spPr>
          <a:xfrm>
            <a:off x="550409" y="5246704"/>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Metaphysics</a:t>
            </a:r>
          </a:p>
        </p:txBody>
      </p:sp>
      <p:sp>
        <p:nvSpPr>
          <p:cNvPr id="3" name="Rectangle 2">
            <a:extLst>
              <a:ext uri="{FF2B5EF4-FFF2-40B4-BE49-F238E27FC236}">
                <a16:creationId xmlns:a16="http://schemas.microsoft.com/office/drawing/2014/main" id="{2382ED47-7D92-48F3-9914-E7DF85D472A6}"/>
              </a:ext>
            </a:extLst>
          </p:cNvPr>
          <p:cNvSpPr/>
          <p:nvPr/>
        </p:nvSpPr>
        <p:spPr>
          <a:xfrm>
            <a:off x="1660121" y="373676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Epistemology</a:t>
            </a:r>
          </a:p>
        </p:txBody>
      </p:sp>
      <p:sp>
        <p:nvSpPr>
          <p:cNvPr id="5" name="Rectangle 4">
            <a:extLst>
              <a:ext uri="{FF2B5EF4-FFF2-40B4-BE49-F238E27FC236}">
                <a16:creationId xmlns:a16="http://schemas.microsoft.com/office/drawing/2014/main" id="{E2922A23-E7BB-4871-A130-EF9314D97A16}"/>
              </a:ext>
            </a:extLst>
          </p:cNvPr>
          <p:cNvSpPr/>
          <p:nvPr/>
        </p:nvSpPr>
        <p:spPr>
          <a:xfrm>
            <a:off x="5584056" y="326626"/>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Politics</a:t>
            </a:r>
            <a:endParaRPr lang="en-US" dirty="0">
              <a:solidFill>
                <a:schemeClr val="tx1"/>
              </a:solidFill>
            </a:endParaRPr>
          </a:p>
        </p:txBody>
      </p:sp>
      <p:sp>
        <p:nvSpPr>
          <p:cNvPr id="6" name="Rectangle 5">
            <a:extLst>
              <a:ext uri="{FF2B5EF4-FFF2-40B4-BE49-F238E27FC236}">
                <a16:creationId xmlns:a16="http://schemas.microsoft.com/office/drawing/2014/main" id="{B9622D3B-5983-4F15-9CF2-1A5FA374191D}"/>
              </a:ext>
            </a:extLst>
          </p:cNvPr>
          <p:cNvSpPr/>
          <p:nvPr/>
        </p:nvSpPr>
        <p:spPr>
          <a:xfrm>
            <a:off x="4643020"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Ethics</a:t>
            </a:r>
            <a:endParaRPr lang="en-US" dirty="0">
              <a:solidFill>
                <a:schemeClr val="tx1"/>
              </a:solidFill>
            </a:endParaRPr>
          </a:p>
        </p:txBody>
      </p:sp>
      <p:cxnSp>
        <p:nvCxnSpPr>
          <p:cNvPr id="7" name="Straight Arrow Connector 6">
            <a:extLst>
              <a:ext uri="{FF2B5EF4-FFF2-40B4-BE49-F238E27FC236}">
                <a16:creationId xmlns:a16="http://schemas.microsoft.com/office/drawing/2014/main" id="{2AF6ADD6-A447-497B-8DB1-3FFFB8236606}"/>
              </a:ext>
            </a:extLst>
          </p:cNvPr>
          <p:cNvCxnSpPr/>
          <p:nvPr/>
        </p:nvCxnSpPr>
        <p:spPr>
          <a:xfrm flipV="1">
            <a:off x="257452" y="834501"/>
            <a:ext cx="4705165" cy="350668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C492CAF-80A3-4D45-93DF-1ADE63B88D27}"/>
              </a:ext>
            </a:extLst>
          </p:cNvPr>
          <p:cNvSpPr txBox="1"/>
          <p:nvPr/>
        </p:nvSpPr>
        <p:spPr>
          <a:xfrm rot="19428621">
            <a:off x="407387" y="1235443"/>
            <a:ext cx="3124946" cy="1323439"/>
          </a:xfrm>
          <a:prstGeom prst="rect">
            <a:avLst/>
          </a:prstGeom>
          <a:noFill/>
        </p:spPr>
        <p:txBody>
          <a:bodyPr wrap="square" rtlCol="0">
            <a:spAutoFit/>
          </a:bodyPr>
          <a:lstStyle/>
          <a:p>
            <a:pPr algn="ctr"/>
            <a:r>
              <a:rPr lang="en-US" sz="4000" dirty="0"/>
              <a:t>Logical Procession</a:t>
            </a:r>
          </a:p>
        </p:txBody>
      </p:sp>
      <p:cxnSp>
        <p:nvCxnSpPr>
          <p:cNvPr id="13" name="Straight Arrow Connector 12">
            <a:extLst>
              <a:ext uri="{FF2B5EF4-FFF2-40B4-BE49-F238E27FC236}">
                <a16:creationId xmlns:a16="http://schemas.microsoft.com/office/drawing/2014/main" id="{A8767071-A9BE-4F89-8D61-76EF008C8170}"/>
              </a:ext>
            </a:extLst>
          </p:cNvPr>
          <p:cNvCxnSpPr>
            <a:cxnSpLocks/>
          </p:cNvCxnSpPr>
          <p:nvPr/>
        </p:nvCxnSpPr>
        <p:spPr>
          <a:xfrm flipH="1">
            <a:off x="6361043" y="5112671"/>
            <a:ext cx="679881" cy="940053"/>
          </a:xfrm>
          <a:prstGeom prst="straightConnector1">
            <a:avLst/>
          </a:prstGeom>
          <a:ln w="1016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111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1C87BC-748F-4E37-8EE6-91B4807F26E8}"/>
              </a:ext>
            </a:extLst>
          </p:cNvPr>
          <p:cNvSpPr/>
          <p:nvPr/>
        </p:nvSpPr>
        <p:spPr>
          <a:xfrm>
            <a:off x="5379874" y="5246704"/>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Metaphysics</a:t>
            </a:r>
          </a:p>
        </p:txBody>
      </p:sp>
      <p:sp>
        <p:nvSpPr>
          <p:cNvPr id="3" name="Rectangle 2">
            <a:extLst>
              <a:ext uri="{FF2B5EF4-FFF2-40B4-BE49-F238E27FC236}">
                <a16:creationId xmlns:a16="http://schemas.microsoft.com/office/drawing/2014/main" id="{2382ED47-7D92-48F3-9914-E7DF85D472A6}"/>
              </a:ext>
            </a:extLst>
          </p:cNvPr>
          <p:cNvSpPr/>
          <p:nvPr/>
        </p:nvSpPr>
        <p:spPr>
          <a:xfrm>
            <a:off x="4057097" y="373676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Epistemology</a:t>
            </a:r>
          </a:p>
        </p:txBody>
      </p:sp>
      <p:sp>
        <p:nvSpPr>
          <p:cNvPr id="5" name="Rectangle 4">
            <a:extLst>
              <a:ext uri="{FF2B5EF4-FFF2-40B4-BE49-F238E27FC236}">
                <a16:creationId xmlns:a16="http://schemas.microsoft.com/office/drawing/2014/main" id="{E2922A23-E7BB-4871-A130-EF9314D97A16}"/>
              </a:ext>
            </a:extLst>
          </p:cNvPr>
          <p:cNvSpPr/>
          <p:nvPr/>
        </p:nvSpPr>
        <p:spPr>
          <a:xfrm>
            <a:off x="257439" y="326626"/>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Politics</a:t>
            </a:r>
            <a:endParaRPr lang="en-US" dirty="0">
              <a:solidFill>
                <a:schemeClr val="tx1"/>
              </a:solidFill>
            </a:endParaRPr>
          </a:p>
        </p:txBody>
      </p:sp>
      <p:sp>
        <p:nvSpPr>
          <p:cNvPr id="6" name="Rectangle 5">
            <a:extLst>
              <a:ext uri="{FF2B5EF4-FFF2-40B4-BE49-F238E27FC236}">
                <a16:creationId xmlns:a16="http://schemas.microsoft.com/office/drawing/2014/main" id="{B9622D3B-5983-4F15-9CF2-1A5FA374191D}"/>
              </a:ext>
            </a:extLst>
          </p:cNvPr>
          <p:cNvSpPr/>
          <p:nvPr/>
        </p:nvSpPr>
        <p:spPr>
          <a:xfrm>
            <a:off x="1322760"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Ethics</a:t>
            </a:r>
            <a:endParaRPr lang="en-US" dirty="0">
              <a:solidFill>
                <a:schemeClr val="tx1"/>
              </a:solidFill>
            </a:endParaRPr>
          </a:p>
        </p:txBody>
      </p:sp>
      <p:cxnSp>
        <p:nvCxnSpPr>
          <p:cNvPr id="7" name="Straight Arrow Connector 6">
            <a:extLst>
              <a:ext uri="{FF2B5EF4-FFF2-40B4-BE49-F238E27FC236}">
                <a16:creationId xmlns:a16="http://schemas.microsoft.com/office/drawing/2014/main" id="{8C2B15DC-FF62-48C1-A4E7-F0397B40BD66}"/>
              </a:ext>
            </a:extLst>
          </p:cNvPr>
          <p:cNvCxnSpPr>
            <a:cxnSpLocks/>
          </p:cNvCxnSpPr>
          <p:nvPr/>
        </p:nvCxnSpPr>
        <p:spPr>
          <a:xfrm rot="4865107" flipV="1">
            <a:off x="6214368" y="683689"/>
            <a:ext cx="4705165" cy="350668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BA231BF-A722-4B50-891A-7848BBCA6365}"/>
              </a:ext>
            </a:extLst>
          </p:cNvPr>
          <p:cNvSpPr txBox="1"/>
          <p:nvPr/>
        </p:nvSpPr>
        <p:spPr>
          <a:xfrm rot="2693728">
            <a:off x="7624932" y="1192604"/>
            <a:ext cx="3124946" cy="1323439"/>
          </a:xfrm>
          <a:prstGeom prst="rect">
            <a:avLst/>
          </a:prstGeom>
          <a:noFill/>
        </p:spPr>
        <p:txBody>
          <a:bodyPr wrap="square" rtlCol="0">
            <a:spAutoFit/>
          </a:bodyPr>
          <a:lstStyle/>
          <a:p>
            <a:pPr algn="ctr"/>
            <a:r>
              <a:rPr lang="en-US" sz="4000" dirty="0"/>
              <a:t>Social Pressure</a:t>
            </a:r>
          </a:p>
        </p:txBody>
      </p:sp>
    </p:spTree>
    <p:extLst>
      <p:ext uri="{BB962C8B-B14F-4D97-AF65-F5344CB8AC3E}">
        <p14:creationId xmlns:p14="http://schemas.microsoft.com/office/powerpoint/2010/main" val="2596350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1C87BC-748F-4E37-8EE6-91B4807F26E8}"/>
              </a:ext>
            </a:extLst>
          </p:cNvPr>
          <p:cNvSpPr/>
          <p:nvPr/>
        </p:nvSpPr>
        <p:spPr>
          <a:xfrm>
            <a:off x="186423" y="2780930"/>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Metaphysics</a:t>
            </a:r>
          </a:p>
        </p:txBody>
      </p:sp>
      <p:grpSp>
        <p:nvGrpSpPr>
          <p:cNvPr id="4" name="Group 3">
            <a:extLst>
              <a:ext uri="{FF2B5EF4-FFF2-40B4-BE49-F238E27FC236}">
                <a16:creationId xmlns:a16="http://schemas.microsoft.com/office/drawing/2014/main" id="{11704E33-22E5-45F5-B651-927711AADE0F}"/>
              </a:ext>
            </a:extLst>
          </p:cNvPr>
          <p:cNvGrpSpPr/>
          <p:nvPr/>
        </p:nvGrpSpPr>
        <p:grpSpPr>
          <a:xfrm>
            <a:off x="6300192" y="2775751"/>
            <a:ext cx="5643239" cy="1296140"/>
            <a:chOff x="6300192" y="2775751"/>
            <a:chExt cx="5643239" cy="1296140"/>
          </a:xfrm>
        </p:grpSpPr>
        <p:sp>
          <p:nvSpPr>
            <p:cNvPr id="7" name="Rectangle 6">
              <a:extLst>
                <a:ext uri="{FF2B5EF4-FFF2-40B4-BE49-F238E27FC236}">
                  <a16:creationId xmlns:a16="http://schemas.microsoft.com/office/drawing/2014/main" id="{5D2B03DC-DA0A-4539-9F2E-ECE8A5E8DE35}"/>
                </a:ext>
              </a:extLst>
            </p:cNvPr>
            <p:cNvSpPr/>
            <p:nvPr/>
          </p:nvSpPr>
          <p:spPr>
            <a:xfrm>
              <a:off x="6300192" y="277575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000" dirty="0">
                <a:solidFill>
                  <a:schemeClr val="tx1"/>
                </a:solidFill>
              </a:endParaRPr>
            </a:p>
          </p:txBody>
        </p:sp>
        <p:sp>
          <p:nvSpPr>
            <p:cNvPr id="11" name="Rectangle 10">
              <a:extLst>
                <a:ext uri="{FF2B5EF4-FFF2-40B4-BE49-F238E27FC236}">
                  <a16:creationId xmlns:a16="http://schemas.microsoft.com/office/drawing/2014/main" id="{8956E24F-1396-4E2D-983B-AC394E57A420}"/>
                </a:ext>
              </a:extLst>
            </p:cNvPr>
            <p:cNvSpPr/>
            <p:nvPr/>
          </p:nvSpPr>
          <p:spPr>
            <a:xfrm>
              <a:off x="6388739"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Teleology</a:t>
              </a:r>
            </a:p>
          </p:txBody>
        </p:sp>
        <p:sp>
          <p:nvSpPr>
            <p:cNvPr id="12" name="Rectangle 11">
              <a:extLst>
                <a:ext uri="{FF2B5EF4-FFF2-40B4-BE49-F238E27FC236}">
                  <a16:creationId xmlns:a16="http://schemas.microsoft.com/office/drawing/2014/main" id="{C7E041A8-D2CD-4566-88CE-AB0C6A8120DA}"/>
                </a:ext>
              </a:extLst>
            </p:cNvPr>
            <p:cNvSpPr/>
            <p:nvPr/>
          </p:nvSpPr>
          <p:spPr>
            <a:xfrm>
              <a:off x="9166860"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Eschatology</a:t>
              </a:r>
            </a:p>
          </p:txBody>
        </p:sp>
        <p:sp>
          <p:nvSpPr>
            <p:cNvPr id="13" name="Rectangle 12">
              <a:extLst>
                <a:ext uri="{FF2B5EF4-FFF2-40B4-BE49-F238E27FC236}">
                  <a16:creationId xmlns:a16="http://schemas.microsoft.com/office/drawing/2014/main" id="{EB1A71E1-CAE4-48EA-AEEF-279C8533E971}"/>
                </a:ext>
              </a:extLst>
            </p:cNvPr>
            <p:cNvSpPr/>
            <p:nvPr/>
          </p:nvSpPr>
          <p:spPr>
            <a:xfrm>
              <a:off x="6388738" y="2840356"/>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Ontology</a:t>
              </a:r>
            </a:p>
          </p:txBody>
        </p:sp>
        <p:sp>
          <p:nvSpPr>
            <p:cNvPr id="16" name="Rectangle 15">
              <a:extLst>
                <a:ext uri="{FF2B5EF4-FFF2-40B4-BE49-F238E27FC236}">
                  <a16:creationId xmlns:a16="http://schemas.microsoft.com/office/drawing/2014/main" id="{8393DE42-7E64-4332-9E74-E0199F7719E3}"/>
                </a:ext>
              </a:extLst>
            </p:cNvPr>
            <p:cNvSpPr/>
            <p:nvPr/>
          </p:nvSpPr>
          <p:spPr>
            <a:xfrm>
              <a:off x="9166084" y="2837275"/>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Axiology</a:t>
              </a:r>
            </a:p>
          </p:txBody>
        </p:sp>
      </p:grpSp>
      <p:sp>
        <p:nvSpPr>
          <p:cNvPr id="17" name="Isosceles Triangle 16">
            <a:extLst>
              <a:ext uri="{FF2B5EF4-FFF2-40B4-BE49-F238E27FC236}">
                <a16:creationId xmlns:a16="http://schemas.microsoft.com/office/drawing/2014/main" id="{D59BCE81-660C-47F9-9E6B-28A7CFD34723}"/>
              </a:ext>
            </a:extLst>
          </p:cNvPr>
          <p:cNvSpPr/>
          <p:nvPr/>
        </p:nvSpPr>
        <p:spPr>
          <a:xfrm rot="5400000">
            <a:off x="4450982" y="3050959"/>
            <a:ext cx="2806084" cy="745724"/>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867B43-4D42-4CEF-AC69-030E7591383C}"/>
              </a:ext>
            </a:extLst>
          </p:cNvPr>
          <p:cNvSpPr txBox="1"/>
          <p:nvPr/>
        </p:nvSpPr>
        <p:spPr>
          <a:xfrm>
            <a:off x="6300192" y="4700114"/>
            <a:ext cx="5643239" cy="1815882"/>
          </a:xfrm>
          <a:prstGeom prst="rect">
            <a:avLst/>
          </a:prstGeom>
          <a:noFill/>
        </p:spPr>
        <p:txBody>
          <a:bodyPr wrap="square">
            <a:spAutoFit/>
          </a:bodyPr>
          <a:lstStyle/>
          <a:p>
            <a:pPr>
              <a:tabLst>
                <a:tab pos="2170113" algn="l"/>
              </a:tabLst>
            </a:pPr>
            <a:r>
              <a:rPr lang="en-US" sz="2800" dirty="0"/>
              <a:t>Ontology	Nature of Existence</a:t>
            </a:r>
          </a:p>
          <a:p>
            <a:pPr>
              <a:tabLst>
                <a:tab pos="2170113" algn="l"/>
              </a:tabLst>
            </a:pPr>
            <a:r>
              <a:rPr lang="en-US" sz="2800" dirty="0"/>
              <a:t>Axiology	Nature of Value</a:t>
            </a:r>
          </a:p>
          <a:p>
            <a:pPr>
              <a:tabLst>
                <a:tab pos="2170113" algn="l"/>
              </a:tabLst>
            </a:pPr>
            <a:r>
              <a:rPr lang="en-US" sz="2800" dirty="0"/>
              <a:t>Teleology	Nature of Design</a:t>
            </a:r>
          </a:p>
          <a:p>
            <a:pPr>
              <a:tabLst>
                <a:tab pos="2170113" algn="l"/>
              </a:tabLst>
            </a:pPr>
            <a:r>
              <a:rPr lang="en-US" sz="2800" dirty="0"/>
              <a:t>Eschatology	Nature of the Future</a:t>
            </a:r>
          </a:p>
        </p:txBody>
      </p:sp>
    </p:spTree>
    <p:extLst>
      <p:ext uri="{BB962C8B-B14F-4D97-AF65-F5344CB8AC3E}">
        <p14:creationId xmlns:p14="http://schemas.microsoft.com/office/powerpoint/2010/main" val="96027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82ED47-7D92-48F3-9914-E7DF85D472A6}"/>
              </a:ext>
            </a:extLst>
          </p:cNvPr>
          <p:cNvSpPr/>
          <p:nvPr/>
        </p:nvSpPr>
        <p:spPr>
          <a:xfrm>
            <a:off x="550408" y="373676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Epistemology</a:t>
            </a:r>
          </a:p>
        </p:txBody>
      </p:sp>
      <p:sp>
        <p:nvSpPr>
          <p:cNvPr id="14" name="Rectangle 13">
            <a:extLst>
              <a:ext uri="{FF2B5EF4-FFF2-40B4-BE49-F238E27FC236}">
                <a16:creationId xmlns:a16="http://schemas.microsoft.com/office/drawing/2014/main" id="{623A188B-BE56-4D8C-8307-6958FDE6CA84}"/>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Politics</a:t>
            </a:r>
            <a:endParaRPr lang="en-US" dirty="0">
              <a:solidFill>
                <a:schemeClr val="tx1"/>
              </a:solidFill>
            </a:endParaRPr>
          </a:p>
        </p:txBody>
      </p:sp>
      <p:sp>
        <p:nvSpPr>
          <p:cNvPr id="15" name="Rectangle 14">
            <a:extLst>
              <a:ext uri="{FF2B5EF4-FFF2-40B4-BE49-F238E27FC236}">
                <a16:creationId xmlns:a16="http://schemas.microsoft.com/office/drawing/2014/main" id="{01C1A468-CD43-487E-9E6B-9B895A8F84AB}"/>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Ethics</a:t>
            </a:r>
            <a:endParaRPr lang="en-US" dirty="0">
              <a:solidFill>
                <a:schemeClr val="tx1"/>
              </a:solidFill>
            </a:endParaRPr>
          </a:p>
        </p:txBody>
      </p:sp>
      <p:grpSp>
        <p:nvGrpSpPr>
          <p:cNvPr id="12" name="Group 11">
            <a:extLst>
              <a:ext uri="{FF2B5EF4-FFF2-40B4-BE49-F238E27FC236}">
                <a16:creationId xmlns:a16="http://schemas.microsoft.com/office/drawing/2014/main" id="{A7D93393-B339-4C66-8731-2C848FE7FF7E}"/>
              </a:ext>
            </a:extLst>
          </p:cNvPr>
          <p:cNvGrpSpPr/>
          <p:nvPr/>
        </p:nvGrpSpPr>
        <p:grpSpPr>
          <a:xfrm>
            <a:off x="550405" y="5246704"/>
            <a:ext cx="5643239" cy="1296140"/>
            <a:chOff x="6300192" y="2775751"/>
            <a:chExt cx="5643239" cy="1296140"/>
          </a:xfrm>
        </p:grpSpPr>
        <p:sp>
          <p:nvSpPr>
            <p:cNvPr id="13" name="Rectangle 12">
              <a:extLst>
                <a:ext uri="{FF2B5EF4-FFF2-40B4-BE49-F238E27FC236}">
                  <a16:creationId xmlns:a16="http://schemas.microsoft.com/office/drawing/2014/main" id="{E55A3405-C2E0-4B36-80C6-B3CDB38DA92F}"/>
                </a:ext>
              </a:extLst>
            </p:cNvPr>
            <p:cNvSpPr/>
            <p:nvPr/>
          </p:nvSpPr>
          <p:spPr>
            <a:xfrm>
              <a:off x="6300192" y="2775751"/>
              <a:ext cx="5643239" cy="1296140"/>
            </a:xfrm>
            <a:prstGeom prst="rect">
              <a:avLst/>
            </a:prstGeom>
            <a:no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000" dirty="0">
                <a:solidFill>
                  <a:schemeClr val="tx1"/>
                </a:solidFill>
              </a:endParaRPr>
            </a:p>
          </p:txBody>
        </p:sp>
        <p:sp>
          <p:nvSpPr>
            <p:cNvPr id="16" name="Rectangle 15">
              <a:extLst>
                <a:ext uri="{FF2B5EF4-FFF2-40B4-BE49-F238E27FC236}">
                  <a16:creationId xmlns:a16="http://schemas.microsoft.com/office/drawing/2014/main" id="{E525D366-3E64-4602-9D76-81D1A56A527A}"/>
                </a:ext>
              </a:extLst>
            </p:cNvPr>
            <p:cNvSpPr/>
            <p:nvPr/>
          </p:nvSpPr>
          <p:spPr>
            <a:xfrm>
              <a:off x="6388739"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Teleology</a:t>
              </a:r>
            </a:p>
          </p:txBody>
        </p:sp>
        <p:sp>
          <p:nvSpPr>
            <p:cNvPr id="17" name="Rectangle 16">
              <a:extLst>
                <a:ext uri="{FF2B5EF4-FFF2-40B4-BE49-F238E27FC236}">
                  <a16:creationId xmlns:a16="http://schemas.microsoft.com/office/drawing/2014/main" id="{BBEA39E7-E3DA-4502-94A1-E2D2F50ACF88}"/>
                </a:ext>
              </a:extLst>
            </p:cNvPr>
            <p:cNvSpPr/>
            <p:nvPr/>
          </p:nvSpPr>
          <p:spPr>
            <a:xfrm>
              <a:off x="9166860" y="3458221"/>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Eschatology</a:t>
              </a:r>
            </a:p>
          </p:txBody>
        </p:sp>
        <p:sp>
          <p:nvSpPr>
            <p:cNvPr id="18" name="Rectangle 17">
              <a:extLst>
                <a:ext uri="{FF2B5EF4-FFF2-40B4-BE49-F238E27FC236}">
                  <a16:creationId xmlns:a16="http://schemas.microsoft.com/office/drawing/2014/main" id="{1BAC841B-2A94-4B4A-876F-08B9035C6F7F}"/>
                </a:ext>
              </a:extLst>
            </p:cNvPr>
            <p:cNvSpPr/>
            <p:nvPr/>
          </p:nvSpPr>
          <p:spPr>
            <a:xfrm>
              <a:off x="6388738" y="2840356"/>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Ontology</a:t>
              </a:r>
            </a:p>
          </p:txBody>
        </p:sp>
        <p:sp>
          <p:nvSpPr>
            <p:cNvPr id="19" name="Rectangle 18">
              <a:extLst>
                <a:ext uri="{FF2B5EF4-FFF2-40B4-BE49-F238E27FC236}">
                  <a16:creationId xmlns:a16="http://schemas.microsoft.com/office/drawing/2014/main" id="{F0F34B44-C79B-4838-A433-77056952EFA3}"/>
                </a:ext>
              </a:extLst>
            </p:cNvPr>
            <p:cNvSpPr/>
            <p:nvPr/>
          </p:nvSpPr>
          <p:spPr>
            <a:xfrm>
              <a:off x="9166084" y="2837275"/>
              <a:ext cx="2704815" cy="559423"/>
            </a:xfrm>
            <a:prstGeom prst="rect">
              <a:avLst/>
            </a:prstGeom>
            <a:noFill/>
            <a:ln w="28575">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Axiology</a:t>
              </a:r>
            </a:p>
          </p:txBody>
        </p:sp>
      </p:grpSp>
      <p:sp>
        <p:nvSpPr>
          <p:cNvPr id="2" name="TextBox 1">
            <a:extLst>
              <a:ext uri="{FF2B5EF4-FFF2-40B4-BE49-F238E27FC236}">
                <a16:creationId xmlns:a16="http://schemas.microsoft.com/office/drawing/2014/main" id="{54687176-F2CC-4E15-9FC6-AF8B98BB5234}"/>
              </a:ext>
            </a:extLst>
          </p:cNvPr>
          <p:cNvSpPr txBox="1"/>
          <p:nvPr/>
        </p:nvSpPr>
        <p:spPr>
          <a:xfrm>
            <a:off x="7593496" y="3380125"/>
            <a:ext cx="2995128" cy="3477875"/>
          </a:xfrm>
          <a:prstGeom prst="rect">
            <a:avLst/>
          </a:prstGeom>
          <a:noFill/>
          <a:ln w="19050">
            <a:noFill/>
          </a:ln>
        </p:spPr>
        <p:txBody>
          <a:bodyPr wrap="square" rtlCol="0">
            <a:spAutoFit/>
          </a:bodyPr>
          <a:lstStyle/>
          <a:p>
            <a:pPr marL="342900" indent="-342900">
              <a:buFont typeface="+mj-lt"/>
              <a:buAutoNum type="arabicPeriod"/>
            </a:pPr>
            <a:r>
              <a:rPr lang="en-US" sz="2000" dirty="0"/>
              <a:t>Bibliology</a:t>
            </a:r>
          </a:p>
          <a:p>
            <a:pPr marL="342900" indent="-342900">
              <a:buFont typeface="+mj-lt"/>
              <a:buAutoNum type="arabicPeriod"/>
            </a:pPr>
            <a:r>
              <a:rPr lang="en-US" sz="2000" dirty="0"/>
              <a:t>Theology Proper</a:t>
            </a:r>
          </a:p>
          <a:p>
            <a:pPr marL="342900" indent="-342900">
              <a:buFont typeface="+mj-lt"/>
              <a:buAutoNum type="arabicPeriod"/>
            </a:pPr>
            <a:r>
              <a:rPr lang="en-US" sz="2000" dirty="0"/>
              <a:t>Christology</a:t>
            </a:r>
          </a:p>
          <a:p>
            <a:pPr marL="342900" indent="-342900">
              <a:buFont typeface="+mj-lt"/>
              <a:buAutoNum type="arabicPeriod"/>
            </a:pPr>
            <a:r>
              <a:rPr lang="en-US" sz="2000" dirty="0"/>
              <a:t>Pneumatology</a:t>
            </a:r>
          </a:p>
          <a:p>
            <a:pPr marL="342900" indent="-342900">
              <a:buFont typeface="+mj-lt"/>
              <a:buAutoNum type="arabicPeriod"/>
            </a:pPr>
            <a:r>
              <a:rPr lang="en-US" sz="2000" dirty="0"/>
              <a:t>Angelology</a:t>
            </a:r>
          </a:p>
          <a:p>
            <a:pPr marL="342900" indent="-342900">
              <a:buFont typeface="+mj-lt"/>
              <a:buAutoNum type="arabicPeriod"/>
            </a:pPr>
            <a:r>
              <a:rPr lang="en-US" sz="2000" dirty="0"/>
              <a:t>Anthropology</a:t>
            </a:r>
          </a:p>
          <a:p>
            <a:pPr marL="342900" indent="-342900">
              <a:buFont typeface="+mj-lt"/>
              <a:buAutoNum type="arabicPeriod"/>
            </a:pPr>
            <a:r>
              <a:rPr lang="en-US" sz="2000" dirty="0"/>
              <a:t>Hamartiology</a:t>
            </a:r>
          </a:p>
          <a:p>
            <a:pPr marL="342900" indent="-342900">
              <a:buFont typeface="+mj-lt"/>
              <a:buAutoNum type="arabicPeriod"/>
            </a:pPr>
            <a:r>
              <a:rPr lang="en-US" sz="2000" b="1" dirty="0">
                <a:solidFill>
                  <a:srgbClr val="FF0000"/>
                </a:solidFill>
              </a:rPr>
              <a:t>Soteriology</a:t>
            </a:r>
          </a:p>
          <a:p>
            <a:pPr marL="342900" indent="-342900">
              <a:buFont typeface="+mj-lt"/>
              <a:buAutoNum type="arabicPeriod"/>
            </a:pPr>
            <a:r>
              <a:rPr lang="en-US" sz="2000" dirty="0" err="1"/>
              <a:t>Israelology</a:t>
            </a:r>
            <a:endParaRPr lang="en-US" sz="2000" dirty="0"/>
          </a:p>
          <a:p>
            <a:pPr marL="342900" indent="-342900">
              <a:buFont typeface="+mj-lt"/>
              <a:buAutoNum type="arabicPeriod"/>
            </a:pPr>
            <a:r>
              <a:rPr lang="en-US" sz="2000" dirty="0"/>
              <a:t>Ecclesiology</a:t>
            </a:r>
          </a:p>
          <a:p>
            <a:pPr marL="342900" indent="-342900">
              <a:buFont typeface="+mj-lt"/>
              <a:buAutoNum type="arabicPeriod"/>
            </a:pPr>
            <a:r>
              <a:rPr lang="en-US" sz="2000" dirty="0"/>
              <a:t>Eschatology</a:t>
            </a:r>
          </a:p>
        </p:txBody>
      </p:sp>
      <p:sp>
        <p:nvSpPr>
          <p:cNvPr id="4" name="Isosceles Triangle 3">
            <a:extLst>
              <a:ext uri="{FF2B5EF4-FFF2-40B4-BE49-F238E27FC236}">
                <a16:creationId xmlns:a16="http://schemas.microsoft.com/office/drawing/2014/main" id="{D2D06F9E-BD3C-451E-A072-88BD0AE12866}"/>
              </a:ext>
            </a:extLst>
          </p:cNvPr>
          <p:cNvSpPr/>
          <p:nvPr/>
        </p:nvSpPr>
        <p:spPr>
          <a:xfrm rot="5400000">
            <a:off x="5536875" y="4565980"/>
            <a:ext cx="2974940" cy="1138301"/>
          </a:xfrm>
          <a:prstGeom prst="triangle">
            <a:avLst/>
          </a:prstGeom>
          <a:solidFill>
            <a:schemeClr val="bg1"/>
          </a:soli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540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0DA261-56C1-415C-B7DA-CE952FDB2BDD}"/>
              </a:ext>
            </a:extLst>
          </p:cNvPr>
          <p:cNvSpPr>
            <a:spLocks noGrp="1"/>
          </p:cNvSpPr>
          <p:nvPr>
            <p:ph type="subTitle" idx="1"/>
          </p:nvPr>
        </p:nvSpPr>
        <p:spPr>
          <a:xfrm>
            <a:off x="1595021" y="6276512"/>
            <a:ext cx="9144000" cy="581487"/>
          </a:xfrm>
        </p:spPr>
        <p:txBody>
          <a:bodyPr/>
          <a:lstStyle/>
          <a:p>
            <a:r>
              <a:rPr lang="en-US" dirty="0"/>
              <a:t>Part I: Soteriology in Christian Theology</a:t>
            </a:r>
          </a:p>
        </p:txBody>
      </p:sp>
      <p:pic>
        <p:nvPicPr>
          <p:cNvPr id="5" name="Picture 4">
            <a:extLst>
              <a:ext uri="{FF2B5EF4-FFF2-40B4-BE49-F238E27FC236}">
                <a16:creationId xmlns:a16="http://schemas.microsoft.com/office/drawing/2014/main" id="{82772119-8B30-4190-A268-B2E24727E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59" y="132711"/>
            <a:ext cx="8833282" cy="5888854"/>
          </a:xfrm>
          <a:prstGeom prst="rect">
            <a:avLst/>
          </a:prstGeom>
        </p:spPr>
      </p:pic>
      <p:sp>
        <p:nvSpPr>
          <p:cNvPr id="7" name="Partial Circle 6">
            <a:extLst>
              <a:ext uri="{FF2B5EF4-FFF2-40B4-BE49-F238E27FC236}">
                <a16:creationId xmlns:a16="http://schemas.microsoft.com/office/drawing/2014/main" id="{64E9E5F7-E529-437A-A3B3-BBB3157B3D6F}"/>
              </a:ext>
            </a:extLst>
          </p:cNvPr>
          <p:cNvSpPr/>
          <p:nvPr/>
        </p:nvSpPr>
        <p:spPr>
          <a:xfrm>
            <a:off x="-3847879" y="1857968"/>
            <a:ext cx="15621250" cy="995422"/>
          </a:xfrm>
          <a:prstGeom prst="pie">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lIns="91440" tIns="45720" rIns="91440" bIns="45720">
            <a:spAutoFit/>
          </a:bodyPr>
          <a:lstStyle/>
          <a:p>
            <a:pPr algn="ctr"/>
            <a:r>
              <a:rPr lang="en-US" sz="4000" b="1" cap="none" spc="0" dirty="0">
                <a:ln w="13462">
                  <a:solidFill>
                    <a:srgbClr val="FF0000"/>
                  </a:solidFill>
                  <a:prstDash val="solid"/>
                </a:ln>
                <a:solidFill>
                  <a:srgbClr val="FFC000"/>
                </a:solidFill>
                <a:effectLst>
                  <a:outerShdw dist="38100" dir="2700000" algn="bl" rotWithShape="0">
                    <a:schemeClr val="accent5"/>
                  </a:outerShdw>
                </a:effectLst>
              </a:rPr>
              <a:t>DON’T FORGET TO PUSH THE RECORD BUTTON</a:t>
            </a:r>
          </a:p>
        </p:txBody>
      </p:sp>
    </p:spTree>
    <p:extLst>
      <p:ext uri="{BB962C8B-B14F-4D97-AF65-F5344CB8AC3E}">
        <p14:creationId xmlns:p14="http://schemas.microsoft.com/office/powerpoint/2010/main" val="17441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7"/>
                                        </p:tgtEl>
                                      </p:cBhvr>
                                    </p:animEffect>
                                    <p:animScale>
                                      <p:cBhvr>
                                        <p:cTn id="7"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F24B-7245-4B7C-A7D3-857C66B9E94A}"/>
              </a:ext>
            </a:extLst>
          </p:cNvPr>
          <p:cNvSpPr>
            <a:spLocks noGrp="1"/>
          </p:cNvSpPr>
          <p:nvPr>
            <p:ph type="title"/>
          </p:nvPr>
        </p:nvSpPr>
        <p:spPr/>
        <p:txBody>
          <a:bodyPr/>
          <a:lstStyle/>
          <a:p>
            <a:pPr algn="ctr"/>
            <a:r>
              <a:rPr lang="en-US" dirty="0"/>
              <a:t>Free Grace Soteriology: Great and Small</a:t>
            </a:r>
          </a:p>
        </p:txBody>
      </p:sp>
      <p:sp>
        <p:nvSpPr>
          <p:cNvPr id="3" name="Text Placeholder 2">
            <a:extLst>
              <a:ext uri="{FF2B5EF4-FFF2-40B4-BE49-F238E27FC236}">
                <a16:creationId xmlns:a16="http://schemas.microsoft.com/office/drawing/2014/main" id="{F694D56C-3640-4858-95A2-90FD75AA67AA}"/>
              </a:ext>
            </a:extLst>
          </p:cNvPr>
          <p:cNvSpPr>
            <a:spLocks noGrp="1"/>
          </p:cNvSpPr>
          <p:nvPr>
            <p:ph type="body" idx="1"/>
          </p:nvPr>
        </p:nvSpPr>
        <p:spPr/>
        <p:txBody>
          <a:bodyPr/>
          <a:lstStyle/>
          <a:p>
            <a:r>
              <a:rPr lang="en-US" dirty="0"/>
              <a:t>Great because:</a:t>
            </a:r>
          </a:p>
        </p:txBody>
      </p:sp>
      <p:sp>
        <p:nvSpPr>
          <p:cNvPr id="4" name="Content Placeholder 3">
            <a:extLst>
              <a:ext uri="{FF2B5EF4-FFF2-40B4-BE49-F238E27FC236}">
                <a16:creationId xmlns:a16="http://schemas.microsoft.com/office/drawing/2014/main" id="{AE98F617-8A45-42AA-BBBE-B337394630A3}"/>
              </a:ext>
            </a:extLst>
          </p:cNvPr>
          <p:cNvSpPr>
            <a:spLocks noGrp="1"/>
          </p:cNvSpPr>
          <p:nvPr>
            <p:ph sz="half" idx="2"/>
          </p:nvPr>
        </p:nvSpPr>
        <p:spPr/>
        <p:txBody>
          <a:bodyPr/>
          <a:lstStyle/>
          <a:p>
            <a:r>
              <a:rPr lang="en-US" dirty="0"/>
              <a:t>Determines a person’s eternal destination</a:t>
            </a:r>
          </a:p>
          <a:p>
            <a:r>
              <a:rPr lang="en-US" dirty="0"/>
              <a:t>Forms a person’s view of God in fundamental ways</a:t>
            </a:r>
          </a:p>
          <a:p>
            <a:r>
              <a:rPr lang="en-US" dirty="0"/>
              <a:t>Establishes a basic framework for Christian living</a:t>
            </a:r>
          </a:p>
        </p:txBody>
      </p:sp>
      <p:sp>
        <p:nvSpPr>
          <p:cNvPr id="5" name="Text Placeholder 4">
            <a:extLst>
              <a:ext uri="{FF2B5EF4-FFF2-40B4-BE49-F238E27FC236}">
                <a16:creationId xmlns:a16="http://schemas.microsoft.com/office/drawing/2014/main" id="{452DF294-AD29-4FAC-8B64-1E0266671936}"/>
              </a:ext>
            </a:extLst>
          </p:cNvPr>
          <p:cNvSpPr>
            <a:spLocks noGrp="1"/>
          </p:cNvSpPr>
          <p:nvPr>
            <p:ph type="body" sz="quarter" idx="3"/>
          </p:nvPr>
        </p:nvSpPr>
        <p:spPr/>
        <p:txBody>
          <a:bodyPr/>
          <a:lstStyle/>
          <a:p>
            <a:r>
              <a:rPr lang="en-US" dirty="0"/>
              <a:t>Small because:</a:t>
            </a:r>
          </a:p>
        </p:txBody>
      </p:sp>
      <p:sp>
        <p:nvSpPr>
          <p:cNvPr id="6" name="Content Placeholder 5">
            <a:extLst>
              <a:ext uri="{FF2B5EF4-FFF2-40B4-BE49-F238E27FC236}">
                <a16:creationId xmlns:a16="http://schemas.microsoft.com/office/drawing/2014/main" id="{73BC386F-B017-4D09-9FA8-E7A8C99C09CF}"/>
              </a:ext>
            </a:extLst>
          </p:cNvPr>
          <p:cNvSpPr>
            <a:spLocks noGrp="1"/>
          </p:cNvSpPr>
          <p:nvPr>
            <p:ph sz="quarter" idx="4"/>
          </p:nvPr>
        </p:nvSpPr>
        <p:spPr>
          <a:xfrm>
            <a:off x="6172200" y="2544404"/>
            <a:ext cx="5183188" cy="3684588"/>
          </a:xfrm>
        </p:spPr>
        <p:txBody>
          <a:bodyPr/>
          <a:lstStyle/>
          <a:p>
            <a:r>
              <a:rPr lang="en-US" dirty="0"/>
              <a:t>Does not suffice for a holistic theology and worldview</a:t>
            </a:r>
          </a:p>
          <a:p>
            <a:r>
              <a:rPr lang="en-US" dirty="0"/>
              <a:t>Leaves room for erroneous views of God</a:t>
            </a:r>
          </a:p>
          <a:p>
            <a:r>
              <a:rPr lang="en-US" dirty="0"/>
              <a:t>Does not exhaust the richness of Christian living</a:t>
            </a:r>
          </a:p>
        </p:txBody>
      </p:sp>
    </p:spTree>
    <p:extLst>
      <p:ext uri="{BB962C8B-B14F-4D97-AF65-F5344CB8AC3E}">
        <p14:creationId xmlns:p14="http://schemas.microsoft.com/office/powerpoint/2010/main" val="3445861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lstStyle/>
          <a:p>
            <a:r>
              <a:rPr lang="en-US" b="1" dirty="0">
                <a:latin typeface="+mj-lt"/>
              </a:rPr>
              <a:t>Putting Soteriology in its Place</a:t>
            </a:r>
          </a:p>
          <a:p>
            <a:pPr lvl="1"/>
            <a:r>
              <a:rPr lang="en-US" b="1" dirty="0">
                <a:latin typeface="+mj-lt"/>
              </a:rPr>
              <a:t>Soteriology and Christian Theology</a:t>
            </a:r>
          </a:p>
          <a:p>
            <a:pPr lvl="1"/>
            <a:r>
              <a:rPr lang="en-US" b="1" dirty="0">
                <a:latin typeface="+mj-lt"/>
              </a:rPr>
              <a:t>Soteriology and Worldview</a:t>
            </a:r>
          </a:p>
          <a:p>
            <a:r>
              <a:rPr lang="en-US" b="1" dirty="0">
                <a:solidFill>
                  <a:srgbClr val="FF0000"/>
                </a:solidFill>
                <a:latin typeface="+mj-lt"/>
              </a:rPr>
              <a:t>Defining “Save”</a:t>
            </a:r>
          </a:p>
          <a:p>
            <a:pPr lvl="1"/>
            <a:r>
              <a:rPr lang="en-US" b="1" dirty="0">
                <a:solidFill>
                  <a:srgbClr val="FF0000"/>
                </a:solidFill>
                <a:latin typeface="+mj-lt"/>
              </a:rPr>
              <a:t>Biblical Words</a:t>
            </a:r>
          </a:p>
          <a:p>
            <a:pPr lvl="1"/>
            <a:r>
              <a:rPr lang="en-US" dirty="0">
                <a:latin typeface="+mj-lt"/>
              </a:rPr>
              <a:t>Contextual Grammar</a:t>
            </a:r>
          </a:p>
          <a:p>
            <a:r>
              <a:rPr lang="en-US" dirty="0">
                <a:latin typeface="+mj-lt"/>
              </a:rPr>
              <a:t>Three Tenses of Salvation</a:t>
            </a:r>
          </a:p>
          <a:p>
            <a:pPr lvl="1"/>
            <a:r>
              <a:rPr lang="en-US" dirty="0">
                <a:latin typeface="+mj-lt"/>
              </a:rPr>
              <a:t>Justification</a:t>
            </a:r>
          </a:p>
          <a:p>
            <a:pPr lvl="1"/>
            <a:r>
              <a:rPr lang="en-US" dirty="0">
                <a:latin typeface="+mj-lt"/>
              </a:rPr>
              <a:t>Sanctification</a:t>
            </a:r>
          </a:p>
          <a:p>
            <a:pPr lvl="1"/>
            <a:r>
              <a:rPr lang="en-US" dirty="0">
                <a:latin typeface="+mj-lt"/>
              </a:rPr>
              <a:t>Glorification</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425908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7ABC-B41F-439E-8357-5782A98EFF18}"/>
              </a:ext>
            </a:extLst>
          </p:cNvPr>
          <p:cNvSpPr>
            <a:spLocks noGrp="1"/>
          </p:cNvSpPr>
          <p:nvPr>
            <p:ph type="title"/>
          </p:nvPr>
        </p:nvSpPr>
        <p:spPr/>
        <p:txBody>
          <a:bodyPr/>
          <a:lstStyle/>
          <a:p>
            <a:r>
              <a:rPr lang="en-US" dirty="0"/>
              <a:t>The Hebrew Words for “Save”</a:t>
            </a:r>
          </a:p>
        </p:txBody>
      </p:sp>
      <p:sp>
        <p:nvSpPr>
          <p:cNvPr id="3" name="Text Placeholder 2">
            <a:extLst>
              <a:ext uri="{FF2B5EF4-FFF2-40B4-BE49-F238E27FC236}">
                <a16:creationId xmlns:a16="http://schemas.microsoft.com/office/drawing/2014/main" id="{2F2600DB-C8E3-46A6-BC19-73F5704FA9D1}"/>
              </a:ext>
            </a:extLst>
          </p:cNvPr>
          <p:cNvSpPr>
            <a:spLocks noGrp="1"/>
          </p:cNvSpPr>
          <p:nvPr>
            <p:ph type="body" idx="1"/>
          </p:nvPr>
        </p:nvSpPr>
        <p:spPr/>
        <p:txBody>
          <a:bodyPr/>
          <a:lstStyle/>
          <a:p>
            <a:r>
              <a:rPr lang="he-IL" dirty="0"/>
              <a:t> ישׁע</a:t>
            </a:r>
            <a:r>
              <a:rPr lang="en-US" dirty="0"/>
              <a:t>(</a:t>
            </a:r>
            <a:r>
              <a:rPr lang="en-US" i="1" dirty="0" err="1"/>
              <a:t>yâsha</a:t>
            </a:r>
            <a:r>
              <a:rPr lang="en-US" i="1" dirty="0"/>
              <a:t>‛</a:t>
            </a:r>
            <a:r>
              <a:rPr lang="en-US" dirty="0"/>
              <a:t>) </a:t>
            </a:r>
          </a:p>
        </p:txBody>
      </p:sp>
      <p:sp>
        <p:nvSpPr>
          <p:cNvPr id="4" name="Content Placeholder 3">
            <a:extLst>
              <a:ext uri="{FF2B5EF4-FFF2-40B4-BE49-F238E27FC236}">
                <a16:creationId xmlns:a16="http://schemas.microsoft.com/office/drawing/2014/main" id="{D1EEBE12-D07A-49E1-8BE7-1EC580525269}"/>
              </a:ext>
            </a:extLst>
          </p:cNvPr>
          <p:cNvSpPr>
            <a:spLocks noGrp="1"/>
          </p:cNvSpPr>
          <p:nvPr>
            <p:ph sz="half" idx="2"/>
          </p:nvPr>
        </p:nvSpPr>
        <p:spPr/>
        <p:txBody>
          <a:bodyPr/>
          <a:lstStyle/>
          <a:p>
            <a:r>
              <a:rPr lang="en-US" dirty="0"/>
              <a:t>207 x</a:t>
            </a:r>
          </a:p>
          <a:p>
            <a:r>
              <a:rPr lang="en-US" dirty="0"/>
              <a:t>Never used in reference to individual salvation from damnation</a:t>
            </a:r>
          </a:p>
          <a:p>
            <a:endParaRPr lang="en-US" dirty="0"/>
          </a:p>
        </p:txBody>
      </p:sp>
      <p:sp>
        <p:nvSpPr>
          <p:cNvPr id="5" name="Text Placeholder 4">
            <a:extLst>
              <a:ext uri="{FF2B5EF4-FFF2-40B4-BE49-F238E27FC236}">
                <a16:creationId xmlns:a16="http://schemas.microsoft.com/office/drawing/2014/main" id="{DA86E4D0-8A26-4B3A-B966-069E9FFAC1C0}"/>
              </a:ext>
            </a:extLst>
          </p:cNvPr>
          <p:cNvSpPr>
            <a:spLocks noGrp="1"/>
          </p:cNvSpPr>
          <p:nvPr>
            <p:ph type="body" sz="quarter" idx="3"/>
          </p:nvPr>
        </p:nvSpPr>
        <p:spPr/>
        <p:txBody>
          <a:bodyPr/>
          <a:lstStyle/>
          <a:p>
            <a:r>
              <a:rPr lang="he-IL" dirty="0"/>
              <a:t> נצל</a:t>
            </a:r>
            <a:r>
              <a:rPr lang="en-US" dirty="0"/>
              <a:t> (</a:t>
            </a:r>
            <a:r>
              <a:rPr lang="en-US" i="1" dirty="0" err="1"/>
              <a:t>nâtsal</a:t>
            </a:r>
            <a:r>
              <a:rPr lang="en-US" dirty="0"/>
              <a:t>) </a:t>
            </a:r>
          </a:p>
        </p:txBody>
      </p:sp>
      <p:sp>
        <p:nvSpPr>
          <p:cNvPr id="6" name="Content Placeholder 5">
            <a:extLst>
              <a:ext uri="{FF2B5EF4-FFF2-40B4-BE49-F238E27FC236}">
                <a16:creationId xmlns:a16="http://schemas.microsoft.com/office/drawing/2014/main" id="{DF0F09DB-63F7-4532-9348-89581A43838C}"/>
              </a:ext>
            </a:extLst>
          </p:cNvPr>
          <p:cNvSpPr>
            <a:spLocks noGrp="1"/>
          </p:cNvSpPr>
          <p:nvPr>
            <p:ph sz="quarter" idx="4"/>
          </p:nvPr>
        </p:nvSpPr>
        <p:spPr/>
        <p:txBody>
          <a:bodyPr/>
          <a:lstStyle/>
          <a:p>
            <a:r>
              <a:rPr lang="en-US" dirty="0"/>
              <a:t>213 x</a:t>
            </a:r>
          </a:p>
          <a:p>
            <a:r>
              <a:rPr lang="en-US" dirty="0"/>
              <a:t>Never used in reference to individual salvation from damnation</a:t>
            </a:r>
          </a:p>
        </p:txBody>
      </p:sp>
    </p:spTree>
    <p:extLst>
      <p:ext uri="{BB962C8B-B14F-4D97-AF65-F5344CB8AC3E}">
        <p14:creationId xmlns:p14="http://schemas.microsoft.com/office/powerpoint/2010/main" val="2484100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ABD1284-D8AC-4D68-BE9B-12194AAAC1FE}"/>
              </a:ext>
            </a:extLst>
          </p:cNvPr>
          <p:cNvSpPr txBox="1"/>
          <p:nvPr/>
        </p:nvSpPr>
        <p:spPr>
          <a:xfrm>
            <a:off x="314632" y="269989"/>
            <a:ext cx="10559845" cy="5793894"/>
          </a:xfrm>
          <a:prstGeom prst="rect">
            <a:avLst/>
          </a:prstGeom>
          <a:noFill/>
        </p:spPr>
        <p:txBody>
          <a:bodyPr wrap="square">
            <a:spAutoFit/>
          </a:bodyPr>
          <a:lstStyle/>
          <a:p>
            <a:pPr algn="l" rtl="0">
              <a:spcAft>
                <a:spcPts val="900"/>
              </a:spcAft>
            </a:pPr>
            <a:r>
              <a:rPr lang="en-US" sz="2400" dirty="0">
                <a:latin typeface="SBL BibLit" panose="02000000000000000000" pitchFamily="2" charset="-79"/>
                <a:ea typeface="SBL BibLit" panose="02000000000000000000" pitchFamily="2" charset="-79"/>
                <a:cs typeface="SBL BibLit" panose="02000000000000000000" pitchFamily="2" charset="-79"/>
              </a:rPr>
              <a:t>[</a:t>
            </a:r>
            <a:r>
              <a:rPr lang="he-IL" sz="2400" dirty="0">
                <a:latin typeface="SBL BibLit" panose="02000000000000000000" pitchFamily="2" charset="-79"/>
                <a:ea typeface="SBL BibLit" panose="02000000000000000000" pitchFamily="2" charset="-79"/>
                <a:cs typeface="SBL BibLit" panose="02000000000000000000" pitchFamily="2" charset="-79"/>
              </a:rPr>
              <a:t>יָשַׁע</a:t>
            </a:r>
            <a:r>
              <a:rPr lang="en-US" sz="2400" dirty="0">
                <a:latin typeface="SBL BibLit" panose="02000000000000000000" pitchFamily="2" charset="-79"/>
                <a:ea typeface="SBL BibLit" panose="02000000000000000000" pitchFamily="2" charset="-79"/>
                <a:cs typeface="SBL BibLit" panose="02000000000000000000" pitchFamily="2" charset="-79"/>
              </a:rPr>
              <a:t>] </a:t>
            </a:r>
            <a:r>
              <a:rPr lang="en-US" sz="1600" dirty="0">
                <a:latin typeface="SBL BibLit" panose="02000000000000000000" pitchFamily="2" charset="-79"/>
                <a:ea typeface="SBL BibLit" panose="02000000000000000000" pitchFamily="2" charset="-79"/>
                <a:cs typeface="SBL BibLit" panose="02000000000000000000" pitchFamily="2" charset="-79"/>
              </a:rPr>
              <a:t>vb. </a:t>
            </a:r>
            <a:r>
              <a:rPr lang="en-US" sz="1600" dirty="0" err="1">
                <a:latin typeface="SBL BibLit" panose="02000000000000000000" pitchFamily="2" charset="-79"/>
                <a:ea typeface="SBL BibLit" panose="02000000000000000000" pitchFamily="2" charset="-79"/>
                <a:cs typeface="SBL BibLit" panose="02000000000000000000" pitchFamily="2" charset="-79"/>
              </a:rPr>
              <a:t>Hiph</a:t>
            </a:r>
            <a:r>
              <a:rPr lang="en-US" sz="1600" dirty="0">
                <a:latin typeface="SBL BibLit" panose="02000000000000000000" pitchFamily="2" charset="-79"/>
                <a:ea typeface="SBL BibLit" panose="02000000000000000000" pitchFamily="2" charset="-79"/>
                <a:cs typeface="SBL BibLit" panose="02000000000000000000" pitchFamily="2" charset="-79"/>
              </a:rPr>
              <a:t>. deliver; </a:t>
            </a:r>
            <a:r>
              <a:rPr lang="en-US" sz="1600" dirty="0" err="1">
                <a:latin typeface="SBL BibLit" panose="02000000000000000000" pitchFamily="2" charset="-79"/>
                <a:ea typeface="SBL BibLit" panose="02000000000000000000" pitchFamily="2" charset="-79"/>
                <a:cs typeface="SBL BibLit" panose="02000000000000000000" pitchFamily="2" charset="-79"/>
              </a:rPr>
              <a:t>Niph</a:t>
            </a:r>
            <a:r>
              <a:rPr lang="en-US" sz="1600" dirty="0">
                <a:latin typeface="SBL BibLit" panose="02000000000000000000" pitchFamily="2" charset="-79"/>
                <a:ea typeface="SBL BibLit" panose="02000000000000000000" pitchFamily="2" charset="-79"/>
                <a:cs typeface="SBL BibLit" panose="02000000000000000000" pitchFamily="2" charset="-79"/>
              </a:rPr>
              <a:t>. </a:t>
            </a:r>
            <a:r>
              <a:rPr lang="en-US" sz="1600" dirty="0" err="1">
                <a:latin typeface="SBL BibLit" panose="02000000000000000000" pitchFamily="2" charset="-79"/>
                <a:ea typeface="SBL BibLit" panose="02000000000000000000" pitchFamily="2" charset="-79"/>
                <a:cs typeface="SBL BibLit" panose="02000000000000000000" pitchFamily="2" charset="-79"/>
              </a:rPr>
              <a:t>intrans</a:t>
            </a:r>
            <a:r>
              <a:rPr lang="en-US" sz="1600" dirty="0">
                <a:latin typeface="SBL BibLit" panose="02000000000000000000" pitchFamily="2" charset="-79"/>
                <a:ea typeface="SBL BibLit" panose="02000000000000000000" pitchFamily="2" charset="-79"/>
                <a:cs typeface="SBL BibLit" panose="02000000000000000000" pitchFamily="2" charset="-79"/>
              </a:rPr>
              <a:t>. and pass. — </a:t>
            </a:r>
            <a:r>
              <a:rPr lang="en-US" sz="1600" dirty="0" err="1">
                <a:latin typeface="SBL BibLit" panose="02000000000000000000" pitchFamily="2" charset="-79"/>
                <a:ea typeface="SBL BibLit" panose="02000000000000000000" pitchFamily="2" charset="-79"/>
                <a:cs typeface="SBL BibLit" panose="02000000000000000000" pitchFamily="2" charset="-79"/>
              </a:rPr>
              <a:t>Niph</a:t>
            </a:r>
            <a:r>
              <a:rPr lang="en-US" sz="1600" dirty="0">
                <a:latin typeface="SBL BibLit" panose="02000000000000000000" pitchFamily="2" charset="-79"/>
                <a:ea typeface="SBL BibLit" panose="02000000000000000000" pitchFamily="2" charset="-79"/>
                <a:cs typeface="SBL BibLit" panose="02000000000000000000" pitchFamily="2" charset="-79"/>
              </a:rPr>
              <a:t>. 1. </a:t>
            </a:r>
            <a:r>
              <a:rPr lang="en-US" sz="1600" i="1" dirty="0">
                <a:latin typeface="SBL BibLit" panose="02000000000000000000" pitchFamily="2" charset="-79"/>
                <a:ea typeface="SBL BibLit" panose="02000000000000000000" pitchFamily="2" charset="-79"/>
                <a:cs typeface="SBL BibLit" panose="02000000000000000000" pitchFamily="2" charset="-79"/>
              </a:rPr>
              <a:t>be liberated, saved (prop. placed in freedom), from external evils, by God; with </a:t>
            </a:r>
            <a:r>
              <a:rPr lang="he-IL" sz="1600" i="1" dirty="0">
                <a:latin typeface="SBL BibLit" panose="02000000000000000000" pitchFamily="2" charset="-79"/>
                <a:ea typeface="SBL BibLit" panose="02000000000000000000" pitchFamily="2" charset="-79"/>
                <a:cs typeface="SBL BibLit" panose="02000000000000000000" pitchFamily="2" charset="-79"/>
              </a:rPr>
              <a:t>מִן</a:t>
            </a:r>
            <a:r>
              <a:rPr lang="en-US" sz="1600" i="1" dirty="0">
                <a:latin typeface="SBL BibLit" panose="02000000000000000000" pitchFamily="2" charset="-79"/>
                <a:ea typeface="SBL BibLit" panose="02000000000000000000" pitchFamily="2" charset="-79"/>
                <a:cs typeface="SBL BibLit" panose="02000000000000000000" pitchFamily="2" charset="-79"/>
              </a:rPr>
              <a:t>. 2. be saved in battle, victorious. </a:t>
            </a:r>
            <a:r>
              <a:rPr lang="en-US" sz="1600" i="1" dirty="0" err="1">
                <a:latin typeface="SBL BibLit" panose="02000000000000000000" pitchFamily="2" charset="-79"/>
                <a:ea typeface="SBL BibLit" panose="02000000000000000000" pitchFamily="2" charset="-79"/>
                <a:cs typeface="SBL BibLit" panose="02000000000000000000" pitchFamily="2" charset="-79"/>
              </a:rPr>
              <a:t>Hiph</a:t>
            </a:r>
            <a:r>
              <a:rPr lang="en-US" sz="1600" i="1" dirty="0">
                <a:latin typeface="SBL BibLit" panose="02000000000000000000" pitchFamily="2" charset="-79"/>
                <a:ea typeface="SBL BibLit" panose="02000000000000000000" pitchFamily="2" charset="-79"/>
                <a:cs typeface="SBL BibLit" panose="02000000000000000000" pitchFamily="2" charset="-79"/>
              </a:rPr>
              <a:t>. 1. deliver, save (prop. give width and breadth to, liberate), in peril, c. acc. pers. vel loc.; with </a:t>
            </a:r>
            <a:r>
              <a:rPr lang="he-IL" sz="1600" i="1" dirty="0">
                <a:latin typeface="SBL BibLit" panose="02000000000000000000" pitchFamily="2" charset="-79"/>
                <a:ea typeface="SBL BibLit" panose="02000000000000000000" pitchFamily="2" charset="-79"/>
                <a:cs typeface="SBL BibLit" panose="02000000000000000000" pitchFamily="2" charset="-79"/>
              </a:rPr>
              <a:t>לְ</a:t>
            </a:r>
            <a:r>
              <a:rPr lang="en-US" sz="1600" i="1" dirty="0">
                <a:latin typeface="SBL BibLit" panose="02000000000000000000" pitchFamily="2" charset="-79"/>
                <a:ea typeface="SBL BibLit" panose="02000000000000000000" pitchFamily="2" charset="-79"/>
                <a:cs typeface="SBL BibLit" panose="02000000000000000000" pitchFamily="2" charset="-79"/>
              </a:rPr>
              <a:t> pers. (with acc.); abs. Specif. save, from evils and troubles: a. of heroic men, saving the nation in war; these are named </a:t>
            </a:r>
            <a:r>
              <a:rPr lang="he-IL" sz="1600" i="1" dirty="0">
                <a:latin typeface="SBL BibLit" panose="02000000000000000000" pitchFamily="2" charset="-79"/>
                <a:ea typeface="SBL BibLit" panose="02000000000000000000" pitchFamily="2" charset="-79"/>
                <a:cs typeface="SBL BibLit" panose="02000000000000000000" pitchFamily="2" charset="-79"/>
              </a:rPr>
              <a:t>מוֹשִׁיעַ</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en-US" sz="1600" i="1" dirty="0" err="1">
                <a:latin typeface="SBL BibLit" panose="02000000000000000000" pitchFamily="2" charset="-79"/>
                <a:ea typeface="SBL BibLit" panose="02000000000000000000" pitchFamily="2" charset="-79"/>
                <a:cs typeface="SBL BibLit" panose="02000000000000000000" pitchFamily="2" charset="-79"/>
              </a:rPr>
              <a:t>saviour</a:t>
            </a:r>
            <a:r>
              <a:rPr lang="en-US" sz="1600" i="1" dirty="0">
                <a:latin typeface="SBL BibLit" panose="02000000000000000000" pitchFamily="2" charset="-79"/>
                <a:ea typeface="SBL BibLit" panose="02000000000000000000" pitchFamily="2" charset="-79"/>
                <a:cs typeface="SBL BibLit" panose="02000000000000000000" pitchFamily="2" charset="-79"/>
              </a:rPr>
              <a:t>; they save </a:t>
            </a:r>
            <a:r>
              <a:rPr lang="he-IL" sz="1600" i="1" dirty="0">
                <a:latin typeface="SBL BibLit" panose="02000000000000000000" pitchFamily="2" charset="-79"/>
                <a:ea typeface="SBL BibLit" panose="02000000000000000000" pitchFamily="2" charset="-79"/>
                <a:cs typeface="SBL BibLit" panose="02000000000000000000" pitchFamily="2" charset="-79"/>
              </a:rPr>
              <a:t>מִיַּד</a:t>
            </a:r>
            <a:r>
              <a:rPr lang="en-US" sz="1600" i="1" dirty="0">
                <a:latin typeface="SBL BibLit" panose="02000000000000000000" pitchFamily="2" charset="-79"/>
                <a:ea typeface="SBL BibLit" panose="02000000000000000000" pitchFamily="2" charset="-79"/>
                <a:cs typeface="SBL BibLit" panose="02000000000000000000" pitchFamily="2" charset="-79"/>
              </a:rPr>
              <a:t> from the hand of. b. of God, who saves his people from extended evils; or the pious among them; the king; David; thy servant; accordingly God is </a:t>
            </a:r>
            <a:r>
              <a:rPr lang="he-IL" sz="1600" i="1" dirty="0">
                <a:latin typeface="SBL BibLit" panose="02000000000000000000" pitchFamily="2" charset="-79"/>
                <a:ea typeface="SBL BibLit" panose="02000000000000000000" pitchFamily="2" charset="-79"/>
                <a:cs typeface="SBL BibLit" panose="02000000000000000000" pitchFamily="2" charset="-79"/>
              </a:rPr>
              <a:t>מוֹשִׁיעַ</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en-US" sz="1600" i="1" dirty="0" err="1">
                <a:latin typeface="SBL BibLit" panose="02000000000000000000" pitchFamily="2" charset="-79"/>
                <a:ea typeface="SBL BibLit" panose="02000000000000000000" pitchFamily="2" charset="-79"/>
                <a:cs typeface="SBL BibLit" panose="02000000000000000000" pitchFamily="2" charset="-79"/>
              </a:rPr>
              <a:t>saviour</a:t>
            </a:r>
            <a:r>
              <a:rPr lang="en-US" sz="1600" i="1" dirty="0">
                <a:latin typeface="SBL BibLit" panose="02000000000000000000" pitchFamily="2" charset="-79"/>
                <a:ea typeface="SBL BibLit" panose="02000000000000000000" pitchFamily="2" charset="-79"/>
                <a:cs typeface="SBL BibLit" panose="02000000000000000000" pitchFamily="2" charset="-79"/>
              </a:rPr>
              <a:t>; that </a:t>
            </a:r>
            <a:r>
              <a:rPr lang="en-US" sz="1600" i="1" dirty="0" err="1">
                <a:latin typeface="SBL BibLit" panose="02000000000000000000" pitchFamily="2" charset="-79"/>
                <a:ea typeface="SBL BibLit" panose="02000000000000000000" pitchFamily="2" charset="-79"/>
                <a:cs typeface="SBL BibLit" panose="02000000000000000000" pitchFamily="2" charset="-79"/>
              </a:rPr>
              <a:t>fr.</a:t>
            </a:r>
            <a:r>
              <a:rPr lang="en-US" sz="1600" i="1" dirty="0">
                <a:latin typeface="SBL BibLit" panose="02000000000000000000" pitchFamily="2" charset="-79"/>
                <a:ea typeface="SBL BibLit" panose="02000000000000000000" pitchFamily="2" charset="-79"/>
                <a:cs typeface="SBL BibLit" panose="02000000000000000000" pitchFamily="2" charset="-79"/>
              </a:rPr>
              <a:t> wh. one is saved constr. c. </a:t>
            </a:r>
            <a:r>
              <a:rPr lang="he-IL" sz="1600" i="1" dirty="0">
                <a:latin typeface="SBL BibLit" panose="02000000000000000000" pitchFamily="2" charset="-79"/>
                <a:ea typeface="SBL BibLit" panose="02000000000000000000" pitchFamily="2" charset="-79"/>
                <a:cs typeface="SBL BibLit" panose="02000000000000000000" pitchFamily="2" charset="-79"/>
              </a:rPr>
              <a:t>מִן</a:t>
            </a:r>
            <a:r>
              <a:rPr lang="en-US" sz="1600" i="1" dirty="0">
                <a:latin typeface="SBL BibLit" panose="02000000000000000000" pitchFamily="2" charset="-79"/>
                <a:ea typeface="SBL BibLit" panose="02000000000000000000" pitchFamily="2" charset="-79"/>
                <a:cs typeface="SBL BibLit" panose="02000000000000000000" pitchFamily="2" charset="-79"/>
              </a:rPr>
              <a:t>. c. there is no other salvation, the sword saves not, or a nation, or astrologers, or </a:t>
            </a:r>
            <a:r>
              <a:rPr lang="en-US" sz="1600" i="1" dirty="0" err="1">
                <a:latin typeface="SBL BibLit" panose="02000000000000000000" pitchFamily="2" charset="-79"/>
                <a:ea typeface="SBL BibLit" panose="02000000000000000000" pitchFamily="2" charset="-79"/>
                <a:cs typeface="SBL BibLit" panose="02000000000000000000" pitchFamily="2" charset="-79"/>
              </a:rPr>
              <a:t>Asshur</a:t>
            </a:r>
            <a:r>
              <a:rPr lang="en-US" sz="1600" i="1" dirty="0">
                <a:latin typeface="SBL BibLit" panose="02000000000000000000" pitchFamily="2" charset="-79"/>
                <a:ea typeface="SBL BibLit" panose="02000000000000000000" pitchFamily="2" charset="-79"/>
                <a:cs typeface="SBL BibLit" panose="02000000000000000000" pitchFamily="2" charset="-79"/>
              </a:rPr>
              <a:t>, or other gods. 2. save from moral troubles. 3. give victory to: a. of man, c. </a:t>
            </a:r>
            <a:r>
              <a:rPr lang="he-IL" sz="1600" i="1" dirty="0">
                <a:latin typeface="SBL BibLit" panose="02000000000000000000" pitchFamily="2" charset="-79"/>
                <a:ea typeface="SBL BibLit" panose="02000000000000000000" pitchFamily="2" charset="-79"/>
                <a:cs typeface="SBL BibLit" panose="02000000000000000000" pitchFamily="2" charset="-79"/>
              </a:rPr>
              <a:t>לְ</a:t>
            </a:r>
            <a:r>
              <a:rPr lang="en-US" sz="1600" i="1" dirty="0">
                <a:latin typeface="SBL BibLit" panose="02000000000000000000" pitchFamily="2" charset="-79"/>
                <a:ea typeface="SBL BibLit" panose="02000000000000000000" pitchFamily="2" charset="-79"/>
                <a:cs typeface="SBL BibLit" panose="02000000000000000000" pitchFamily="2" charset="-79"/>
              </a:rPr>
              <a:t> pers., give victory to, c. agent subj. </a:t>
            </a:r>
            <a:r>
              <a:rPr lang="he-IL" sz="1600" i="1" dirty="0">
                <a:latin typeface="SBL BibLit" panose="02000000000000000000" pitchFamily="2" charset="-79"/>
                <a:ea typeface="SBL BibLit" panose="02000000000000000000" pitchFamily="2" charset="-79"/>
                <a:cs typeface="SBL BibLit" panose="02000000000000000000" pitchFamily="2" charset="-79"/>
              </a:rPr>
              <a:t>יַד</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he-IL" sz="1600" i="1" dirty="0">
                <a:latin typeface="SBL BibLit" panose="02000000000000000000" pitchFamily="2" charset="-79"/>
                <a:ea typeface="SBL BibLit" panose="02000000000000000000" pitchFamily="2" charset="-79"/>
                <a:cs typeface="SBL BibLit" panose="02000000000000000000" pitchFamily="2" charset="-79"/>
              </a:rPr>
              <a:t>יַד</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en-US" sz="1600" i="1" dirty="0" err="1">
                <a:latin typeface="SBL BibLit" panose="02000000000000000000" pitchFamily="2" charset="-79"/>
                <a:ea typeface="SBL BibLit" panose="02000000000000000000" pitchFamily="2" charset="-79"/>
                <a:cs typeface="SBL BibLit" panose="02000000000000000000" pitchFamily="2" charset="-79"/>
              </a:rPr>
              <a:t>om.</a:t>
            </a:r>
            <a:r>
              <a:rPr lang="en-US" sz="1600" i="1" dirty="0">
                <a:latin typeface="SBL BibLit" panose="02000000000000000000" pitchFamily="2" charset="-79"/>
                <a:ea typeface="SBL BibLit" panose="02000000000000000000" pitchFamily="2" charset="-79"/>
                <a:cs typeface="SBL BibLit" panose="02000000000000000000" pitchFamily="2" charset="-79"/>
              </a:rPr>
              <a:t> b. of God, with </a:t>
            </a:r>
            <a:r>
              <a:rPr lang="he-IL" sz="1600" i="1" dirty="0">
                <a:latin typeface="SBL BibLit" panose="02000000000000000000" pitchFamily="2" charset="-79"/>
                <a:ea typeface="SBL BibLit" panose="02000000000000000000" pitchFamily="2" charset="-79"/>
                <a:cs typeface="SBL BibLit" panose="02000000000000000000" pitchFamily="2" charset="-79"/>
              </a:rPr>
              <a:t>לְ</a:t>
            </a:r>
            <a:r>
              <a:rPr lang="en-US" sz="1600" i="1" dirty="0">
                <a:latin typeface="SBL BibLit" panose="02000000000000000000" pitchFamily="2" charset="-79"/>
                <a:ea typeface="SBL BibLit" panose="02000000000000000000" pitchFamily="2" charset="-79"/>
                <a:cs typeface="SBL BibLit" panose="02000000000000000000" pitchFamily="2" charset="-79"/>
              </a:rPr>
              <a:t> pers.; Yahweh, with acc.; abs. gain victory.</a:t>
            </a:r>
          </a:p>
          <a:p>
            <a:pPr algn="l" rtl="0">
              <a:spcAft>
                <a:spcPts val="900"/>
              </a:spcAft>
            </a:pPr>
            <a:r>
              <a:rPr lang="he-IL" sz="2400" dirty="0">
                <a:latin typeface="SBL BibLit" panose="02000000000000000000" pitchFamily="2" charset="-79"/>
                <a:ea typeface="SBL BibLit" panose="02000000000000000000" pitchFamily="2" charset="-79"/>
                <a:cs typeface="SBL BibLit" panose="02000000000000000000" pitchFamily="2" charset="-79"/>
              </a:rPr>
              <a:t>יֵשַׁע</a:t>
            </a:r>
            <a:r>
              <a:rPr lang="en-US" sz="2400" dirty="0">
                <a:latin typeface="SBL BibLit" panose="02000000000000000000" pitchFamily="2" charset="-79"/>
                <a:ea typeface="SBL BibLit" panose="02000000000000000000" pitchFamily="2" charset="-79"/>
                <a:cs typeface="SBL BibLit" panose="02000000000000000000" pitchFamily="2" charset="-79"/>
              </a:rPr>
              <a:t> </a:t>
            </a:r>
            <a:r>
              <a:rPr lang="en-US" sz="1600" dirty="0">
                <a:latin typeface="SBL BibLit" panose="02000000000000000000" pitchFamily="2" charset="-79"/>
                <a:ea typeface="SBL BibLit" panose="02000000000000000000" pitchFamily="2" charset="-79"/>
                <a:cs typeface="SBL BibLit" panose="02000000000000000000" pitchFamily="2" charset="-79"/>
              </a:rPr>
              <a:t>n.m. deliverance, rescue, salvation, also safety, welfare — 1. </a:t>
            </a:r>
            <a:r>
              <a:rPr lang="en-US" sz="1600" i="1" dirty="0">
                <a:latin typeface="SBL BibLit" panose="02000000000000000000" pitchFamily="2" charset="-79"/>
                <a:ea typeface="SBL BibLit" panose="02000000000000000000" pitchFamily="2" charset="-79"/>
                <a:cs typeface="SBL BibLit" panose="02000000000000000000" pitchFamily="2" charset="-79"/>
              </a:rPr>
              <a:t>safety, welfare, prosperity. 2. salvation, i.e. primarily physical rescue, by God, oft. with added spiritual idea; </a:t>
            </a:r>
            <a:r>
              <a:rPr lang="he-IL" sz="1600" i="1" dirty="0">
                <a:latin typeface="SBL BibLit" panose="02000000000000000000" pitchFamily="2" charset="-79"/>
                <a:ea typeface="SBL BibLit" panose="02000000000000000000" pitchFamily="2" charset="-79"/>
                <a:cs typeface="SBL BibLit" panose="02000000000000000000" pitchFamily="2" charset="-79"/>
              </a:rPr>
              <a:t>יֵשַׁע</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he-IL" sz="1600" i="1" dirty="0">
                <a:latin typeface="SBL BibLit" panose="02000000000000000000" pitchFamily="2" charset="-79"/>
                <a:ea typeface="SBL BibLit" panose="02000000000000000000" pitchFamily="2" charset="-79"/>
                <a:cs typeface="SBL BibLit" panose="02000000000000000000" pitchFamily="2" charset="-79"/>
              </a:rPr>
              <a:t>אֱלֹהִים</a:t>
            </a:r>
            <a:r>
              <a:rPr lang="en-US" sz="1600" i="1" dirty="0">
                <a:latin typeface="SBL BibLit" panose="02000000000000000000" pitchFamily="2" charset="-79"/>
                <a:ea typeface="SBL BibLit" panose="02000000000000000000" pitchFamily="2" charset="-79"/>
                <a:cs typeface="SBL BibLit" panose="02000000000000000000" pitchFamily="2" charset="-79"/>
              </a:rPr>
              <a:t> salvation from God; used as infin. with acc. </a:t>
            </a:r>
            <a:r>
              <a:rPr lang="he-IL" sz="1600" i="1" dirty="0">
                <a:latin typeface="SBL BibLit" panose="02000000000000000000" pitchFamily="2" charset="-79"/>
                <a:ea typeface="SBL BibLit" panose="02000000000000000000" pitchFamily="2" charset="-79"/>
                <a:cs typeface="SBL BibLit" panose="02000000000000000000" pitchFamily="2" charset="-79"/>
              </a:rPr>
              <a:t>לְיֵשַׁע</a:t>
            </a:r>
            <a:r>
              <a:rPr lang="en-US" sz="1600" i="1" dirty="0">
                <a:latin typeface="SBL BibLit" panose="02000000000000000000" pitchFamily="2" charset="-79"/>
                <a:ea typeface="SBL BibLit" panose="02000000000000000000" pitchFamily="2" charset="-79"/>
                <a:cs typeface="SBL BibLit" panose="02000000000000000000" pitchFamily="2" charset="-79"/>
              </a:rPr>
              <a:t>; accordingly Yahweh is </a:t>
            </a:r>
            <a:r>
              <a:rPr lang="he-IL" sz="1600" i="1" dirty="0">
                <a:latin typeface="SBL BibLit" panose="02000000000000000000" pitchFamily="2" charset="-79"/>
                <a:ea typeface="SBL BibLit" panose="02000000000000000000" pitchFamily="2" charset="-79"/>
                <a:cs typeface="SBL BibLit" panose="02000000000000000000" pitchFamily="2" charset="-79"/>
              </a:rPr>
              <a:t>אוֹרִי וְיִשְׁעִי</a:t>
            </a:r>
            <a:r>
              <a:rPr lang="en-US" sz="1600" i="1" dirty="0">
                <a:latin typeface="SBL BibLit" panose="02000000000000000000" pitchFamily="2" charset="-79"/>
                <a:ea typeface="SBL BibLit" panose="02000000000000000000" pitchFamily="2" charset="-79"/>
                <a:cs typeface="SBL BibLit" panose="02000000000000000000" pitchFamily="2" charset="-79"/>
              </a:rPr>
              <a:t> my light and my salvation. 3. victory.</a:t>
            </a:r>
          </a:p>
          <a:p>
            <a:pPr algn="l" rtl="0">
              <a:spcAft>
                <a:spcPts val="900"/>
              </a:spcAft>
            </a:pPr>
            <a:r>
              <a:rPr lang="he-IL" sz="2400" dirty="0">
                <a:latin typeface="SBL BibLit" panose="02000000000000000000" pitchFamily="2" charset="-79"/>
                <a:ea typeface="SBL BibLit" panose="02000000000000000000" pitchFamily="2" charset="-79"/>
                <a:cs typeface="SBL BibLit" panose="02000000000000000000" pitchFamily="2" charset="-79"/>
              </a:rPr>
              <a:t>יְשׁוּעָה</a:t>
            </a:r>
            <a:r>
              <a:rPr lang="en-US" sz="1600" dirty="0">
                <a:latin typeface="SBL BibLit" panose="02000000000000000000" pitchFamily="2" charset="-79"/>
                <a:ea typeface="SBL BibLit" panose="02000000000000000000" pitchFamily="2" charset="-79"/>
                <a:cs typeface="SBL BibLit" panose="02000000000000000000" pitchFamily="2" charset="-79"/>
              </a:rPr>
              <a:t> </a:t>
            </a:r>
            <a:r>
              <a:rPr lang="en-US" sz="1600" dirty="0" err="1">
                <a:latin typeface="SBL BibLit" panose="02000000000000000000" pitchFamily="2" charset="-79"/>
                <a:ea typeface="SBL BibLit" panose="02000000000000000000" pitchFamily="2" charset="-79"/>
                <a:cs typeface="SBL BibLit" panose="02000000000000000000" pitchFamily="2" charset="-79"/>
              </a:rPr>
              <a:t>n.f.</a:t>
            </a:r>
            <a:r>
              <a:rPr lang="en-US" sz="1600" dirty="0">
                <a:latin typeface="SBL BibLit" panose="02000000000000000000" pitchFamily="2" charset="-79"/>
                <a:ea typeface="SBL BibLit" panose="02000000000000000000" pitchFamily="2" charset="-79"/>
                <a:cs typeface="SBL BibLit" panose="02000000000000000000" pitchFamily="2" charset="-79"/>
              </a:rPr>
              <a:t> salvation — 1. </a:t>
            </a:r>
            <a:r>
              <a:rPr lang="en-US" sz="1600" i="1" dirty="0">
                <a:latin typeface="SBL BibLit" panose="02000000000000000000" pitchFamily="2" charset="-79"/>
                <a:ea typeface="SBL BibLit" panose="02000000000000000000" pitchFamily="2" charset="-79"/>
                <a:cs typeface="SBL BibLit" panose="02000000000000000000" pitchFamily="2" charset="-79"/>
              </a:rPr>
              <a:t>welfare, prosperity. 2. deliverance. 3. salvation by God, primarily from external evils, but often with added spiritual idea; with verbs of rejoicing; pl. </a:t>
            </a:r>
            <a:r>
              <a:rPr lang="he-IL" sz="1600" i="1" dirty="0">
                <a:latin typeface="SBL BibLit" panose="02000000000000000000" pitchFamily="2" charset="-79"/>
                <a:ea typeface="SBL BibLit" panose="02000000000000000000" pitchFamily="2" charset="-79"/>
                <a:cs typeface="SBL BibLit" panose="02000000000000000000" pitchFamily="2" charset="-79"/>
              </a:rPr>
              <a:t>יְשׁוּעוֹת</a:t>
            </a:r>
            <a:r>
              <a:rPr lang="en-US" sz="1600" i="1" dirty="0">
                <a:latin typeface="SBL BibLit" panose="02000000000000000000" pitchFamily="2" charset="-79"/>
                <a:ea typeface="SBL BibLit" panose="02000000000000000000" pitchFamily="2" charset="-79"/>
                <a:cs typeface="SBL BibLit" panose="02000000000000000000" pitchFamily="2" charset="-79"/>
              </a:rPr>
              <a:t> (intensive), of ˊ</a:t>
            </a:r>
            <a:r>
              <a:rPr lang="he-IL" sz="1600" i="1" dirty="0">
                <a:latin typeface="SBL BibLit" panose="02000000000000000000" pitchFamily="2" charset="-79"/>
                <a:ea typeface="SBL BibLit" panose="02000000000000000000" pitchFamily="2" charset="-79"/>
                <a:cs typeface="SBL BibLit" panose="02000000000000000000" pitchFamily="2" charset="-79"/>
              </a:rPr>
              <a:t>י</a:t>
            </a:r>
            <a:r>
              <a:rPr lang="en-US" sz="1600" i="1" dirty="0">
                <a:latin typeface="SBL BibLit" panose="02000000000000000000" pitchFamily="2" charset="-79"/>
                <a:ea typeface="SBL BibLit" panose="02000000000000000000" pitchFamily="2" charset="-79"/>
                <a:cs typeface="SBL BibLit" panose="02000000000000000000" pitchFamily="2" charset="-79"/>
              </a:rPr>
              <a:t>. 4. victory: c. </a:t>
            </a:r>
            <a:r>
              <a:rPr lang="he-IL" sz="1600" i="1" dirty="0">
                <a:latin typeface="SBL BibLit" panose="02000000000000000000" pitchFamily="2" charset="-79"/>
                <a:ea typeface="SBL BibLit" panose="02000000000000000000" pitchFamily="2" charset="-79"/>
                <a:cs typeface="SBL BibLit" panose="02000000000000000000" pitchFamily="2" charset="-79"/>
              </a:rPr>
              <a:t>עָשָׂה</a:t>
            </a:r>
            <a:r>
              <a:rPr lang="en-US" sz="1600" i="1" dirty="0">
                <a:latin typeface="SBL BibLit" panose="02000000000000000000" pitchFamily="2" charset="-79"/>
                <a:ea typeface="SBL BibLit" panose="02000000000000000000" pitchFamily="2" charset="-79"/>
                <a:cs typeface="SBL BibLit" panose="02000000000000000000" pitchFamily="2" charset="-79"/>
              </a:rPr>
              <a:t> work victory; elsewhere of victories wrought by Yahweh for his people. Cf. the syn.</a:t>
            </a:r>
          </a:p>
          <a:p>
            <a:pPr>
              <a:spcAft>
                <a:spcPts val="900"/>
              </a:spcAft>
            </a:pPr>
            <a:r>
              <a:rPr lang="he-IL" sz="2400" dirty="0">
                <a:latin typeface="SBL BibLit" panose="02000000000000000000" pitchFamily="2" charset="-79"/>
                <a:ea typeface="SBL BibLit" panose="02000000000000000000" pitchFamily="2" charset="-79"/>
                <a:cs typeface="SBL BibLit" panose="02000000000000000000" pitchFamily="2" charset="-79"/>
              </a:rPr>
              <a:t>יְהוֹשׁוּעַ</a:t>
            </a:r>
            <a:r>
              <a:rPr lang="en-US" sz="2400" dirty="0">
                <a:latin typeface="SBL BibLit" panose="02000000000000000000" pitchFamily="2" charset="-79"/>
                <a:ea typeface="SBL BibLit" panose="02000000000000000000" pitchFamily="2" charset="-79"/>
                <a:cs typeface="SBL BibLit" panose="02000000000000000000" pitchFamily="2" charset="-79"/>
              </a:rPr>
              <a:t>, </a:t>
            </a:r>
            <a:r>
              <a:rPr lang="he-IL" sz="2400" dirty="0">
                <a:latin typeface="SBL BibLit" panose="02000000000000000000" pitchFamily="2" charset="-79"/>
                <a:ea typeface="SBL BibLit" panose="02000000000000000000" pitchFamily="2" charset="-79"/>
                <a:cs typeface="SBL BibLit" panose="02000000000000000000" pitchFamily="2" charset="-79"/>
              </a:rPr>
              <a:t>יהוֹשֻׁעַ</a:t>
            </a:r>
            <a:r>
              <a:rPr lang="en-US" sz="1600" dirty="0">
                <a:latin typeface="SBL BibLit" panose="02000000000000000000" pitchFamily="2" charset="-79"/>
                <a:ea typeface="SBL BibLit" panose="02000000000000000000" pitchFamily="2" charset="-79"/>
                <a:cs typeface="SBL BibLit" panose="02000000000000000000" pitchFamily="2" charset="-79"/>
              </a:rPr>
              <a:t>, and (later) </a:t>
            </a:r>
            <a:r>
              <a:rPr lang="he-IL" sz="1600" dirty="0">
                <a:latin typeface="SBL BibLit" panose="02000000000000000000" pitchFamily="2" charset="-79"/>
                <a:ea typeface="SBL BibLit" panose="02000000000000000000" pitchFamily="2" charset="-79"/>
                <a:cs typeface="SBL BibLit" panose="02000000000000000000" pitchFamily="2" charset="-79"/>
              </a:rPr>
              <a:t>יֵשׁוּעַ</a:t>
            </a:r>
            <a:r>
              <a:rPr lang="en-US" sz="1600" dirty="0">
                <a:latin typeface="SBL BibLit" panose="02000000000000000000" pitchFamily="2" charset="-79"/>
                <a:ea typeface="SBL BibLit" panose="02000000000000000000" pitchFamily="2" charset="-79"/>
                <a:cs typeface="SBL BibLit" panose="02000000000000000000" pitchFamily="2" charset="-79"/>
              </a:rPr>
              <a:t> </a:t>
            </a:r>
            <a:r>
              <a:rPr lang="en-US" sz="1600" dirty="0" err="1">
                <a:latin typeface="SBL BibLit" panose="02000000000000000000" pitchFamily="2" charset="-79"/>
                <a:ea typeface="SBL BibLit" panose="02000000000000000000" pitchFamily="2" charset="-79"/>
                <a:cs typeface="SBL BibLit" panose="02000000000000000000" pitchFamily="2" charset="-79"/>
              </a:rPr>
              <a:t>n.pr.m</a:t>
            </a:r>
            <a:r>
              <a:rPr lang="en-US" sz="1600" dirty="0">
                <a:latin typeface="SBL BibLit" panose="02000000000000000000" pitchFamily="2" charset="-79"/>
                <a:ea typeface="SBL BibLit" panose="02000000000000000000" pitchFamily="2" charset="-79"/>
                <a:cs typeface="SBL BibLit" panose="02000000000000000000" pitchFamily="2" charset="-79"/>
              </a:rPr>
              <a:t>. (&amp; loc., v. 9 </a:t>
            </a:r>
            <a:r>
              <a:rPr lang="en-US" sz="1600" dirty="0" err="1">
                <a:latin typeface="SBL BibLit" panose="02000000000000000000" pitchFamily="2" charset="-79"/>
                <a:ea typeface="SBL BibLit" panose="02000000000000000000" pitchFamily="2" charset="-79"/>
                <a:cs typeface="SBL BibLit" panose="02000000000000000000" pitchFamily="2" charset="-79"/>
              </a:rPr>
              <a:t>infr</a:t>
            </a:r>
            <a:r>
              <a:rPr lang="en-US" sz="1600" dirty="0">
                <a:latin typeface="SBL BibLit" panose="02000000000000000000" pitchFamily="2" charset="-79"/>
                <a:ea typeface="SBL BibLit" panose="02000000000000000000" pitchFamily="2" charset="-79"/>
                <a:cs typeface="SBL BibLit" panose="02000000000000000000" pitchFamily="2" charset="-79"/>
              </a:rPr>
              <a:t>.) (ˊ</a:t>
            </a:r>
            <a:r>
              <a:rPr lang="he-IL" sz="1600" dirty="0">
                <a:latin typeface="SBL BibLit" panose="02000000000000000000" pitchFamily="2" charset="-79"/>
                <a:ea typeface="SBL BibLit" panose="02000000000000000000" pitchFamily="2" charset="-79"/>
                <a:cs typeface="SBL BibLit" panose="02000000000000000000" pitchFamily="2" charset="-79"/>
              </a:rPr>
              <a:t>י</a:t>
            </a:r>
            <a:r>
              <a:rPr lang="en-US" sz="1600" dirty="0">
                <a:latin typeface="SBL BibLit" panose="02000000000000000000" pitchFamily="2" charset="-79"/>
                <a:ea typeface="SBL BibLit" panose="02000000000000000000" pitchFamily="2" charset="-79"/>
                <a:cs typeface="SBL BibLit" panose="02000000000000000000" pitchFamily="2" charset="-79"/>
              </a:rPr>
              <a:t> </a:t>
            </a:r>
            <a:r>
              <a:rPr lang="en-US" sz="1600" i="1" dirty="0">
                <a:latin typeface="SBL BibLit" panose="02000000000000000000" pitchFamily="2" charset="-79"/>
                <a:ea typeface="SBL BibLit" panose="02000000000000000000" pitchFamily="2" charset="-79"/>
                <a:cs typeface="SBL BibLit" panose="02000000000000000000" pitchFamily="2" charset="-79"/>
              </a:rPr>
              <a:t>is salvation, or ˊ</a:t>
            </a:r>
            <a:r>
              <a:rPr lang="he-IL" sz="1600" i="1" dirty="0">
                <a:latin typeface="SBL BibLit" panose="02000000000000000000" pitchFamily="2" charset="-79"/>
                <a:ea typeface="SBL BibLit" panose="02000000000000000000" pitchFamily="2" charset="-79"/>
                <a:cs typeface="SBL BibLit" panose="02000000000000000000" pitchFamily="2" charset="-79"/>
              </a:rPr>
              <a:t>י</a:t>
            </a:r>
            <a:r>
              <a:rPr lang="en-US" sz="1600" i="1" dirty="0">
                <a:latin typeface="SBL BibLit" panose="02000000000000000000" pitchFamily="2" charset="-79"/>
                <a:ea typeface="SBL BibLit" panose="02000000000000000000" pitchFamily="2" charset="-79"/>
                <a:cs typeface="SBL BibLit" panose="02000000000000000000" pitchFamily="2" charset="-79"/>
              </a:rPr>
              <a:t> is </a:t>
            </a:r>
            <a:r>
              <a:rPr lang="en-US" sz="1600" i="1" dirty="0" err="1">
                <a:latin typeface="SBL BibLit" panose="02000000000000000000" pitchFamily="2" charset="-79"/>
                <a:ea typeface="SBL BibLit" panose="02000000000000000000" pitchFamily="2" charset="-79"/>
                <a:cs typeface="SBL BibLit" panose="02000000000000000000" pitchFamily="2" charset="-79"/>
              </a:rPr>
              <a:t>oppulence</a:t>
            </a:r>
            <a:r>
              <a:rPr lang="en-US" sz="1600" i="1" dirty="0">
                <a:latin typeface="SBL BibLit" panose="02000000000000000000" pitchFamily="2" charset="-79"/>
                <a:ea typeface="SBL BibLit" panose="02000000000000000000" pitchFamily="2" charset="-79"/>
                <a:cs typeface="SBL BibLit" panose="02000000000000000000" pitchFamily="2" charset="-79"/>
              </a:rPr>
              <a:t>, cf. </a:t>
            </a:r>
            <a:r>
              <a:rPr lang="he-IL" sz="1600" i="1" dirty="0">
                <a:latin typeface="SBL BibLit" panose="02000000000000000000" pitchFamily="2" charset="-79"/>
                <a:ea typeface="SBL BibLit" panose="02000000000000000000" pitchFamily="2" charset="-79"/>
                <a:cs typeface="SBL BibLit" panose="02000000000000000000" pitchFamily="2" charset="-79"/>
              </a:rPr>
              <a:t>אֱלִישָׁע</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he-IL" sz="1600" i="1" dirty="0">
                <a:latin typeface="SBL BibLit" panose="02000000000000000000" pitchFamily="2" charset="-79"/>
                <a:ea typeface="SBL BibLit" panose="02000000000000000000" pitchFamily="2" charset="-79"/>
                <a:cs typeface="SBL BibLit" panose="02000000000000000000" pitchFamily="2" charset="-79"/>
              </a:rPr>
              <a:t>אֱלִישׁוּעַ</a:t>
            </a:r>
            <a:r>
              <a:rPr lang="en-US" sz="1600" i="1" dirty="0">
                <a:latin typeface="SBL BibLit" panose="02000000000000000000" pitchFamily="2" charset="-79"/>
                <a:ea typeface="SBL BibLit" panose="02000000000000000000" pitchFamily="2" charset="-79"/>
                <a:cs typeface="SBL BibLit" panose="02000000000000000000" pitchFamily="2" charset="-79"/>
              </a:rPr>
              <a:t>, </a:t>
            </a:r>
            <a:r>
              <a:rPr lang="he-IL" sz="1600" i="1" dirty="0">
                <a:latin typeface="SBL BibLit" panose="02000000000000000000" pitchFamily="2" charset="-79"/>
                <a:ea typeface="SBL BibLit" panose="02000000000000000000" pitchFamily="2" charset="-79"/>
                <a:cs typeface="SBL BibLit" panose="02000000000000000000" pitchFamily="2" charset="-79"/>
              </a:rPr>
              <a:t>אֲבִישׁוּעַ</a:t>
            </a:r>
            <a:r>
              <a:rPr lang="en-US" sz="1600" i="1" dirty="0">
                <a:latin typeface="SBL BibLit" panose="02000000000000000000" pitchFamily="2" charset="-79"/>
                <a:ea typeface="SBL BibLit" panose="02000000000000000000" pitchFamily="2" charset="-79"/>
                <a:cs typeface="SBL BibLit" panose="02000000000000000000" pitchFamily="2" charset="-79"/>
              </a:rPr>
              <a:t>; in any case it came to be associated with </a:t>
            </a:r>
            <a:r>
              <a:rPr lang="he-IL" sz="1600" i="1" dirty="0">
                <a:latin typeface="SBL BibLit" panose="02000000000000000000" pitchFamily="2" charset="-79"/>
                <a:ea typeface="SBL BibLit" panose="02000000000000000000" pitchFamily="2" charset="-79"/>
                <a:cs typeface="SBL BibLit" panose="02000000000000000000" pitchFamily="2" charset="-79"/>
              </a:rPr>
              <a:t>ישׁע</a:t>
            </a:r>
            <a:r>
              <a:rPr lang="en-US" sz="1600" i="1" dirty="0">
                <a:latin typeface="SBL BibLit" panose="02000000000000000000" pitchFamily="2" charset="-79"/>
                <a:ea typeface="SBL BibLit" panose="02000000000000000000" pitchFamily="2" charset="-79"/>
                <a:cs typeface="SBL BibLit" panose="02000000000000000000" pitchFamily="2" charset="-79"/>
              </a:rPr>
              <a:t>) — 1. Moses’ successor, son of Nun. 2. </a:t>
            </a:r>
            <a:r>
              <a:rPr lang="he-IL" sz="1600" i="1" dirty="0">
                <a:latin typeface="SBL BibLit" panose="02000000000000000000" pitchFamily="2" charset="-79"/>
                <a:ea typeface="SBL BibLit" panose="02000000000000000000" pitchFamily="2" charset="-79"/>
                <a:cs typeface="SBL BibLit" panose="02000000000000000000" pitchFamily="2" charset="-79"/>
              </a:rPr>
              <a:t>יְהוֹשֻׁעַ</a:t>
            </a:r>
            <a:r>
              <a:rPr lang="en-US" sz="1600" i="1" dirty="0">
                <a:latin typeface="SBL BibLit" panose="02000000000000000000" pitchFamily="2" charset="-79"/>
                <a:ea typeface="SBL BibLit" panose="02000000000000000000" pitchFamily="2" charset="-79"/>
                <a:cs typeface="SBL BibLit" panose="02000000000000000000" pitchFamily="2" charset="-79"/>
              </a:rPr>
              <a:t> a </a:t>
            </a:r>
            <a:r>
              <a:rPr lang="en-US" sz="1600" i="1" dirty="0" err="1">
                <a:latin typeface="SBL BibLit" panose="02000000000000000000" pitchFamily="2" charset="-79"/>
                <a:ea typeface="SBL BibLit" panose="02000000000000000000" pitchFamily="2" charset="-79"/>
                <a:cs typeface="SBL BibLit" panose="02000000000000000000" pitchFamily="2" charset="-79"/>
              </a:rPr>
              <a:t>Bethshemite</a:t>
            </a:r>
            <a:r>
              <a:rPr lang="en-US" sz="1600" i="1" dirty="0">
                <a:latin typeface="SBL BibLit" panose="02000000000000000000" pitchFamily="2" charset="-79"/>
                <a:ea typeface="SBL BibLit" panose="02000000000000000000" pitchFamily="2" charset="-79"/>
                <a:cs typeface="SBL BibLit" panose="02000000000000000000" pitchFamily="2" charset="-79"/>
              </a:rPr>
              <a:t>. 3. </a:t>
            </a:r>
            <a:r>
              <a:rPr lang="en-US" sz="1600" i="1" dirty="0" err="1">
                <a:latin typeface="SBL BibLit" panose="02000000000000000000" pitchFamily="2" charset="-79"/>
                <a:ea typeface="SBL BibLit" panose="02000000000000000000" pitchFamily="2" charset="-79"/>
                <a:cs typeface="SBL BibLit" panose="02000000000000000000" pitchFamily="2" charset="-79"/>
              </a:rPr>
              <a:t>h.p.</a:t>
            </a:r>
            <a:r>
              <a:rPr lang="en-US" sz="1600" i="1" dirty="0">
                <a:latin typeface="SBL BibLit" panose="02000000000000000000" pitchFamily="2" charset="-79"/>
                <a:ea typeface="SBL BibLit" panose="02000000000000000000" pitchFamily="2" charset="-79"/>
                <a:cs typeface="SBL BibLit" panose="02000000000000000000" pitchFamily="2" charset="-79"/>
              </a:rPr>
              <a:t> after the restoration, son of </a:t>
            </a:r>
            <a:r>
              <a:rPr lang="en-US" sz="1600" i="1" dirty="0" err="1">
                <a:latin typeface="SBL BibLit" panose="02000000000000000000" pitchFamily="2" charset="-79"/>
                <a:ea typeface="SBL BibLit" panose="02000000000000000000" pitchFamily="2" charset="-79"/>
                <a:cs typeface="SBL BibLit" panose="02000000000000000000" pitchFamily="2" charset="-79"/>
              </a:rPr>
              <a:t>Jehozadak</a:t>
            </a:r>
            <a:r>
              <a:rPr lang="en-US" sz="1600" i="1" dirty="0">
                <a:latin typeface="SBL BibLit" panose="02000000000000000000" pitchFamily="2" charset="-79"/>
                <a:ea typeface="SBL BibLit" panose="02000000000000000000" pitchFamily="2" charset="-79"/>
                <a:cs typeface="SBL BibLit" panose="02000000000000000000" pitchFamily="2" charset="-79"/>
              </a:rPr>
              <a:t>. 4. </a:t>
            </a:r>
            <a:r>
              <a:rPr lang="he-IL" sz="1600" i="1" dirty="0">
                <a:latin typeface="SBL BibLit" panose="02000000000000000000" pitchFamily="2" charset="-79"/>
                <a:ea typeface="SBL BibLit" panose="02000000000000000000" pitchFamily="2" charset="-79"/>
                <a:cs typeface="SBL BibLit" panose="02000000000000000000" pitchFamily="2" charset="-79"/>
              </a:rPr>
              <a:t>יְהוֹשֻׁעַ</a:t>
            </a:r>
            <a:r>
              <a:rPr lang="en-US" sz="1600" i="1" dirty="0">
                <a:latin typeface="SBL BibLit" panose="02000000000000000000" pitchFamily="2" charset="-79"/>
                <a:ea typeface="SBL BibLit" panose="02000000000000000000" pitchFamily="2" charset="-79"/>
                <a:cs typeface="SBL BibLit" panose="02000000000000000000" pitchFamily="2" charset="-79"/>
              </a:rPr>
              <a:t> governor of Jerusalem under Josiah. 5. </a:t>
            </a:r>
            <a:r>
              <a:rPr lang="he-IL" sz="1600" i="1" dirty="0">
                <a:latin typeface="SBL BibLit" panose="02000000000000000000" pitchFamily="2" charset="-79"/>
                <a:ea typeface="SBL BibLit" panose="02000000000000000000" pitchFamily="2" charset="-79"/>
                <a:cs typeface="SBL BibLit" panose="02000000000000000000" pitchFamily="2" charset="-79"/>
              </a:rPr>
              <a:t>יֵשׁוּעַ</a:t>
            </a:r>
            <a:r>
              <a:rPr lang="en-US" sz="1600" i="1" dirty="0">
                <a:latin typeface="SBL BibLit" panose="02000000000000000000" pitchFamily="2" charset="-79"/>
                <a:ea typeface="SBL BibLit" panose="02000000000000000000" pitchFamily="2" charset="-79"/>
                <a:cs typeface="SBL BibLit" panose="02000000000000000000" pitchFamily="2" charset="-79"/>
              </a:rPr>
              <a:t> head of one of the classes of priests. 6. </a:t>
            </a:r>
            <a:r>
              <a:rPr lang="he-IL" sz="1600" i="1" dirty="0">
                <a:latin typeface="SBL BibLit" panose="02000000000000000000" pitchFamily="2" charset="-79"/>
                <a:ea typeface="SBL BibLit" panose="02000000000000000000" pitchFamily="2" charset="-79"/>
                <a:cs typeface="SBL BibLit" panose="02000000000000000000" pitchFamily="2" charset="-79"/>
              </a:rPr>
              <a:t>יֵשׁוּעַ</a:t>
            </a:r>
            <a:r>
              <a:rPr lang="en-US" sz="1600" i="1" dirty="0">
                <a:latin typeface="SBL BibLit" panose="02000000000000000000" pitchFamily="2" charset="-79"/>
                <a:ea typeface="SBL BibLit" panose="02000000000000000000" pitchFamily="2" charset="-79"/>
                <a:cs typeface="SBL BibLit" panose="02000000000000000000" pitchFamily="2" charset="-79"/>
              </a:rPr>
              <a:t> a Levitical family-name of </a:t>
            </a:r>
            <a:r>
              <a:rPr lang="en-US" sz="1600" i="1" dirty="0" err="1">
                <a:latin typeface="SBL BibLit" panose="02000000000000000000" pitchFamily="2" charset="-79"/>
                <a:ea typeface="SBL BibLit" panose="02000000000000000000" pitchFamily="2" charset="-79"/>
                <a:cs typeface="SBL BibLit" panose="02000000000000000000" pitchFamily="2" charset="-79"/>
              </a:rPr>
              <a:t>freguent</a:t>
            </a:r>
            <a:r>
              <a:rPr lang="en-US" sz="1600" i="1" dirty="0">
                <a:latin typeface="SBL BibLit" panose="02000000000000000000" pitchFamily="2" charset="-79"/>
                <a:ea typeface="SBL BibLit" panose="02000000000000000000" pitchFamily="2" charset="-79"/>
                <a:cs typeface="SBL BibLit" panose="02000000000000000000" pitchFamily="2" charset="-79"/>
              </a:rPr>
              <a:t> occurrence: a. b. 7. </a:t>
            </a:r>
            <a:r>
              <a:rPr lang="he-IL" sz="1600" i="1" dirty="0">
                <a:latin typeface="SBL BibLit" panose="02000000000000000000" pitchFamily="2" charset="-79"/>
                <a:ea typeface="SBL BibLit" panose="02000000000000000000" pitchFamily="2" charset="-79"/>
                <a:cs typeface="SBL BibLit" panose="02000000000000000000" pitchFamily="2" charset="-79"/>
              </a:rPr>
              <a:t>יֵשׁוּעַ</a:t>
            </a:r>
            <a:r>
              <a:rPr lang="en-US" sz="1600" i="1" dirty="0">
                <a:latin typeface="SBL BibLit" panose="02000000000000000000" pitchFamily="2" charset="-79"/>
                <a:ea typeface="SBL BibLit" panose="02000000000000000000" pitchFamily="2" charset="-79"/>
                <a:cs typeface="SBL BibLit" panose="02000000000000000000" pitchFamily="2" charset="-79"/>
              </a:rPr>
              <a:t>, father of a builder at the wall, </a:t>
            </a:r>
            <a:r>
              <a:rPr lang="en-US" sz="1600" i="1" dirty="0" err="1">
                <a:latin typeface="SBL BibLit" panose="02000000000000000000" pitchFamily="2" charset="-79"/>
                <a:ea typeface="SBL BibLit" panose="02000000000000000000" pitchFamily="2" charset="-79"/>
                <a:cs typeface="SBL BibLit" panose="02000000000000000000" pitchFamily="2" charset="-79"/>
              </a:rPr>
              <a:t>perh</a:t>
            </a:r>
            <a:r>
              <a:rPr lang="en-US" sz="1600" i="1" dirty="0">
                <a:latin typeface="SBL BibLit" panose="02000000000000000000" pitchFamily="2" charset="-79"/>
                <a:ea typeface="SBL BibLit" panose="02000000000000000000" pitchFamily="2" charset="-79"/>
                <a:cs typeface="SBL BibLit" panose="02000000000000000000" pitchFamily="2" charset="-79"/>
              </a:rPr>
              <a:t>. = 8. a </a:t>
            </a:r>
            <a:r>
              <a:rPr lang="en-US" sz="1600" i="1" dirty="0" err="1">
                <a:latin typeface="SBL BibLit" panose="02000000000000000000" pitchFamily="2" charset="-79"/>
                <a:ea typeface="SBL BibLit" panose="02000000000000000000" pitchFamily="2" charset="-79"/>
                <a:cs typeface="SBL BibLit" panose="02000000000000000000" pitchFamily="2" charset="-79"/>
              </a:rPr>
              <a:t>Judaite</a:t>
            </a:r>
            <a:r>
              <a:rPr lang="en-US" sz="1600" i="1" dirty="0">
                <a:latin typeface="SBL BibLit" panose="02000000000000000000" pitchFamily="2" charset="-79"/>
                <a:ea typeface="SBL BibLit" panose="02000000000000000000" pitchFamily="2" charset="-79"/>
                <a:cs typeface="SBL BibLit" panose="02000000000000000000" pitchFamily="2" charset="-79"/>
              </a:rPr>
              <a:t> family name. 9. n. </a:t>
            </a:r>
            <a:r>
              <a:rPr lang="en-US" sz="1600" i="1" dirty="0" err="1">
                <a:latin typeface="SBL BibLit" panose="02000000000000000000" pitchFamily="2" charset="-79"/>
                <a:ea typeface="SBL BibLit" panose="02000000000000000000" pitchFamily="2" charset="-79"/>
                <a:cs typeface="SBL BibLit" panose="02000000000000000000" pitchFamily="2" charset="-79"/>
              </a:rPr>
              <a:t>pr.loc</a:t>
            </a:r>
            <a:r>
              <a:rPr lang="en-US" sz="1600" i="1" dirty="0">
                <a:latin typeface="SBL BibLit" panose="02000000000000000000" pitchFamily="2" charset="-79"/>
                <a:ea typeface="SBL BibLit" panose="02000000000000000000" pitchFamily="2" charset="-79"/>
                <a:cs typeface="SBL BibLit" panose="02000000000000000000" pitchFamily="2" charset="-79"/>
              </a:rPr>
              <a:t>. in south of Judah.</a:t>
            </a:r>
          </a:p>
        </p:txBody>
      </p:sp>
      <p:sp>
        <p:nvSpPr>
          <p:cNvPr id="13" name="TextBox 12">
            <a:extLst>
              <a:ext uri="{FF2B5EF4-FFF2-40B4-BE49-F238E27FC236}">
                <a16:creationId xmlns:a16="http://schemas.microsoft.com/office/drawing/2014/main" id="{D6E0E188-EE58-4336-9416-ADB2F67CC0C6}"/>
              </a:ext>
            </a:extLst>
          </p:cNvPr>
          <p:cNvSpPr txBox="1"/>
          <p:nvPr/>
        </p:nvSpPr>
        <p:spPr>
          <a:xfrm>
            <a:off x="0" y="6396335"/>
            <a:ext cx="11700388" cy="461665"/>
          </a:xfrm>
          <a:prstGeom prst="rect">
            <a:avLst/>
          </a:prstGeom>
          <a:noFill/>
        </p:spPr>
        <p:txBody>
          <a:bodyPr wrap="square">
            <a:spAutoFit/>
          </a:bodyPr>
          <a:lstStyle/>
          <a:p>
            <a:r>
              <a:rPr lang="en-US" sz="1200" dirty="0"/>
              <a:t>Richard Whitaker et al., </a:t>
            </a:r>
            <a:r>
              <a:rPr lang="en-US" sz="1200" i="1" dirty="0"/>
              <a:t>The Abridged Brown-Driver-Briggs Hebrew-English Lexicon of the Old Testament: From A Hebrew and English Lexicon of the Old Testament by Francis Brown, S.R. Driver and Charles Briggs</a:t>
            </a:r>
            <a:r>
              <a:rPr lang="en-US" sz="1200" dirty="0"/>
              <a:t>, Based on the Lexicon of Wilhelm </a:t>
            </a:r>
            <a:r>
              <a:rPr lang="en-US" sz="1200" dirty="0" err="1"/>
              <a:t>Gesenius</a:t>
            </a:r>
            <a:r>
              <a:rPr lang="en-US" sz="1200" dirty="0"/>
              <a:t> (Boston; New York: Houghton, Mifflin and Company, 1906).</a:t>
            </a:r>
          </a:p>
        </p:txBody>
      </p:sp>
    </p:spTree>
    <p:extLst>
      <p:ext uri="{BB962C8B-B14F-4D97-AF65-F5344CB8AC3E}">
        <p14:creationId xmlns:p14="http://schemas.microsoft.com/office/powerpoint/2010/main" val="3942756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EA4500-3258-4E6F-9CC7-2139AAC30509}"/>
              </a:ext>
            </a:extLst>
          </p:cNvPr>
          <p:cNvSpPr txBox="1"/>
          <p:nvPr/>
        </p:nvSpPr>
        <p:spPr>
          <a:xfrm>
            <a:off x="167147" y="171208"/>
            <a:ext cx="8642555" cy="4116512"/>
          </a:xfrm>
          <a:prstGeom prst="rect">
            <a:avLst/>
          </a:prstGeom>
          <a:noFill/>
        </p:spPr>
        <p:txBody>
          <a:bodyPr wrap="square">
            <a:spAutoFit/>
          </a:bodyPr>
          <a:lstStyle/>
          <a:p>
            <a:pPr algn="l">
              <a:spcAft>
                <a:spcPts val="900"/>
              </a:spcAft>
            </a:pPr>
            <a:r>
              <a:rPr lang="en-US" sz="2800" dirty="0">
                <a:latin typeface="SBL BibLit" panose="02000000000000000000" pitchFamily="2" charset="-79"/>
                <a:ea typeface="SBL BibLit" panose="02000000000000000000" pitchFamily="2" charset="-79"/>
                <a:cs typeface="SBL BibLit" panose="02000000000000000000" pitchFamily="2" charset="-79"/>
              </a:rPr>
              <a:t>[</a:t>
            </a:r>
            <a:r>
              <a:rPr lang="he-IL" sz="2800" dirty="0">
                <a:latin typeface="SBL BibLit" panose="02000000000000000000" pitchFamily="2" charset="-79"/>
                <a:ea typeface="SBL BibLit" panose="02000000000000000000" pitchFamily="2" charset="-79"/>
                <a:cs typeface="SBL BibLit" panose="02000000000000000000" pitchFamily="2" charset="-79"/>
              </a:rPr>
              <a:t>נָצַל</a:t>
            </a:r>
            <a:r>
              <a:rPr lang="en-US" sz="2800" dirty="0">
                <a:latin typeface="SBL BibLit" panose="02000000000000000000" pitchFamily="2" charset="-79"/>
                <a:ea typeface="SBL BibLit" panose="02000000000000000000" pitchFamily="2" charset="-79"/>
                <a:cs typeface="SBL BibLit" panose="02000000000000000000" pitchFamily="2" charset="-79"/>
              </a:rPr>
              <a:t>] </a:t>
            </a:r>
            <a:r>
              <a:rPr lang="en-US" dirty="0">
                <a:latin typeface="SBL BibLit" panose="02000000000000000000" pitchFamily="2" charset="-79"/>
                <a:ea typeface="SBL BibLit" panose="02000000000000000000" pitchFamily="2" charset="-79"/>
                <a:cs typeface="SBL BibLit" panose="02000000000000000000" pitchFamily="2" charset="-79"/>
              </a:rPr>
              <a:t>vb. not in </a:t>
            </a:r>
            <a:r>
              <a:rPr lang="en-US" dirty="0" err="1">
                <a:latin typeface="SBL BibLit" panose="02000000000000000000" pitchFamily="2" charset="-79"/>
                <a:ea typeface="SBL BibLit" panose="02000000000000000000" pitchFamily="2" charset="-79"/>
                <a:cs typeface="SBL BibLit" panose="02000000000000000000" pitchFamily="2" charset="-79"/>
              </a:rPr>
              <a:t>Qal</a:t>
            </a:r>
            <a:r>
              <a:rPr lang="en-US" dirty="0">
                <a:latin typeface="SBL BibLit" panose="02000000000000000000" pitchFamily="2" charset="-79"/>
                <a:ea typeface="SBL BibLit" panose="02000000000000000000" pitchFamily="2" charset="-79"/>
                <a:cs typeface="SBL BibLit" panose="02000000000000000000" pitchFamily="2" charset="-79"/>
              </a:rPr>
              <a:t>; Pi. strip, plunder; </a:t>
            </a:r>
            <a:r>
              <a:rPr lang="en-US" dirty="0" err="1">
                <a:latin typeface="SBL BibLit" panose="02000000000000000000" pitchFamily="2" charset="-79"/>
                <a:ea typeface="SBL BibLit" panose="02000000000000000000" pitchFamily="2" charset="-79"/>
                <a:cs typeface="SBL BibLit" panose="02000000000000000000" pitchFamily="2" charset="-79"/>
              </a:rPr>
              <a:t>Niph</a:t>
            </a:r>
            <a:r>
              <a:rPr lang="en-US" dirty="0">
                <a:latin typeface="SBL BibLit" panose="02000000000000000000" pitchFamily="2" charset="-79"/>
                <a:ea typeface="SBL BibLit" panose="02000000000000000000" pitchFamily="2" charset="-79"/>
                <a:cs typeface="SBL BibLit" panose="02000000000000000000" pitchFamily="2" charset="-79"/>
              </a:rPr>
              <a:t>. deliver oneself, be delivered; </a:t>
            </a:r>
            <a:r>
              <a:rPr lang="en-US" dirty="0" err="1">
                <a:latin typeface="SBL BibLit" panose="02000000000000000000" pitchFamily="2" charset="-79"/>
                <a:ea typeface="SBL BibLit" panose="02000000000000000000" pitchFamily="2" charset="-79"/>
                <a:cs typeface="SBL BibLit" panose="02000000000000000000" pitchFamily="2" charset="-79"/>
              </a:rPr>
              <a:t>Hiph</a:t>
            </a:r>
            <a:r>
              <a:rPr lang="en-US" dirty="0">
                <a:latin typeface="SBL BibLit" panose="02000000000000000000" pitchFamily="2" charset="-79"/>
                <a:ea typeface="SBL BibLit" panose="02000000000000000000" pitchFamily="2" charset="-79"/>
                <a:cs typeface="SBL BibLit" panose="02000000000000000000" pitchFamily="2" charset="-79"/>
              </a:rPr>
              <a:t>. snatch away, deliver — </a:t>
            </a:r>
            <a:r>
              <a:rPr lang="en-US" dirty="0" err="1">
                <a:latin typeface="SBL BibLit" panose="02000000000000000000" pitchFamily="2" charset="-79"/>
                <a:ea typeface="SBL BibLit" panose="02000000000000000000" pitchFamily="2" charset="-79"/>
                <a:cs typeface="SBL BibLit" panose="02000000000000000000" pitchFamily="2" charset="-79"/>
              </a:rPr>
              <a:t>Niph</a:t>
            </a:r>
            <a:r>
              <a:rPr lang="en-US" dirty="0">
                <a:latin typeface="SBL BibLit" panose="02000000000000000000" pitchFamily="2" charset="-79"/>
                <a:ea typeface="SBL BibLit" panose="02000000000000000000" pitchFamily="2" charset="-79"/>
                <a:cs typeface="SBL BibLit" panose="02000000000000000000" pitchFamily="2" charset="-79"/>
              </a:rPr>
              <a:t>. 1. reflex. </a:t>
            </a:r>
            <a:r>
              <a:rPr lang="en-US" i="1" dirty="0">
                <a:latin typeface="SBL BibLit" panose="02000000000000000000" pitchFamily="2" charset="-79"/>
                <a:ea typeface="SBL BibLit" panose="02000000000000000000" pitchFamily="2" charset="-79"/>
                <a:cs typeface="SBL BibLit" panose="02000000000000000000" pitchFamily="2" charset="-79"/>
              </a:rPr>
              <a:t>tear oneself away, deliver oneself: abs.; c. </a:t>
            </a:r>
            <a:r>
              <a:rPr lang="he-IL" i="1" dirty="0">
                <a:latin typeface="SBL BibLit" panose="02000000000000000000" pitchFamily="2" charset="-79"/>
                <a:ea typeface="SBL BibLit" panose="02000000000000000000" pitchFamily="2" charset="-79"/>
                <a:cs typeface="SBL BibLit" panose="02000000000000000000" pitchFamily="2" charset="-79"/>
              </a:rPr>
              <a:t>מִיַּד</a:t>
            </a:r>
            <a:r>
              <a:rPr lang="en-US" i="1" dirty="0">
                <a:latin typeface="SBL BibLit" panose="02000000000000000000" pitchFamily="2" charset="-79"/>
                <a:ea typeface="SBL BibLit" panose="02000000000000000000" pitchFamily="2" charset="-79"/>
                <a:cs typeface="SBL BibLit" panose="02000000000000000000" pitchFamily="2" charset="-79"/>
              </a:rPr>
              <a:t>; </a:t>
            </a:r>
            <a:r>
              <a:rPr lang="he-IL" i="1" dirty="0">
                <a:latin typeface="SBL BibLit" panose="02000000000000000000" pitchFamily="2" charset="-79"/>
                <a:ea typeface="SBL BibLit" panose="02000000000000000000" pitchFamily="2" charset="-79"/>
                <a:cs typeface="SBL BibLit" panose="02000000000000000000" pitchFamily="2" charset="-79"/>
              </a:rPr>
              <a:t>אֶל</a:t>
            </a:r>
            <a:r>
              <a:rPr lang="en-US" i="1" dirty="0">
                <a:latin typeface="SBL BibLit" panose="02000000000000000000" pitchFamily="2" charset="-79"/>
                <a:ea typeface="SBL BibLit" panose="02000000000000000000" pitchFamily="2" charset="-79"/>
                <a:cs typeface="SBL BibLit" panose="02000000000000000000" pitchFamily="2" charset="-79"/>
              </a:rPr>
              <a:t> … </a:t>
            </a:r>
            <a:r>
              <a:rPr lang="he-IL" i="1" dirty="0">
                <a:latin typeface="SBL BibLit" panose="02000000000000000000" pitchFamily="2" charset="-79"/>
                <a:ea typeface="SBL BibLit" panose="02000000000000000000" pitchFamily="2" charset="-79"/>
                <a:cs typeface="SBL BibLit" panose="02000000000000000000" pitchFamily="2" charset="-79"/>
              </a:rPr>
              <a:t>מֵעִם</a:t>
            </a:r>
            <a:r>
              <a:rPr lang="en-US" i="1" dirty="0">
                <a:latin typeface="SBL BibLit" panose="02000000000000000000" pitchFamily="2" charset="-79"/>
                <a:ea typeface="SBL BibLit" panose="02000000000000000000" pitchFamily="2" charset="-79"/>
                <a:cs typeface="SBL BibLit" panose="02000000000000000000" pitchFamily="2" charset="-79"/>
              </a:rPr>
              <a:t> escape from — unto. 2. passive, be torn out or away </a:t>
            </a:r>
            <a:r>
              <a:rPr lang="he-IL" i="1" dirty="0">
                <a:latin typeface="SBL BibLit" panose="02000000000000000000" pitchFamily="2" charset="-79"/>
                <a:ea typeface="SBL BibLit" panose="02000000000000000000" pitchFamily="2" charset="-79"/>
                <a:cs typeface="SBL BibLit" panose="02000000000000000000" pitchFamily="2" charset="-79"/>
              </a:rPr>
              <a:t>מִפִּי הָאֲרִי</a:t>
            </a:r>
            <a:r>
              <a:rPr lang="en-US" i="1" dirty="0">
                <a:latin typeface="SBL BibLit" panose="02000000000000000000" pitchFamily="2" charset="-79"/>
                <a:ea typeface="SBL BibLit" panose="02000000000000000000" pitchFamily="2" charset="-79"/>
                <a:cs typeface="SBL BibLit" panose="02000000000000000000" pitchFamily="2" charset="-79"/>
              </a:rPr>
              <a:t>; be delivered, abs.; </a:t>
            </a:r>
            <a:r>
              <a:rPr lang="he-IL" i="1" dirty="0">
                <a:latin typeface="SBL BibLit" panose="02000000000000000000" pitchFamily="2" charset="-79"/>
                <a:ea typeface="SBL BibLit" panose="02000000000000000000" pitchFamily="2" charset="-79"/>
                <a:cs typeface="SBL BibLit" panose="02000000000000000000" pitchFamily="2" charset="-79"/>
              </a:rPr>
              <a:t>מִפְּנֵי</a:t>
            </a:r>
            <a:r>
              <a:rPr lang="en-US" i="1" dirty="0">
                <a:latin typeface="SBL BibLit" panose="02000000000000000000" pitchFamily="2" charset="-79"/>
                <a:ea typeface="SBL BibLit" panose="02000000000000000000" pitchFamily="2" charset="-79"/>
                <a:cs typeface="SBL BibLit" panose="02000000000000000000" pitchFamily="2" charset="-79"/>
              </a:rPr>
              <a:t>; </a:t>
            </a:r>
            <a:r>
              <a:rPr lang="he-IL" i="1" dirty="0">
                <a:latin typeface="SBL BibLit" panose="02000000000000000000" pitchFamily="2" charset="-79"/>
                <a:ea typeface="SBL BibLit" panose="02000000000000000000" pitchFamily="2" charset="-79"/>
                <a:cs typeface="SBL BibLit" panose="02000000000000000000" pitchFamily="2" charset="-79"/>
              </a:rPr>
              <a:t>מִכַּף</a:t>
            </a:r>
            <a:r>
              <a:rPr lang="en-US" i="1" dirty="0">
                <a:latin typeface="SBL BibLit" panose="02000000000000000000" pitchFamily="2" charset="-79"/>
                <a:ea typeface="SBL BibLit" panose="02000000000000000000" pitchFamily="2" charset="-79"/>
                <a:cs typeface="SBL BibLit" panose="02000000000000000000" pitchFamily="2" charset="-79"/>
              </a:rPr>
              <a:t>; </a:t>
            </a:r>
            <a:r>
              <a:rPr lang="he-IL" i="1" dirty="0">
                <a:latin typeface="SBL BibLit" panose="02000000000000000000" pitchFamily="2" charset="-79"/>
                <a:ea typeface="SBL BibLit" panose="02000000000000000000" pitchFamily="2" charset="-79"/>
                <a:cs typeface="SBL BibLit" panose="02000000000000000000" pitchFamily="2" charset="-79"/>
              </a:rPr>
              <a:t>מִן</a:t>
            </a:r>
            <a:r>
              <a:rPr lang="en-US" i="1" dirty="0">
                <a:latin typeface="SBL BibLit" panose="02000000000000000000" pitchFamily="2" charset="-79"/>
                <a:ea typeface="SBL BibLit" panose="02000000000000000000" pitchFamily="2" charset="-79"/>
                <a:cs typeface="SBL BibLit" panose="02000000000000000000" pitchFamily="2" charset="-79"/>
              </a:rPr>
              <a:t>. Pi. 1. strip off, spoil, abs.; c. acc. pers. 2. deliver, c. acc. </a:t>
            </a:r>
            <a:r>
              <a:rPr lang="he-IL" i="1" dirty="0">
                <a:latin typeface="SBL BibLit" panose="02000000000000000000" pitchFamily="2" charset="-79"/>
                <a:ea typeface="SBL BibLit" panose="02000000000000000000" pitchFamily="2" charset="-79"/>
                <a:cs typeface="SBL BibLit" panose="02000000000000000000" pitchFamily="2" charset="-79"/>
              </a:rPr>
              <a:t>נַפְשָׁם</a:t>
            </a:r>
            <a:r>
              <a:rPr lang="en-US" i="1" dirty="0">
                <a:latin typeface="SBL BibLit" panose="02000000000000000000" pitchFamily="2" charset="-79"/>
                <a:ea typeface="SBL BibLit" panose="02000000000000000000" pitchFamily="2" charset="-79"/>
                <a:cs typeface="SBL BibLit" panose="02000000000000000000" pitchFamily="2" charset="-79"/>
              </a:rPr>
              <a:t>. </a:t>
            </a:r>
            <a:r>
              <a:rPr lang="en-US" i="1" dirty="0" err="1">
                <a:latin typeface="SBL BibLit" panose="02000000000000000000" pitchFamily="2" charset="-79"/>
                <a:ea typeface="SBL BibLit" panose="02000000000000000000" pitchFamily="2" charset="-79"/>
                <a:cs typeface="SBL BibLit" panose="02000000000000000000" pitchFamily="2" charset="-79"/>
              </a:rPr>
              <a:t>Hiph</a:t>
            </a:r>
            <a:r>
              <a:rPr lang="en-US" i="1" dirty="0">
                <a:latin typeface="SBL BibLit" panose="02000000000000000000" pitchFamily="2" charset="-79"/>
                <a:ea typeface="SBL BibLit" panose="02000000000000000000" pitchFamily="2" charset="-79"/>
                <a:cs typeface="SBL BibLit" panose="02000000000000000000" pitchFamily="2" charset="-79"/>
              </a:rPr>
              <a:t>. 1. take away, snatch away, e.g. property, prey from the mouth of animals, words of ˊ</a:t>
            </a:r>
            <a:r>
              <a:rPr lang="he-IL" i="1" dirty="0">
                <a:latin typeface="SBL BibLit" panose="02000000000000000000" pitchFamily="2" charset="-79"/>
                <a:ea typeface="SBL BibLit" panose="02000000000000000000" pitchFamily="2" charset="-79"/>
                <a:cs typeface="SBL BibLit" panose="02000000000000000000" pitchFamily="2" charset="-79"/>
              </a:rPr>
              <a:t>י</a:t>
            </a:r>
            <a:r>
              <a:rPr lang="en-US" i="1" dirty="0">
                <a:latin typeface="SBL BibLit" panose="02000000000000000000" pitchFamily="2" charset="-79"/>
                <a:ea typeface="SBL BibLit" panose="02000000000000000000" pitchFamily="2" charset="-79"/>
                <a:cs typeface="SBL BibLit" panose="02000000000000000000" pitchFamily="2" charset="-79"/>
              </a:rPr>
              <a:t> from the mouth; </a:t>
            </a:r>
            <a:r>
              <a:rPr lang="he-IL" i="1" dirty="0">
                <a:latin typeface="SBL BibLit" panose="02000000000000000000" pitchFamily="2" charset="-79"/>
                <a:ea typeface="SBL BibLit" panose="02000000000000000000" pitchFamily="2" charset="-79"/>
                <a:cs typeface="SBL BibLit" panose="02000000000000000000" pitchFamily="2" charset="-79"/>
              </a:rPr>
              <a:t>וְאֵין מַצִּיל בֵּינֵיהֶם</a:t>
            </a:r>
            <a:r>
              <a:rPr lang="en-US" i="1" dirty="0">
                <a:latin typeface="SBL BibLit" panose="02000000000000000000" pitchFamily="2" charset="-79"/>
                <a:ea typeface="SBL BibLit" panose="02000000000000000000" pitchFamily="2" charset="-79"/>
                <a:cs typeface="SBL BibLit" panose="02000000000000000000" pitchFamily="2" charset="-79"/>
              </a:rPr>
              <a:t> and there was none to tear them apart (two fighting); </a:t>
            </a:r>
            <a:r>
              <a:rPr lang="he-IL" i="1" dirty="0">
                <a:latin typeface="SBL BibLit" panose="02000000000000000000" pitchFamily="2" charset="-79"/>
                <a:ea typeface="SBL BibLit" panose="02000000000000000000" pitchFamily="2" charset="-79"/>
                <a:cs typeface="SBL BibLit" panose="02000000000000000000" pitchFamily="2" charset="-79"/>
              </a:rPr>
              <a:t>וְהִצִּיל עֵינֵנוּ</a:t>
            </a:r>
            <a:r>
              <a:rPr lang="en-US" i="1" dirty="0">
                <a:latin typeface="SBL BibLit" panose="02000000000000000000" pitchFamily="2" charset="-79"/>
                <a:ea typeface="SBL BibLit" panose="02000000000000000000" pitchFamily="2" charset="-79"/>
                <a:cs typeface="SBL BibLit" panose="02000000000000000000" pitchFamily="2" charset="-79"/>
              </a:rPr>
              <a:t> and take away our eye (elude our sight). 2. rescue, recover, e.g. cities; wives and property. 3. deliver from: a. enemies and troubles, abs.; </a:t>
            </a:r>
            <a:r>
              <a:rPr lang="he-IL" i="1" dirty="0">
                <a:latin typeface="SBL BibLit" panose="02000000000000000000" pitchFamily="2" charset="-79"/>
                <a:ea typeface="SBL BibLit" panose="02000000000000000000" pitchFamily="2" charset="-79"/>
                <a:cs typeface="SBL BibLit" panose="02000000000000000000" pitchFamily="2" charset="-79"/>
              </a:rPr>
              <a:t>אֵין מַצִּיל</a:t>
            </a:r>
            <a:r>
              <a:rPr lang="en-US" i="1" dirty="0">
                <a:latin typeface="SBL BibLit" panose="02000000000000000000" pitchFamily="2" charset="-79"/>
                <a:ea typeface="SBL BibLit" panose="02000000000000000000" pitchFamily="2" charset="-79"/>
                <a:cs typeface="SBL BibLit" panose="02000000000000000000" pitchFamily="2" charset="-79"/>
              </a:rPr>
              <a:t>; c. acc.; </a:t>
            </a:r>
            <a:r>
              <a:rPr lang="he-IL" i="1" dirty="0">
                <a:latin typeface="SBL BibLit" panose="02000000000000000000" pitchFamily="2" charset="-79"/>
                <a:ea typeface="SBL BibLit" panose="02000000000000000000" pitchFamily="2" charset="-79"/>
                <a:cs typeface="SBL BibLit" panose="02000000000000000000" pitchFamily="2" charset="-79"/>
              </a:rPr>
              <a:t>הַצִּיל נַפְשׁוֹ</a:t>
            </a:r>
            <a:r>
              <a:rPr lang="en-US" i="1" dirty="0">
                <a:latin typeface="SBL BibLit" panose="02000000000000000000" pitchFamily="2" charset="-79"/>
                <a:ea typeface="SBL BibLit" panose="02000000000000000000" pitchFamily="2" charset="-79"/>
                <a:cs typeface="SBL BibLit" panose="02000000000000000000" pitchFamily="2" charset="-79"/>
              </a:rPr>
              <a:t>; c. </a:t>
            </a:r>
            <a:r>
              <a:rPr lang="he-IL" i="1" dirty="0">
                <a:latin typeface="SBL BibLit" panose="02000000000000000000" pitchFamily="2" charset="-79"/>
                <a:ea typeface="SBL BibLit" panose="02000000000000000000" pitchFamily="2" charset="-79"/>
                <a:cs typeface="SBL BibLit" panose="02000000000000000000" pitchFamily="2" charset="-79"/>
              </a:rPr>
              <a:t>מִן</a:t>
            </a:r>
            <a:r>
              <a:rPr lang="en-US" i="1" dirty="0">
                <a:latin typeface="SBL BibLit" panose="02000000000000000000" pitchFamily="2" charset="-79"/>
                <a:ea typeface="SBL BibLit" panose="02000000000000000000" pitchFamily="2" charset="-79"/>
                <a:cs typeface="SBL BibLit" panose="02000000000000000000" pitchFamily="2" charset="-79"/>
              </a:rPr>
              <a:t> from; </a:t>
            </a:r>
            <a:r>
              <a:rPr lang="he-IL" i="1" dirty="0">
                <a:latin typeface="SBL BibLit" panose="02000000000000000000" pitchFamily="2" charset="-79"/>
                <a:ea typeface="SBL BibLit" panose="02000000000000000000" pitchFamily="2" charset="-79"/>
                <a:cs typeface="SBL BibLit" panose="02000000000000000000" pitchFamily="2" charset="-79"/>
              </a:rPr>
              <a:t>מִיַּד</a:t>
            </a:r>
            <a:r>
              <a:rPr lang="en-US" i="1" dirty="0">
                <a:latin typeface="SBL BibLit" panose="02000000000000000000" pitchFamily="2" charset="-79"/>
                <a:ea typeface="SBL BibLit" panose="02000000000000000000" pitchFamily="2" charset="-79"/>
                <a:cs typeface="SBL BibLit" panose="02000000000000000000" pitchFamily="2" charset="-79"/>
              </a:rPr>
              <a:t> from the hand or power of; </a:t>
            </a:r>
            <a:r>
              <a:rPr lang="he-IL" i="1" dirty="0">
                <a:latin typeface="SBL BibLit" panose="02000000000000000000" pitchFamily="2" charset="-79"/>
                <a:ea typeface="SBL BibLit" panose="02000000000000000000" pitchFamily="2" charset="-79"/>
                <a:cs typeface="SBL BibLit" panose="02000000000000000000" pitchFamily="2" charset="-79"/>
              </a:rPr>
              <a:t>מִתַּחַת יַד</a:t>
            </a:r>
            <a:r>
              <a:rPr lang="en-US" i="1" dirty="0">
                <a:latin typeface="SBL BibLit" panose="02000000000000000000" pitchFamily="2" charset="-79"/>
                <a:ea typeface="SBL BibLit" panose="02000000000000000000" pitchFamily="2" charset="-79"/>
                <a:cs typeface="SBL BibLit" panose="02000000000000000000" pitchFamily="2" charset="-79"/>
              </a:rPr>
              <a:t>; </a:t>
            </a:r>
            <a:r>
              <a:rPr lang="he-IL" i="1" dirty="0">
                <a:latin typeface="SBL BibLit" panose="02000000000000000000" pitchFamily="2" charset="-79"/>
                <a:ea typeface="SBL BibLit" panose="02000000000000000000" pitchFamily="2" charset="-79"/>
                <a:cs typeface="SBL BibLit" panose="02000000000000000000" pitchFamily="2" charset="-79"/>
              </a:rPr>
              <a:t>מִכַּף</a:t>
            </a:r>
            <a:r>
              <a:rPr lang="en-US" i="1" dirty="0">
                <a:latin typeface="SBL BibLit" panose="02000000000000000000" pitchFamily="2" charset="-79"/>
                <a:ea typeface="SBL BibLit" panose="02000000000000000000" pitchFamily="2" charset="-79"/>
                <a:cs typeface="SBL BibLit" panose="02000000000000000000" pitchFamily="2" charset="-79"/>
              </a:rPr>
              <a:t>. b. from death; </a:t>
            </a:r>
            <a:r>
              <a:rPr lang="he-IL" i="1" dirty="0">
                <a:latin typeface="SBL BibLit" panose="02000000000000000000" pitchFamily="2" charset="-79"/>
                <a:ea typeface="SBL BibLit" panose="02000000000000000000" pitchFamily="2" charset="-79"/>
                <a:cs typeface="SBL BibLit" panose="02000000000000000000" pitchFamily="2" charset="-79"/>
              </a:rPr>
              <a:t>מִמּוֹת</a:t>
            </a:r>
            <a:r>
              <a:rPr lang="en-US" i="1" dirty="0">
                <a:latin typeface="SBL BibLit" panose="02000000000000000000" pitchFamily="2" charset="-79"/>
                <a:ea typeface="SBL BibLit" panose="02000000000000000000" pitchFamily="2" charset="-79"/>
                <a:cs typeface="SBL BibLit" panose="02000000000000000000" pitchFamily="2" charset="-79"/>
              </a:rPr>
              <a:t>; </a:t>
            </a:r>
            <a:r>
              <a:rPr lang="he-IL" i="1" dirty="0">
                <a:latin typeface="SBL BibLit" panose="02000000000000000000" pitchFamily="2" charset="-79"/>
                <a:ea typeface="SBL BibLit" panose="02000000000000000000" pitchFamily="2" charset="-79"/>
                <a:cs typeface="SBL BibLit" panose="02000000000000000000" pitchFamily="2" charset="-79"/>
              </a:rPr>
              <a:t>מִשְּׁאוֹל</a:t>
            </a:r>
            <a:r>
              <a:rPr lang="en-US" i="1" dirty="0">
                <a:latin typeface="SBL BibLit" panose="02000000000000000000" pitchFamily="2" charset="-79"/>
                <a:ea typeface="SBL BibLit" panose="02000000000000000000" pitchFamily="2" charset="-79"/>
                <a:cs typeface="SBL BibLit" panose="02000000000000000000" pitchFamily="2" charset="-79"/>
              </a:rPr>
              <a:t>. 4. deliver from sin and guilt (in late writings), </a:t>
            </a:r>
            <a:r>
              <a:rPr lang="he-IL" i="1" dirty="0">
                <a:latin typeface="SBL BibLit" panose="02000000000000000000" pitchFamily="2" charset="-79"/>
                <a:ea typeface="SBL BibLit" panose="02000000000000000000" pitchFamily="2" charset="-79"/>
                <a:cs typeface="SBL BibLit" panose="02000000000000000000" pitchFamily="2" charset="-79"/>
              </a:rPr>
              <a:t>מִכָּל־פְּשָׁעַי</a:t>
            </a:r>
            <a:r>
              <a:rPr lang="en-US" i="1" dirty="0">
                <a:latin typeface="SBL BibLit" panose="02000000000000000000" pitchFamily="2" charset="-79"/>
                <a:ea typeface="SBL BibLit" panose="02000000000000000000" pitchFamily="2" charset="-79"/>
                <a:cs typeface="SBL BibLit" panose="02000000000000000000" pitchFamily="2" charset="-79"/>
              </a:rPr>
              <a:t> from all my transgressions; </a:t>
            </a:r>
            <a:r>
              <a:rPr lang="he-IL" i="1" dirty="0">
                <a:latin typeface="SBL BibLit" panose="02000000000000000000" pitchFamily="2" charset="-79"/>
                <a:ea typeface="SBL BibLit" panose="02000000000000000000" pitchFamily="2" charset="-79"/>
                <a:cs typeface="SBL BibLit" panose="02000000000000000000" pitchFamily="2" charset="-79"/>
              </a:rPr>
              <a:t>מִדָּמִים</a:t>
            </a:r>
            <a:r>
              <a:rPr lang="en-US" i="1" dirty="0">
                <a:latin typeface="SBL BibLit" panose="02000000000000000000" pitchFamily="2" charset="-79"/>
                <a:ea typeface="SBL BibLit" panose="02000000000000000000" pitchFamily="2" charset="-79"/>
                <a:cs typeface="SBL BibLit" panose="02000000000000000000" pitchFamily="2" charset="-79"/>
              </a:rPr>
              <a:t> from </a:t>
            </a:r>
            <a:r>
              <a:rPr lang="en-US" i="1" dirty="0" err="1">
                <a:latin typeface="SBL BibLit" panose="02000000000000000000" pitchFamily="2" charset="-79"/>
                <a:ea typeface="SBL BibLit" panose="02000000000000000000" pitchFamily="2" charset="-79"/>
                <a:cs typeface="SBL BibLit" panose="02000000000000000000" pitchFamily="2" charset="-79"/>
              </a:rPr>
              <a:t>bloodguiltiness</a:t>
            </a:r>
            <a:r>
              <a:rPr lang="en-US" i="1" dirty="0">
                <a:latin typeface="SBL BibLit" panose="02000000000000000000" pitchFamily="2" charset="-79"/>
                <a:ea typeface="SBL BibLit" panose="02000000000000000000" pitchFamily="2" charset="-79"/>
                <a:cs typeface="SBL BibLit" panose="02000000000000000000" pitchFamily="2" charset="-79"/>
              </a:rPr>
              <a:t>; </a:t>
            </a:r>
            <a:r>
              <a:rPr lang="he-IL" i="1" dirty="0">
                <a:latin typeface="SBL BibLit" panose="02000000000000000000" pitchFamily="2" charset="-79"/>
                <a:ea typeface="SBL BibLit" panose="02000000000000000000" pitchFamily="2" charset="-79"/>
                <a:cs typeface="SBL BibLit" panose="02000000000000000000" pitchFamily="2" charset="-79"/>
              </a:rPr>
              <a:t>הַצִּילֵנוּ וְכַפֵּר עַל־חַטֹּאתֵינוּ</a:t>
            </a:r>
            <a:r>
              <a:rPr lang="en-US" i="1" dirty="0">
                <a:latin typeface="SBL BibLit" panose="02000000000000000000" pitchFamily="2" charset="-79"/>
                <a:ea typeface="SBL BibLit" panose="02000000000000000000" pitchFamily="2" charset="-79"/>
                <a:cs typeface="SBL BibLit" panose="02000000000000000000" pitchFamily="2" charset="-79"/>
              </a:rPr>
              <a:t> deliver us and cover over all our sins. </a:t>
            </a:r>
            <a:r>
              <a:rPr lang="en-US" i="1" dirty="0" err="1">
                <a:latin typeface="SBL BibLit" panose="02000000000000000000" pitchFamily="2" charset="-79"/>
                <a:ea typeface="SBL BibLit" panose="02000000000000000000" pitchFamily="2" charset="-79"/>
                <a:cs typeface="SBL BibLit" panose="02000000000000000000" pitchFamily="2" charset="-79"/>
              </a:rPr>
              <a:t>Hoph</a:t>
            </a:r>
            <a:r>
              <a:rPr lang="en-US" i="1" dirty="0">
                <a:latin typeface="SBL BibLit" panose="02000000000000000000" pitchFamily="2" charset="-79"/>
                <a:ea typeface="SBL BibLit" panose="02000000000000000000" pitchFamily="2" charset="-79"/>
                <a:cs typeface="SBL BibLit" panose="02000000000000000000" pitchFamily="2" charset="-79"/>
              </a:rPr>
              <a:t>. plucked out. </a:t>
            </a:r>
            <a:r>
              <a:rPr lang="en-US" i="1" dirty="0" err="1">
                <a:latin typeface="SBL BibLit" panose="02000000000000000000" pitchFamily="2" charset="-79"/>
                <a:ea typeface="SBL BibLit" panose="02000000000000000000" pitchFamily="2" charset="-79"/>
                <a:cs typeface="SBL BibLit" panose="02000000000000000000" pitchFamily="2" charset="-79"/>
              </a:rPr>
              <a:t>Hithp</a:t>
            </a:r>
            <a:r>
              <a:rPr lang="en-US" i="1" dirty="0">
                <a:latin typeface="SBL BibLit" panose="02000000000000000000" pitchFamily="2" charset="-79"/>
                <a:ea typeface="SBL BibLit" panose="02000000000000000000" pitchFamily="2" charset="-79"/>
                <a:cs typeface="SBL BibLit" panose="02000000000000000000" pitchFamily="2" charset="-79"/>
              </a:rPr>
              <a:t>. stripped themselves.</a:t>
            </a:r>
          </a:p>
          <a:p>
            <a:pPr algn="l" rtl="0">
              <a:spcAft>
                <a:spcPts val="900"/>
              </a:spcAft>
            </a:pPr>
            <a:r>
              <a:rPr lang="he-IL" sz="2800" dirty="0">
                <a:latin typeface="SBL BibLit" panose="02000000000000000000" pitchFamily="2" charset="-79"/>
                <a:ea typeface="SBL BibLit" panose="02000000000000000000" pitchFamily="2" charset="-79"/>
                <a:cs typeface="SBL BibLit" panose="02000000000000000000" pitchFamily="2" charset="-79"/>
              </a:rPr>
              <a:t>הַצָּלָה</a:t>
            </a:r>
            <a:r>
              <a:rPr lang="en-US" dirty="0">
                <a:latin typeface="SBL BibLit" panose="02000000000000000000" pitchFamily="2" charset="-79"/>
                <a:ea typeface="SBL BibLit" panose="02000000000000000000" pitchFamily="2" charset="-79"/>
                <a:cs typeface="SBL BibLit" panose="02000000000000000000" pitchFamily="2" charset="-79"/>
              </a:rPr>
              <a:t> </a:t>
            </a:r>
            <a:r>
              <a:rPr lang="en-US" dirty="0" err="1">
                <a:latin typeface="SBL BibLit" panose="02000000000000000000" pitchFamily="2" charset="-79"/>
                <a:ea typeface="SBL BibLit" panose="02000000000000000000" pitchFamily="2" charset="-79"/>
                <a:cs typeface="SBL BibLit" panose="02000000000000000000" pitchFamily="2" charset="-79"/>
              </a:rPr>
              <a:t>n.f.</a:t>
            </a:r>
            <a:r>
              <a:rPr lang="en-US" dirty="0">
                <a:latin typeface="SBL BibLit" panose="02000000000000000000" pitchFamily="2" charset="-79"/>
                <a:ea typeface="SBL BibLit" panose="02000000000000000000" pitchFamily="2" charset="-79"/>
                <a:cs typeface="SBL BibLit" panose="02000000000000000000" pitchFamily="2" charset="-79"/>
              </a:rPr>
              <a:t> deliverance.</a:t>
            </a:r>
          </a:p>
        </p:txBody>
      </p:sp>
      <p:sp>
        <p:nvSpPr>
          <p:cNvPr id="5" name="TextBox 4">
            <a:extLst>
              <a:ext uri="{FF2B5EF4-FFF2-40B4-BE49-F238E27FC236}">
                <a16:creationId xmlns:a16="http://schemas.microsoft.com/office/drawing/2014/main" id="{804A59DF-9579-4E8B-B7F5-4FE0CFE0A657}"/>
              </a:ext>
            </a:extLst>
          </p:cNvPr>
          <p:cNvSpPr txBox="1"/>
          <p:nvPr/>
        </p:nvSpPr>
        <p:spPr>
          <a:xfrm>
            <a:off x="0" y="6396335"/>
            <a:ext cx="11700388" cy="461665"/>
          </a:xfrm>
          <a:prstGeom prst="rect">
            <a:avLst/>
          </a:prstGeom>
          <a:noFill/>
        </p:spPr>
        <p:txBody>
          <a:bodyPr wrap="square">
            <a:spAutoFit/>
          </a:bodyPr>
          <a:lstStyle/>
          <a:p>
            <a:r>
              <a:rPr lang="en-US" sz="1200" dirty="0"/>
              <a:t>Richard Whitaker et al., </a:t>
            </a:r>
            <a:r>
              <a:rPr lang="en-US" sz="1200" i="1" dirty="0"/>
              <a:t>The Abridged Brown-Driver-Briggs Hebrew-English Lexicon of the Old Testament: From A Hebrew and English Lexicon of the Old Testament by Francis Brown, S.R. Driver and Charles Briggs</a:t>
            </a:r>
            <a:r>
              <a:rPr lang="en-US" sz="1200" dirty="0"/>
              <a:t>, Based on the Lexicon of Wilhelm </a:t>
            </a:r>
            <a:r>
              <a:rPr lang="en-US" sz="1200" dirty="0" err="1"/>
              <a:t>Gesenius</a:t>
            </a:r>
            <a:r>
              <a:rPr lang="en-US" sz="1200" dirty="0"/>
              <a:t> (Boston; New York: Houghton, Mifflin and Company, 1906).</a:t>
            </a:r>
          </a:p>
        </p:txBody>
      </p:sp>
    </p:spTree>
    <p:extLst>
      <p:ext uri="{BB962C8B-B14F-4D97-AF65-F5344CB8AC3E}">
        <p14:creationId xmlns:p14="http://schemas.microsoft.com/office/powerpoint/2010/main" val="134224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7ABC-B41F-439E-8357-5782A98EFF18}"/>
              </a:ext>
            </a:extLst>
          </p:cNvPr>
          <p:cNvSpPr>
            <a:spLocks noGrp="1"/>
          </p:cNvSpPr>
          <p:nvPr>
            <p:ph type="title"/>
          </p:nvPr>
        </p:nvSpPr>
        <p:spPr/>
        <p:txBody>
          <a:bodyPr/>
          <a:lstStyle/>
          <a:p>
            <a:r>
              <a:rPr lang="en-US" dirty="0"/>
              <a:t>Aramaic, Akkadian, blah blah blah</a:t>
            </a:r>
          </a:p>
        </p:txBody>
      </p:sp>
      <p:sp>
        <p:nvSpPr>
          <p:cNvPr id="16" name="TextBox 15">
            <a:extLst>
              <a:ext uri="{FF2B5EF4-FFF2-40B4-BE49-F238E27FC236}">
                <a16:creationId xmlns:a16="http://schemas.microsoft.com/office/drawing/2014/main" id="{F5EA1885-D2F2-4059-8E8C-C18C6715DE81}"/>
              </a:ext>
            </a:extLst>
          </p:cNvPr>
          <p:cNvSpPr txBox="1"/>
          <p:nvPr/>
        </p:nvSpPr>
        <p:spPr>
          <a:xfrm>
            <a:off x="839788" y="3429000"/>
            <a:ext cx="7842096" cy="1631216"/>
          </a:xfrm>
          <a:prstGeom prst="rect">
            <a:avLst/>
          </a:prstGeom>
          <a:noFill/>
        </p:spPr>
        <p:txBody>
          <a:bodyPr wrap="square">
            <a:spAutoFit/>
          </a:bodyPr>
          <a:lstStyle/>
          <a:p>
            <a:r>
              <a:rPr lang="he-IL" sz="2000" b="1" dirty="0">
                <a:latin typeface="SBL BibLit" panose="02000000000000000000" pitchFamily="2" charset="-79"/>
                <a:ea typeface="SBL BibLit" panose="02000000000000000000" pitchFamily="2" charset="-79"/>
                <a:cs typeface="SBL BibLit" panose="02000000000000000000" pitchFamily="2" charset="-79"/>
              </a:rPr>
              <a:t>שׁזב</a:t>
            </a:r>
            <a:r>
              <a:rPr lang="he-IL" sz="2000" dirty="0">
                <a:latin typeface="SBL BibLit" panose="02000000000000000000" pitchFamily="2" charset="-79"/>
                <a:ea typeface="SBL BibLit" panose="02000000000000000000" pitchFamily="2" charset="-79"/>
                <a:cs typeface="SBL BibLit" panose="02000000000000000000" pitchFamily="2" charset="-79"/>
              </a:rPr>
              <a:t> </a:t>
            </a:r>
            <a:r>
              <a:rPr lang="en-US" sz="2000" dirty="0">
                <a:latin typeface="SBL BibLit" panose="02000000000000000000" pitchFamily="2" charset="-79"/>
                <a:ea typeface="SBL BibLit" panose="02000000000000000000" pitchFamily="2" charset="-79"/>
                <a:cs typeface="SBL BibLit" panose="02000000000000000000" pitchFamily="2" charset="-79"/>
              </a:rPr>
              <a:t> to save, rescue. [</a:t>
            </a:r>
            <a:r>
              <a:rPr lang="en-US" sz="2000" dirty="0" err="1">
                <a:latin typeface="SBL BibLit" panose="02000000000000000000" pitchFamily="2" charset="-79"/>
                <a:ea typeface="SBL BibLit" panose="02000000000000000000" pitchFamily="2" charset="-79"/>
                <a:cs typeface="SBL BibLit" panose="02000000000000000000" pitchFamily="2" charset="-79"/>
              </a:rPr>
              <a:t>BAram</a:t>
            </a:r>
            <a:r>
              <a:rPr lang="en-US" sz="2000" dirty="0">
                <a:latin typeface="SBL BibLit" panose="02000000000000000000" pitchFamily="2" charset="-79"/>
                <a:ea typeface="SBL BibLit" panose="02000000000000000000" pitchFamily="2" charset="-79"/>
                <a:cs typeface="SBL BibLit" panose="02000000000000000000" pitchFamily="2" charset="-79"/>
              </a:rPr>
              <a:t>. </a:t>
            </a:r>
            <a:r>
              <a:rPr lang="he-IL" sz="2000" dirty="0">
                <a:latin typeface="SBL BibLit" panose="02000000000000000000" pitchFamily="2" charset="-79"/>
                <a:ea typeface="SBL BibLit" panose="02000000000000000000" pitchFamily="2" charset="-79"/>
                <a:cs typeface="SBL BibLit" panose="02000000000000000000" pitchFamily="2" charset="-79"/>
              </a:rPr>
              <a:t>שֵׁיזִב, שֵׁיזְיב, </a:t>
            </a:r>
            <a:r>
              <a:rPr lang="en-US" sz="2000" dirty="0" err="1">
                <a:latin typeface="SBL BibLit" panose="02000000000000000000" pitchFamily="2" charset="-79"/>
                <a:ea typeface="SBL BibLit" panose="02000000000000000000" pitchFamily="2" charset="-79"/>
                <a:cs typeface="SBL BibLit" panose="02000000000000000000" pitchFamily="2" charset="-79"/>
              </a:rPr>
              <a:t>JAram</a:t>
            </a:r>
            <a:r>
              <a:rPr lang="en-US" sz="2000" dirty="0">
                <a:latin typeface="SBL BibLit" panose="02000000000000000000" pitchFamily="2" charset="-79"/>
                <a:ea typeface="SBL BibLit" panose="02000000000000000000" pitchFamily="2" charset="-79"/>
                <a:cs typeface="SBL BibLit" panose="02000000000000000000" pitchFamily="2" charset="-79"/>
              </a:rPr>
              <a:t>. </a:t>
            </a:r>
            <a:r>
              <a:rPr lang="he-IL" sz="2000" dirty="0">
                <a:latin typeface="SBL BibLit" panose="02000000000000000000" pitchFamily="2" charset="-79"/>
                <a:ea typeface="SBL BibLit" panose="02000000000000000000" pitchFamily="2" charset="-79"/>
                <a:cs typeface="SBL BibLit" panose="02000000000000000000" pitchFamily="2" charset="-79"/>
              </a:rPr>
              <a:t>שֵׁיזֵב, </a:t>
            </a:r>
            <a:r>
              <a:rPr lang="en-US" sz="2000" dirty="0">
                <a:latin typeface="SBL BibLit" panose="02000000000000000000" pitchFamily="2" charset="-79"/>
                <a:ea typeface="SBL BibLit" panose="02000000000000000000" pitchFamily="2" charset="-79"/>
                <a:cs typeface="SBL BibLit" panose="02000000000000000000" pitchFamily="2" charset="-79"/>
              </a:rPr>
              <a:t>Nab. </a:t>
            </a:r>
            <a:r>
              <a:rPr lang="he-IL" sz="2000" dirty="0">
                <a:latin typeface="SBL BibLit" panose="02000000000000000000" pitchFamily="2" charset="-79"/>
                <a:ea typeface="SBL BibLit" panose="02000000000000000000" pitchFamily="2" charset="-79"/>
                <a:cs typeface="SBL BibLit" panose="02000000000000000000" pitchFamily="2" charset="-79"/>
                <a:hlinkClick r:id="rId2" action="ppaction://hlinkfile"/>
              </a:rPr>
              <a:t>שׁ</a:t>
            </a:r>
            <a:r>
              <a:rPr lang="he-IL" sz="2000" dirty="0">
                <a:latin typeface="SBL BibLit" panose="02000000000000000000" pitchFamily="2" charset="-79"/>
                <a:ea typeface="SBL BibLit" panose="02000000000000000000" pitchFamily="2" charset="-79"/>
                <a:cs typeface="SBL BibLit" panose="02000000000000000000" pitchFamily="2" charset="-79"/>
              </a:rPr>
              <a:t>(</a:t>
            </a:r>
            <a:r>
              <a:rPr lang="he-IL" sz="2000" dirty="0">
                <a:latin typeface="SBL BibLit" panose="02000000000000000000" pitchFamily="2" charset="-79"/>
                <a:ea typeface="SBL BibLit" panose="02000000000000000000" pitchFamily="2" charset="-79"/>
                <a:cs typeface="SBL BibLit" panose="02000000000000000000" pitchFamily="2" charset="-79"/>
                <a:hlinkClick r:id="rId3" action="ppaction://hlinkfile"/>
              </a:rPr>
              <a:t>י</a:t>
            </a:r>
            <a:r>
              <a:rPr lang="he-IL" sz="2000" dirty="0">
                <a:latin typeface="SBL BibLit" panose="02000000000000000000" pitchFamily="2" charset="-79"/>
                <a:ea typeface="SBL BibLit" panose="02000000000000000000" pitchFamily="2" charset="-79"/>
                <a:cs typeface="SBL BibLit" panose="02000000000000000000" pitchFamily="2" charset="-79"/>
              </a:rPr>
              <a:t>)זב, </a:t>
            </a:r>
            <a:r>
              <a:rPr lang="en-US" sz="2000" dirty="0">
                <a:latin typeface="SBL BibLit" panose="02000000000000000000" pitchFamily="2" charset="-79"/>
                <a:ea typeface="SBL BibLit" panose="02000000000000000000" pitchFamily="2" charset="-79"/>
                <a:cs typeface="SBL BibLit" panose="02000000000000000000" pitchFamily="2" charset="-79"/>
              </a:rPr>
              <a:t>Syr. </a:t>
            </a:r>
            <a:r>
              <a:rPr lang="he-IL" sz="2000" dirty="0">
                <a:latin typeface="SBL BibLit" panose="02000000000000000000" pitchFamily="2" charset="-79"/>
                <a:ea typeface="SBL BibLit" panose="02000000000000000000" pitchFamily="2" charset="-79"/>
                <a:cs typeface="SBL BibLit" panose="02000000000000000000" pitchFamily="2" charset="-79"/>
              </a:rPr>
              <a:t>שׁוֹזֵב (= </a:t>
            </a:r>
            <a:r>
              <a:rPr lang="en-US" sz="2000" dirty="0">
                <a:latin typeface="SBL BibLit" panose="02000000000000000000" pitchFamily="2" charset="-79"/>
                <a:ea typeface="SBL BibLit" panose="02000000000000000000" pitchFamily="2" charset="-79"/>
                <a:cs typeface="SBL BibLit" panose="02000000000000000000" pitchFamily="2" charset="-79"/>
              </a:rPr>
              <a:t>he saved, rescued). All these words are borrowed from </a:t>
            </a:r>
            <a:r>
              <a:rPr lang="en-US" sz="2000" dirty="0" err="1">
                <a:latin typeface="SBL BibLit" panose="02000000000000000000" pitchFamily="2" charset="-79"/>
                <a:ea typeface="SBL BibLit" panose="02000000000000000000" pitchFamily="2" charset="-79"/>
                <a:cs typeface="SBL BibLit" panose="02000000000000000000" pitchFamily="2" charset="-79"/>
              </a:rPr>
              <a:t>Akka</a:t>
            </a:r>
            <a:r>
              <a:rPr lang="en-US" sz="2000" dirty="0">
                <a:latin typeface="SBL BibLit" panose="02000000000000000000" pitchFamily="2" charset="-79"/>
                <a:ea typeface="SBL BibLit" panose="02000000000000000000" pitchFamily="2" charset="-79"/>
                <a:cs typeface="SBL BibLit" panose="02000000000000000000" pitchFamily="2" charset="-79"/>
              </a:rPr>
              <a:t>. </a:t>
            </a:r>
            <a:r>
              <a:rPr lang="en-US" sz="2000" i="1" dirty="0" err="1">
                <a:latin typeface="SBL BibLit" panose="02000000000000000000" pitchFamily="2" charset="-79"/>
                <a:ea typeface="SBL BibLit" panose="02000000000000000000" pitchFamily="2" charset="-79"/>
                <a:cs typeface="SBL BibLit" panose="02000000000000000000" pitchFamily="2" charset="-79"/>
              </a:rPr>
              <a:t>shūzubu</a:t>
            </a:r>
            <a:r>
              <a:rPr lang="en-US" sz="2000" i="1" dirty="0">
                <a:latin typeface="SBL BibLit" panose="02000000000000000000" pitchFamily="2" charset="-79"/>
                <a:ea typeface="SBL BibLit" panose="02000000000000000000" pitchFamily="2" charset="-79"/>
                <a:cs typeface="SBL BibLit" panose="02000000000000000000" pitchFamily="2" charset="-79"/>
              </a:rPr>
              <a:t>, </a:t>
            </a:r>
            <a:r>
              <a:rPr lang="en-US" sz="2000" i="1" dirty="0" err="1">
                <a:latin typeface="SBL BibLit" panose="02000000000000000000" pitchFamily="2" charset="-79"/>
                <a:ea typeface="SBL BibLit" panose="02000000000000000000" pitchFamily="2" charset="-79"/>
                <a:cs typeface="SBL BibLit" panose="02000000000000000000" pitchFamily="2" charset="-79"/>
              </a:rPr>
              <a:t>ushēzib</a:t>
            </a:r>
            <a:r>
              <a:rPr lang="en-US" sz="2000" dirty="0">
                <a:latin typeface="SBL BibLit" panose="02000000000000000000" pitchFamily="2" charset="-79"/>
                <a:ea typeface="SBL BibLit" panose="02000000000000000000" pitchFamily="2" charset="-79"/>
                <a:cs typeface="SBL BibLit" panose="02000000000000000000" pitchFamily="2" charset="-79"/>
              </a:rPr>
              <a:t>, part. </a:t>
            </a:r>
            <a:r>
              <a:rPr lang="en-US" sz="2000" i="1" dirty="0" err="1">
                <a:latin typeface="SBL BibLit" panose="02000000000000000000" pitchFamily="2" charset="-79"/>
                <a:ea typeface="SBL BibLit" panose="02000000000000000000" pitchFamily="2" charset="-79"/>
                <a:cs typeface="SBL BibLit" panose="02000000000000000000" pitchFamily="2" charset="-79"/>
              </a:rPr>
              <a:t>mushēzib</a:t>
            </a:r>
            <a:r>
              <a:rPr lang="en-US" sz="2000" dirty="0">
                <a:latin typeface="SBL BibLit" panose="02000000000000000000" pitchFamily="2" charset="-79"/>
                <a:ea typeface="SBL BibLit" panose="02000000000000000000" pitchFamily="2" charset="-79"/>
                <a:cs typeface="SBL BibLit" panose="02000000000000000000" pitchFamily="2" charset="-79"/>
              </a:rPr>
              <a:t> (= ‘to save, rescue’, prob. ‘to leave over’), </a:t>
            </a:r>
            <a:r>
              <a:rPr lang="en-US" sz="2000" dirty="0" err="1">
                <a:latin typeface="SBL BibLit" panose="02000000000000000000" pitchFamily="2" charset="-79"/>
                <a:ea typeface="SBL BibLit" panose="02000000000000000000" pitchFamily="2" charset="-79"/>
                <a:cs typeface="SBL BibLit" panose="02000000000000000000" pitchFamily="2" charset="-79"/>
              </a:rPr>
              <a:t>Shaph</a:t>
            </a:r>
            <a:r>
              <a:rPr lang="en-US" sz="2000" dirty="0">
                <a:latin typeface="SBL BibLit" panose="02000000000000000000" pitchFamily="2" charset="-79"/>
                <a:ea typeface="SBL BibLit" panose="02000000000000000000" pitchFamily="2" charset="-79"/>
                <a:cs typeface="SBL BibLit" panose="02000000000000000000" pitchFamily="2" charset="-79"/>
              </a:rPr>
              <a:t>. of </a:t>
            </a:r>
            <a:r>
              <a:rPr lang="en-US" sz="2000" i="1" dirty="0" err="1">
                <a:latin typeface="SBL BibLit" panose="02000000000000000000" pitchFamily="2" charset="-79"/>
                <a:ea typeface="SBL BibLit" panose="02000000000000000000" pitchFamily="2" charset="-79"/>
                <a:cs typeface="SBL BibLit" panose="02000000000000000000" pitchFamily="2" charset="-79"/>
              </a:rPr>
              <a:t>ezēbu</a:t>
            </a:r>
            <a:r>
              <a:rPr lang="en-US" sz="2000" dirty="0">
                <a:latin typeface="SBL BibLit" panose="02000000000000000000" pitchFamily="2" charset="-79"/>
                <a:ea typeface="SBL BibLit" panose="02000000000000000000" pitchFamily="2" charset="-79"/>
                <a:cs typeface="SBL BibLit" panose="02000000000000000000" pitchFamily="2" charset="-79"/>
              </a:rPr>
              <a:t> (= to leave over, leave), which is related to Heb. </a:t>
            </a:r>
            <a:r>
              <a:rPr lang="he-IL" sz="2000" dirty="0">
                <a:latin typeface="SBL BibLit" panose="02000000000000000000" pitchFamily="2" charset="-79"/>
                <a:ea typeface="SBL BibLit" panose="02000000000000000000" pitchFamily="2" charset="-79"/>
                <a:cs typeface="SBL BibLit" panose="02000000000000000000" pitchFamily="2" charset="-79"/>
                <a:hlinkClick r:id="rId4" action="ppaction://hlinkfile"/>
              </a:rPr>
              <a:t>עָזַב</a:t>
            </a:r>
            <a:r>
              <a:rPr lang="he-IL" sz="2000" dirty="0">
                <a:latin typeface="SBL BibLit" panose="02000000000000000000" pitchFamily="2" charset="-79"/>
                <a:ea typeface="SBL BibLit" panose="02000000000000000000" pitchFamily="2" charset="-79"/>
                <a:cs typeface="SBL BibLit" panose="02000000000000000000" pitchFamily="2" charset="-79"/>
              </a:rPr>
              <a:t>. </a:t>
            </a:r>
            <a:r>
              <a:rPr lang="en-US" sz="2000" dirty="0">
                <a:latin typeface="SBL BibLit" panose="02000000000000000000" pitchFamily="2" charset="-79"/>
                <a:ea typeface="SBL BibLit" panose="02000000000000000000" pitchFamily="2" charset="-79"/>
                <a:cs typeface="SBL BibLit" panose="02000000000000000000" pitchFamily="2" charset="-79"/>
              </a:rPr>
              <a:t>See </a:t>
            </a:r>
            <a:r>
              <a:rPr lang="he-IL" sz="2000" dirty="0">
                <a:latin typeface="SBL BibLit" panose="02000000000000000000" pitchFamily="2" charset="-79"/>
                <a:ea typeface="SBL BibLit" panose="02000000000000000000" pitchFamily="2" charset="-79"/>
                <a:cs typeface="SBL BibLit" panose="02000000000000000000" pitchFamily="2" charset="-79"/>
                <a:hlinkClick r:id="rId4" action="ppaction://hlinkfile"/>
              </a:rPr>
              <a:t>עזב </a:t>
            </a:r>
            <a:r>
              <a:rPr lang="en-US" sz="2000" dirty="0">
                <a:latin typeface="SBL BibLit" panose="02000000000000000000" pitchFamily="2" charset="-79"/>
                <a:ea typeface="SBL BibLit" panose="02000000000000000000" pitchFamily="2" charset="-79"/>
                <a:cs typeface="SBL BibLit" panose="02000000000000000000" pitchFamily="2" charset="-79"/>
                <a:hlinkClick r:id="rId4" action="ppaction://hlinkfile"/>
              </a:rPr>
              <a:t>ᴵ</a:t>
            </a:r>
            <a:r>
              <a:rPr lang="en-US" sz="2000" dirty="0">
                <a:latin typeface="SBL BibLit" panose="02000000000000000000" pitchFamily="2" charset="-79"/>
                <a:ea typeface="SBL BibLit" panose="02000000000000000000" pitchFamily="2" charset="-79"/>
                <a:cs typeface="SBL BibLit" panose="02000000000000000000" pitchFamily="2" charset="-79"/>
              </a:rPr>
              <a:t>.]</a:t>
            </a:r>
          </a:p>
        </p:txBody>
      </p:sp>
      <p:sp>
        <p:nvSpPr>
          <p:cNvPr id="18" name="TextBox 17">
            <a:extLst>
              <a:ext uri="{FF2B5EF4-FFF2-40B4-BE49-F238E27FC236}">
                <a16:creationId xmlns:a16="http://schemas.microsoft.com/office/drawing/2014/main" id="{621AF9CD-BD6B-41FA-898E-D02C911651B7}"/>
              </a:ext>
            </a:extLst>
          </p:cNvPr>
          <p:cNvSpPr txBox="1"/>
          <p:nvPr/>
        </p:nvSpPr>
        <p:spPr>
          <a:xfrm>
            <a:off x="839788" y="2052012"/>
            <a:ext cx="7753606" cy="1015663"/>
          </a:xfrm>
          <a:prstGeom prst="rect">
            <a:avLst/>
          </a:prstGeom>
          <a:noFill/>
        </p:spPr>
        <p:txBody>
          <a:bodyPr wrap="square">
            <a:spAutoFit/>
          </a:bodyPr>
          <a:lstStyle/>
          <a:p>
            <a:r>
              <a:rPr lang="en-US" sz="2000" b="1" dirty="0">
                <a:latin typeface="SBL BibLit" panose="02000000000000000000" pitchFamily="2" charset="-79"/>
                <a:ea typeface="SBL BibLit" panose="02000000000000000000" pitchFamily="2" charset="-79"/>
                <a:cs typeface="SBL BibLit" panose="02000000000000000000" pitchFamily="2" charset="-79"/>
              </a:rPr>
              <a:t>שְׁ</a:t>
            </a:r>
            <a:r>
              <a:rPr lang="en-US" sz="2000" b="1" dirty="0" err="1">
                <a:latin typeface="SBL BibLit" panose="02000000000000000000" pitchFamily="2" charset="-79"/>
                <a:ea typeface="SBL BibLit" panose="02000000000000000000" pitchFamily="2" charset="-79"/>
                <a:cs typeface="SBL BibLit" panose="02000000000000000000" pitchFamily="2" charset="-79"/>
              </a:rPr>
              <a:t>תַר</a:t>
            </a:r>
            <a:r>
              <a:rPr lang="en-US" sz="2000" dirty="0">
                <a:latin typeface="SBL BibLit" panose="02000000000000000000" pitchFamily="2" charset="-79"/>
                <a:ea typeface="SBL BibLit" panose="02000000000000000000" pitchFamily="2" charset="-79"/>
                <a:cs typeface="SBL BibLit" panose="02000000000000000000" pitchFamily="2" charset="-79"/>
              </a:rPr>
              <a:t> , </a:t>
            </a:r>
            <a:r>
              <a:rPr lang="en-US" sz="2000" dirty="0" err="1">
                <a:latin typeface="SBL BibLit" panose="02000000000000000000" pitchFamily="2" charset="-79"/>
                <a:ea typeface="SBL BibLit" panose="02000000000000000000" pitchFamily="2" charset="-79"/>
                <a:cs typeface="SBL BibLit" panose="02000000000000000000" pitchFamily="2" charset="-79"/>
              </a:rPr>
              <a:t>Ithpa</a:t>
            </a:r>
            <a:r>
              <a:rPr lang="en-US" sz="2000" dirty="0">
                <a:latin typeface="SBL BibLit" panose="02000000000000000000" pitchFamily="2" charset="-79"/>
                <a:ea typeface="SBL BibLit" panose="02000000000000000000" pitchFamily="2" charset="-79"/>
                <a:cs typeface="SBL BibLit" panose="02000000000000000000" pitchFamily="2" charset="-79"/>
              </a:rPr>
              <a:t>. </a:t>
            </a:r>
            <a:r>
              <a:rPr lang="en-US" sz="2000" dirty="0" err="1">
                <a:latin typeface="SBL BibLit" panose="02000000000000000000" pitchFamily="2" charset="-79"/>
                <a:ea typeface="SBL BibLit" panose="02000000000000000000" pitchFamily="2" charset="-79"/>
                <a:cs typeface="SBL BibLit" panose="02000000000000000000" pitchFamily="2" charset="-79"/>
              </a:rPr>
              <a:t>אִש</a:t>
            </a:r>
            <a:r>
              <a:rPr lang="en-US" sz="2000" dirty="0">
                <a:latin typeface="SBL BibLit" panose="02000000000000000000" pitchFamily="2" charset="-79"/>
                <a:ea typeface="SBL BibLit" panose="02000000000000000000" pitchFamily="2" charset="-79"/>
                <a:cs typeface="SBL BibLit" panose="02000000000000000000" pitchFamily="2" charset="-79"/>
              </a:rPr>
              <a:t>ְׁתַּתַּר, </a:t>
            </a:r>
            <a:r>
              <a:rPr lang="en-US" sz="2000" dirty="0" err="1">
                <a:latin typeface="SBL BibLit" panose="02000000000000000000" pitchFamily="2" charset="-79"/>
                <a:ea typeface="SBL BibLit" panose="02000000000000000000" pitchFamily="2" charset="-79"/>
                <a:cs typeface="SBL BibLit" panose="02000000000000000000" pitchFamily="2" charset="-79"/>
              </a:rPr>
              <a:t>אִש</a:t>
            </a:r>
            <a:r>
              <a:rPr lang="en-US" sz="2000" dirty="0">
                <a:latin typeface="SBL BibLit" panose="02000000000000000000" pitchFamily="2" charset="-79"/>
                <a:ea typeface="SBL BibLit" panose="02000000000000000000" pitchFamily="2" charset="-79"/>
                <a:cs typeface="SBL BibLit" panose="02000000000000000000" pitchFamily="2" charset="-79"/>
              </a:rPr>
              <a:t>ְׁתַּר (v. </a:t>
            </a:r>
            <a:r>
              <a:rPr lang="en-US" sz="2000" dirty="0" err="1">
                <a:latin typeface="SBL BibLit" panose="02000000000000000000" pitchFamily="2" charset="-79"/>
                <a:ea typeface="SBL BibLit" panose="02000000000000000000" pitchFamily="2" charset="-79"/>
                <a:cs typeface="SBL BibLit" panose="02000000000000000000" pitchFamily="2" charset="-79"/>
              </a:rPr>
              <a:t>שׁוֹתַר</a:t>
            </a:r>
            <a:r>
              <a:rPr lang="en-US" sz="2000" dirty="0">
                <a:latin typeface="SBL BibLit" panose="02000000000000000000" pitchFamily="2" charset="-79"/>
                <a:ea typeface="SBL BibLit" panose="02000000000000000000" pitchFamily="2" charset="-79"/>
                <a:cs typeface="SBL BibLit" panose="02000000000000000000" pitchFamily="2" charset="-79"/>
              </a:rPr>
              <a:t>) to be left over; to escape. </a:t>
            </a:r>
            <a:r>
              <a:rPr lang="en-US" sz="2000" dirty="0" err="1">
                <a:latin typeface="SBL BibLit" panose="02000000000000000000" pitchFamily="2" charset="-79"/>
                <a:ea typeface="SBL BibLit" panose="02000000000000000000" pitchFamily="2" charset="-79"/>
                <a:cs typeface="SBL BibLit" panose="02000000000000000000" pitchFamily="2" charset="-79"/>
              </a:rPr>
              <a:t>Targ</a:t>
            </a:r>
            <a:r>
              <a:rPr lang="en-US" sz="2000" dirty="0">
                <a:latin typeface="SBL BibLit" panose="02000000000000000000" pitchFamily="2" charset="-79"/>
                <a:ea typeface="SBL BibLit" panose="02000000000000000000" pitchFamily="2" charset="-79"/>
                <a:cs typeface="SBL BibLit" panose="02000000000000000000" pitchFamily="2" charset="-79"/>
              </a:rPr>
              <a:t>. Job XXI, 16. Ib. 34. Ib. XIX, 20.—Lev. R. s. 13 </a:t>
            </a:r>
            <a:r>
              <a:rPr lang="en-US" sz="2000" dirty="0" err="1">
                <a:latin typeface="SBL BibLit" panose="02000000000000000000" pitchFamily="2" charset="-79"/>
                <a:ea typeface="SBL BibLit" panose="02000000000000000000" pitchFamily="2" charset="-79"/>
                <a:cs typeface="SBL BibLit" panose="02000000000000000000" pitchFamily="2" charset="-79"/>
              </a:rPr>
              <a:t>אף</a:t>
            </a:r>
            <a:r>
              <a:rPr lang="en-US" sz="2000" dirty="0">
                <a:latin typeface="SBL BibLit" panose="02000000000000000000" pitchFamily="2" charset="-79"/>
                <a:ea typeface="SBL BibLit" panose="02000000000000000000" pitchFamily="2" charset="-79"/>
                <a:cs typeface="SBL BibLit" panose="02000000000000000000" pitchFamily="2" charset="-79"/>
              </a:rPr>
              <a:t> </a:t>
            </a:r>
            <a:r>
              <a:rPr lang="en-US" sz="2000" dirty="0" err="1">
                <a:latin typeface="SBL BibLit" panose="02000000000000000000" pitchFamily="2" charset="-79"/>
                <a:ea typeface="SBL BibLit" panose="02000000000000000000" pitchFamily="2" charset="-79"/>
                <a:cs typeface="SBL BibLit" panose="02000000000000000000" pitchFamily="2" charset="-79"/>
              </a:rPr>
              <a:t>אתון</a:t>
            </a:r>
            <a:r>
              <a:rPr lang="en-US" sz="2000" dirty="0">
                <a:latin typeface="SBL BibLit" panose="02000000000000000000" pitchFamily="2" charset="-79"/>
                <a:ea typeface="SBL BibLit" panose="02000000000000000000" pitchFamily="2" charset="-79"/>
                <a:cs typeface="SBL BibLit" panose="02000000000000000000" pitchFamily="2" charset="-79"/>
              </a:rPr>
              <a:t> </a:t>
            </a:r>
            <a:r>
              <a:rPr lang="en-US" sz="2000" dirty="0" err="1">
                <a:latin typeface="SBL BibLit" panose="02000000000000000000" pitchFamily="2" charset="-79"/>
                <a:ea typeface="SBL BibLit" panose="02000000000000000000" pitchFamily="2" charset="-79"/>
                <a:cs typeface="SBL BibLit" panose="02000000000000000000" pitchFamily="2" charset="-79"/>
              </a:rPr>
              <a:t>לא</a:t>
            </a:r>
            <a:r>
              <a:rPr lang="en-US" sz="2000" dirty="0">
                <a:latin typeface="SBL BibLit" panose="02000000000000000000" pitchFamily="2" charset="-79"/>
                <a:ea typeface="SBL BibLit" panose="02000000000000000000" pitchFamily="2" charset="-79"/>
                <a:cs typeface="SBL BibLit" panose="02000000000000000000" pitchFamily="2" charset="-79"/>
              </a:rPr>
              <a:t> </a:t>
            </a:r>
            <a:r>
              <a:rPr lang="en-US" sz="2000" dirty="0" err="1">
                <a:latin typeface="SBL BibLit" panose="02000000000000000000" pitchFamily="2" charset="-79"/>
                <a:ea typeface="SBL BibLit" panose="02000000000000000000" pitchFamily="2" charset="-79"/>
                <a:cs typeface="SBL BibLit" panose="02000000000000000000" pitchFamily="2" charset="-79"/>
              </a:rPr>
              <a:t>אִש</a:t>
            </a:r>
            <a:r>
              <a:rPr lang="en-US" sz="2000" dirty="0">
                <a:latin typeface="SBL BibLit" panose="02000000000000000000" pitchFamily="2" charset="-79"/>
                <a:ea typeface="SBL BibLit" panose="02000000000000000000" pitchFamily="2" charset="-79"/>
                <a:cs typeface="SBL BibLit" panose="02000000000000000000" pitchFamily="2" charset="-79"/>
              </a:rPr>
              <a:t>ְׁתָּ</a:t>
            </a:r>
            <a:r>
              <a:rPr lang="en-US" sz="2000" dirty="0" err="1">
                <a:latin typeface="SBL BibLit" panose="02000000000000000000" pitchFamily="2" charset="-79"/>
                <a:ea typeface="SBL BibLit" panose="02000000000000000000" pitchFamily="2" charset="-79"/>
                <a:cs typeface="SBL BibLit" panose="02000000000000000000" pitchFamily="2" charset="-79"/>
              </a:rPr>
              <a:t>רִיתון</a:t>
            </a:r>
            <a:r>
              <a:rPr lang="en-US" sz="2000" dirty="0">
                <a:latin typeface="SBL BibLit" panose="02000000000000000000" pitchFamily="2" charset="-79"/>
                <a:ea typeface="SBL BibLit" panose="02000000000000000000" pitchFamily="2" charset="-79"/>
                <a:cs typeface="SBL BibLit" panose="02000000000000000000" pitchFamily="2" charset="-79"/>
              </a:rPr>
              <a:t> are you not of those that survived?</a:t>
            </a:r>
          </a:p>
        </p:txBody>
      </p:sp>
      <p:sp>
        <p:nvSpPr>
          <p:cNvPr id="19" name="TextBox 18">
            <a:extLst>
              <a:ext uri="{FF2B5EF4-FFF2-40B4-BE49-F238E27FC236}">
                <a16:creationId xmlns:a16="http://schemas.microsoft.com/office/drawing/2014/main" id="{3267B394-8066-4F0B-813B-37A67F6F0D03}"/>
              </a:ext>
            </a:extLst>
          </p:cNvPr>
          <p:cNvSpPr txBox="1"/>
          <p:nvPr/>
        </p:nvSpPr>
        <p:spPr>
          <a:xfrm>
            <a:off x="94813" y="6262042"/>
            <a:ext cx="4621778" cy="461665"/>
          </a:xfrm>
          <a:prstGeom prst="rect">
            <a:avLst/>
          </a:prstGeom>
          <a:noFill/>
        </p:spPr>
        <p:txBody>
          <a:bodyPr wrap="none" rtlCol="0">
            <a:spAutoFit/>
          </a:bodyPr>
          <a:lstStyle/>
          <a:p>
            <a:r>
              <a:rPr lang="en-US" sz="1200" dirty="0">
                <a:latin typeface="SBL BibLit" panose="02000000000000000000" pitchFamily="2" charset="-79"/>
                <a:ea typeface="SBL BibLit" panose="02000000000000000000" pitchFamily="2" charset="-79"/>
                <a:cs typeface="SBL BibLit" panose="02000000000000000000" pitchFamily="2" charset="-79"/>
              </a:rPr>
              <a:t>Jastrow Dictionary here: www.sefaria.org/Jastrow%2C_</a:t>
            </a:r>
            <a:r>
              <a:rPr lang="he-IL" sz="1200" dirty="0">
                <a:latin typeface="SBL BibLit" panose="02000000000000000000" pitchFamily="2" charset="-79"/>
                <a:ea typeface="SBL BibLit" panose="02000000000000000000" pitchFamily="2" charset="-79"/>
                <a:cs typeface="SBL BibLit" panose="02000000000000000000" pitchFamily="2" charset="-79"/>
              </a:rPr>
              <a:t>שַׂתָּת</a:t>
            </a:r>
            <a:endParaRPr lang="en-US" sz="1200" dirty="0">
              <a:latin typeface="SBL BibLit" panose="02000000000000000000" pitchFamily="2" charset="-79"/>
              <a:ea typeface="SBL BibLit" panose="02000000000000000000" pitchFamily="2" charset="-79"/>
              <a:cs typeface="SBL BibLit" panose="02000000000000000000" pitchFamily="2" charset="-79"/>
            </a:endParaRPr>
          </a:p>
          <a:p>
            <a:r>
              <a:rPr lang="en-US" sz="1200" dirty="0">
                <a:latin typeface="SBL BibLit" panose="02000000000000000000" pitchFamily="2" charset="-79"/>
                <a:ea typeface="SBL BibLit" panose="02000000000000000000" pitchFamily="2" charset="-79"/>
                <a:cs typeface="SBL BibLit" panose="02000000000000000000" pitchFamily="2" charset="-79"/>
              </a:rPr>
              <a:t>Klein Dictionary here: www.sefaria.org/Klein_Dictionary%2C_</a:t>
            </a:r>
            <a:r>
              <a:rPr lang="he-IL" sz="1200" dirty="0">
                <a:latin typeface="SBL BibLit" panose="02000000000000000000" pitchFamily="2" charset="-79"/>
                <a:ea typeface="SBL BibLit" panose="02000000000000000000" pitchFamily="2" charset="-79"/>
                <a:cs typeface="SBL BibLit" panose="02000000000000000000" pitchFamily="2" charset="-79"/>
              </a:rPr>
              <a:t>שׁזב.1</a:t>
            </a:r>
            <a:endParaRPr lang="en-US" sz="1200" dirty="0">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2335859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7ABC-B41F-439E-8357-5782A98EFF18}"/>
              </a:ext>
            </a:extLst>
          </p:cNvPr>
          <p:cNvSpPr>
            <a:spLocks noGrp="1"/>
          </p:cNvSpPr>
          <p:nvPr>
            <p:ph type="title"/>
          </p:nvPr>
        </p:nvSpPr>
        <p:spPr/>
        <p:txBody>
          <a:bodyPr/>
          <a:lstStyle/>
          <a:p>
            <a:r>
              <a:rPr lang="en-US" dirty="0"/>
              <a:t>The Greek Word for “Save”</a:t>
            </a:r>
          </a:p>
        </p:txBody>
      </p:sp>
      <p:sp>
        <p:nvSpPr>
          <p:cNvPr id="3" name="Text Placeholder 2">
            <a:extLst>
              <a:ext uri="{FF2B5EF4-FFF2-40B4-BE49-F238E27FC236}">
                <a16:creationId xmlns:a16="http://schemas.microsoft.com/office/drawing/2014/main" id="{2F2600DB-C8E3-46A6-BC19-73F5704FA9D1}"/>
              </a:ext>
            </a:extLst>
          </p:cNvPr>
          <p:cNvSpPr>
            <a:spLocks noGrp="1"/>
          </p:cNvSpPr>
          <p:nvPr>
            <p:ph type="body" idx="1"/>
          </p:nvPr>
        </p:nvSpPr>
        <p:spPr/>
        <p:txBody>
          <a:bodyPr/>
          <a:lstStyle/>
          <a:p>
            <a:r>
              <a:rPr lang="el-GR" sz="2400" b="1" dirty="0"/>
              <a:t>σώζω</a:t>
            </a:r>
            <a:r>
              <a:rPr lang="en-US" sz="2400" b="1" dirty="0"/>
              <a:t> </a:t>
            </a:r>
            <a:r>
              <a:rPr lang="en-US" dirty="0"/>
              <a:t>(</a:t>
            </a:r>
            <a:r>
              <a:rPr lang="en-US" i="1" dirty="0" err="1"/>
              <a:t>sōzo</a:t>
            </a:r>
            <a:r>
              <a:rPr lang="en-US" i="1" dirty="0"/>
              <a:t>̄</a:t>
            </a:r>
            <a:r>
              <a:rPr lang="en-US" dirty="0"/>
              <a:t>) </a:t>
            </a:r>
          </a:p>
        </p:txBody>
      </p:sp>
      <p:sp>
        <p:nvSpPr>
          <p:cNvPr id="4" name="Content Placeholder 3">
            <a:extLst>
              <a:ext uri="{FF2B5EF4-FFF2-40B4-BE49-F238E27FC236}">
                <a16:creationId xmlns:a16="http://schemas.microsoft.com/office/drawing/2014/main" id="{D1EEBE12-D07A-49E1-8BE7-1EC580525269}"/>
              </a:ext>
            </a:extLst>
          </p:cNvPr>
          <p:cNvSpPr>
            <a:spLocks noGrp="1"/>
          </p:cNvSpPr>
          <p:nvPr>
            <p:ph sz="half" idx="2"/>
          </p:nvPr>
        </p:nvSpPr>
        <p:spPr/>
        <p:txBody>
          <a:bodyPr>
            <a:normAutofit/>
          </a:bodyPr>
          <a:lstStyle/>
          <a:p>
            <a:r>
              <a:rPr lang="en-US" dirty="0"/>
              <a:t>120 x in NT</a:t>
            </a:r>
          </a:p>
          <a:p>
            <a:r>
              <a:rPr lang="en-US" dirty="0"/>
              <a:t>343 x in LXX</a:t>
            </a:r>
          </a:p>
          <a:p>
            <a:r>
              <a:rPr lang="en-US" dirty="0"/>
              <a:t>Minority of usage refers to individual salvation from damnation</a:t>
            </a:r>
          </a:p>
          <a:p>
            <a:endParaRPr lang="en-US" dirty="0"/>
          </a:p>
        </p:txBody>
      </p:sp>
      <p:sp>
        <p:nvSpPr>
          <p:cNvPr id="16" name="Content Placeholder 15">
            <a:extLst>
              <a:ext uri="{FF2B5EF4-FFF2-40B4-BE49-F238E27FC236}">
                <a16:creationId xmlns:a16="http://schemas.microsoft.com/office/drawing/2014/main" id="{CEA27E89-F669-4094-82C4-25F68A268472}"/>
              </a:ext>
            </a:extLst>
          </p:cNvPr>
          <p:cNvSpPr>
            <a:spLocks noGrp="1"/>
          </p:cNvSpPr>
          <p:nvPr>
            <p:ph sz="quarter" idx="4"/>
          </p:nvPr>
        </p:nvSpPr>
        <p:spPr/>
        <p:txBody>
          <a:bodyPr>
            <a:normAutofit/>
          </a:bodyPr>
          <a:lstStyle/>
          <a:p>
            <a:r>
              <a:rPr lang="en-US" dirty="0"/>
              <a:t>18 x in NT</a:t>
            </a:r>
          </a:p>
          <a:p>
            <a:r>
              <a:rPr lang="en-US" dirty="0"/>
              <a:t>193 x in OT LXX</a:t>
            </a:r>
          </a:p>
          <a:p>
            <a:r>
              <a:rPr lang="en-US" dirty="0"/>
              <a:t>“Deliver(</a:t>
            </a:r>
            <a:r>
              <a:rPr lang="en-US" dirty="0" err="1"/>
              <a:t>er</a:t>
            </a:r>
            <a:r>
              <a:rPr lang="en-US" dirty="0"/>
              <a:t>/ed)” in KJV</a:t>
            </a:r>
          </a:p>
          <a:p>
            <a:r>
              <a:rPr lang="en-US" dirty="0"/>
              <a:t>Has connotation of “transfer”</a:t>
            </a:r>
          </a:p>
          <a:p>
            <a:r>
              <a:rPr lang="en-US" dirty="0"/>
              <a:t>1 usage for individual salvation from damnation (Col. 1:13) (?)</a:t>
            </a:r>
          </a:p>
          <a:p>
            <a:r>
              <a:rPr lang="en-US" dirty="0"/>
              <a:t>Often ignored in soteriology</a:t>
            </a:r>
          </a:p>
        </p:txBody>
      </p:sp>
      <p:sp>
        <p:nvSpPr>
          <p:cNvPr id="18" name="Text Placeholder 17">
            <a:extLst>
              <a:ext uri="{FF2B5EF4-FFF2-40B4-BE49-F238E27FC236}">
                <a16:creationId xmlns:a16="http://schemas.microsoft.com/office/drawing/2014/main" id="{1622D654-EE7F-4D95-8626-8A34B252FD49}"/>
              </a:ext>
            </a:extLst>
          </p:cNvPr>
          <p:cNvSpPr>
            <a:spLocks noGrp="1"/>
          </p:cNvSpPr>
          <p:nvPr>
            <p:ph type="body" sz="quarter" idx="3"/>
          </p:nvPr>
        </p:nvSpPr>
        <p:spPr/>
        <p:txBody>
          <a:bodyPr/>
          <a:lstStyle/>
          <a:p>
            <a:r>
              <a:rPr lang="el-GR" dirty="0"/>
              <a:t>ῥύομαι (</a:t>
            </a:r>
            <a:r>
              <a:rPr lang="en-US" i="1" dirty="0" err="1"/>
              <a:t>rhuomai</a:t>
            </a:r>
            <a:r>
              <a:rPr lang="en-US" dirty="0"/>
              <a:t>)</a:t>
            </a:r>
          </a:p>
        </p:txBody>
      </p:sp>
    </p:spTree>
    <p:extLst>
      <p:ext uri="{BB962C8B-B14F-4D97-AF65-F5344CB8AC3E}">
        <p14:creationId xmlns:p14="http://schemas.microsoft.com/office/powerpoint/2010/main" val="2649804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7ABC-B41F-439E-8357-5782A98EFF18}"/>
              </a:ext>
            </a:extLst>
          </p:cNvPr>
          <p:cNvSpPr>
            <a:spLocks noGrp="1"/>
          </p:cNvSpPr>
          <p:nvPr>
            <p:ph type="title"/>
          </p:nvPr>
        </p:nvSpPr>
        <p:spPr/>
        <p:txBody>
          <a:bodyPr/>
          <a:lstStyle/>
          <a:p>
            <a:r>
              <a:rPr lang="en-US" dirty="0"/>
              <a:t>Greek Words Related to “</a:t>
            </a:r>
            <a:r>
              <a:rPr lang="en-US" i="1" dirty="0" err="1"/>
              <a:t>Sōzo</a:t>
            </a:r>
            <a:r>
              <a:rPr lang="en-US" i="1" dirty="0"/>
              <a:t>̄”</a:t>
            </a:r>
            <a:endParaRPr lang="en-US" dirty="0"/>
          </a:p>
        </p:txBody>
      </p:sp>
      <p:sp>
        <p:nvSpPr>
          <p:cNvPr id="3" name="Text Placeholder 2">
            <a:extLst>
              <a:ext uri="{FF2B5EF4-FFF2-40B4-BE49-F238E27FC236}">
                <a16:creationId xmlns:a16="http://schemas.microsoft.com/office/drawing/2014/main" id="{2F2600DB-C8E3-46A6-BC19-73F5704FA9D1}"/>
              </a:ext>
            </a:extLst>
          </p:cNvPr>
          <p:cNvSpPr>
            <a:spLocks noGrp="1"/>
          </p:cNvSpPr>
          <p:nvPr>
            <p:ph type="body" idx="1"/>
          </p:nvPr>
        </p:nvSpPr>
        <p:spPr/>
        <p:txBody>
          <a:bodyPr/>
          <a:lstStyle/>
          <a:p>
            <a:r>
              <a:rPr lang="el-GR" dirty="0"/>
              <a:t>σωτηρία (</a:t>
            </a:r>
            <a:r>
              <a:rPr lang="en-US" i="1" dirty="0" err="1"/>
              <a:t>sōtēria</a:t>
            </a:r>
            <a:r>
              <a:rPr lang="en-US" dirty="0"/>
              <a:t>)</a:t>
            </a:r>
          </a:p>
        </p:txBody>
      </p:sp>
      <p:sp>
        <p:nvSpPr>
          <p:cNvPr id="4" name="Content Placeholder 3">
            <a:extLst>
              <a:ext uri="{FF2B5EF4-FFF2-40B4-BE49-F238E27FC236}">
                <a16:creationId xmlns:a16="http://schemas.microsoft.com/office/drawing/2014/main" id="{D1EEBE12-D07A-49E1-8BE7-1EC580525269}"/>
              </a:ext>
            </a:extLst>
          </p:cNvPr>
          <p:cNvSpPr>
            <a:spLocks noGrp="1"/>
          </p:cNvSpPr>
          <p:nvPr>
            <p:ph sz="half" idx="2"/>
          </p:nvPr>
        </p:nvSpPr>
        <p:spPr/>
        <p:txBody>
          <a:bodyPr>
            <a:normAutofit/>
          </a:bodyPr>
          <a:lstStyle/>
          <a:p>
            <a:r>
              <a:rPr lang="en-US" dirty="0"/>
              <a:t>44 x NT</a:t>
            </a:r>
          </a:p>
          <a:p>
            <a:r>
              <a:rPr lang="en-US" dirty="0"/>
              <a:t>162 x OT LXX</a:t>
            </a:r>
          </a:p>
          <a:p>
            <a:r>
              <a:rPr lang="en-US" dirty="0"/>
              <a:t>“Salvation”</a:t>
            </a:r>
          </a:p>
          <a:p>
            <a:r>
              <a:rPr lang="en-US" dirty="0"/>
              <a:t>Usually not used in reference to salvation of individuals from damnation</a:t>
            </a:r>
          </a:p>
          <a:p>
            <a:endParaRPr lang="en-US" dirty="0"/>
          </a:p>
        </p:txBody>
      </p:sp>
      <p:sp>
        <p:nvSpPr>
          <p:cNvPr id="5" name="Text Placeholder 4">
            <a:extLst>
              <a:ext uri="{FF2B5EF4-FFF2-40B4-BE49-F238E27FC236}">
                <a16:creationId xmlns:a16="http://schemas.microsoft.com/office/drawing/2014/main" id="{DA86E4D0-8A26-4B3A-B966-069E9FFAC1C0}"/>
              </a:ext>
            </a:extLst>
          </p:cNvPr>
          <p:cNvSpPr>
            <a:spLocks noGrp="1"/>
          </p:cNvSpPr>
          <p:nvPr>
            <p:ph type="body" sz="quarter" idx="3"/>
          </p:nvPr>
        </p:nvSpPr>
        <p:spPr/>
        <p:txBody>
          <a:bodyPr/>
          <a:lstStyle/>
          <a:p>
            <a:r>
              <a:rPr lang="el-GR" dirty="0"/>
              <a:t>σωτήρ (</a:t>
            </a:r>
            <a:r>
              <a:rPr lang="en-US" i="1" dirty="0" err="1"/>
              <a:t>sōtēr</a:t>
            </a:r>
            <a:r>
              <a:rPr lang="en-US" dirty="0"/>
              <a:t>)</a:t>
            </a:r>
          </a:p>
        </p:txBody>
      </p:sp>
      <p:sp>
        <p:nvSpPr>
          <p:cNvPr id="6" name="Content Placeholder 5">
            <a:extLst>
              <a:ext uri="{FF2B5EF4-FFF2-40B4-BE49-F238E27FC236}">
                <a16:creationId xmlns:a16="http://schemas.microsoft.com/office/drawing/2014/main" id="{DF0F09DB-63F7-4532-9348-89581A43838C}"/>
              </a:ext>
            </a:extLst>
          </p:cNvPr>
          <p:cNvSpPr>
            <a:spLocks noGrp="1"/>
          </p:cNvSpPr>
          <p:nvPr>
            <p:ph sz="quarter" idx="4"/>
          </p:nvPr>
        </p:nvSpPr>
        <p:spPr>
          <a:xfrm>
            <a:off x="6172199" y="2505075"/>
            <a:ext cx="5357814" cy="3684588"/>
          </a:xfrm>
        </p:spPr>
        <p:txBody>
          <a:bodyPr>
            <a:normAutofit/>
          </a:bodyPr>
          <a:lstStyle/>
          <a:p>
            <a:r>
              <a:rPr lang="en-US" dirty="0"/>
              <a:t>24 x NT</a:t>
            </a:r>
          </a:p>
          <a:p>
            <a:r>
              <a:rPr lang="en-US" dirty="0"/>
              <a:t>38 x OT LXX</a:t>
            </a:r>
          </a:p>
          <a:p>
            <a:r>
              <a:rPr lang="en-US" dirty="0"/>
              <a:t>“</a:t>
            </a:r>
            <a:r>
              <a:rPr lang="en-US" dirty="0" err="1"/>
              <a:t>Saviour</a:t>
            </a:r>
            <a:r>
              <a:rPr lang="en-US" dirty="0"/>
              <a:t>”</a:t>
            </a:r>
          </a:p>
          <a:p>
            <a:r>
              <a:rPr lang="en-US" dirty="0"/>
              <a:t>In NT usually a reference to Jesus (sometimes “God,” not specific)</a:t>
            </a:r>
          </a:p>
          <a:p>
            <a:r>
              <a:rPr lang="en-US" dirty="0"/>
              <a:t>Individual salvation from damnation is </a:t>
            </a:r>
            <a:r>
              <a:rPr lang="en-US" i="1" dirty="0"/>
              <a:t>not</a:t>
            </a:r>
            <a:r>
              <a:rPr lang="en-US" dirty="0"/>
              <a:t> Jesus’ only salvific ministry</a:t>
            </a:r>
          </a:p>
        </p:txBody>
      </p:sp>
    </p:spTree>
    <p:extLst>
      <p:ext uri="{BB962C8B-B14F-4D97-AF65-F5344CB8AC3E}">
        <p14:creationId xmlns:p14="http://schemas.microsoft.com/office/powerpoint/2010/main" val="347677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FCAFD7-C385-41A1-AD32-6111CD4F6FFA}"/>
              </a:ext>
            </a:extLst>
          </p:cNvPr>
          <p:cNvSpPr txBox="1"/>
          <p:nvPr/>
        </p:nvSpPr>
        <p:spPr>
          <a:xfrm>
            <a:off x="206477" y="1066427"/>
            <a:ext cx="11621729" cy="4893647"/>
          </a:xfrm>
          <a:prstGeom prst="rect">
            <a:avLst/>
          </a:prstGeom>
          <a:noFill/>
        </p:spPr>
        <p:txBody>
          <a:bodyPr wrap="square">
            <a:spAutoFit/>
          </a:bodyPr>
          <a:lstStyle/>
          <a:p>
            <a:pPr algn="ctr"/>
            <a:r>
              <a:rPr lang="da-DK" sz="3200" b="1" i="1" dirty="0">
                <a:latin typeface="SBL BibLit" panose="02000000000000000000" pitchFamily="2" charset="-79"/>
                <a:ea typeface="SBL BibLit" panose="02000000000000000000" pitchFamily="2" charset="-79"/>
                <a:cs typeface="SBL BibLit" panose="02000000000000000000" pitchFamily="2" charset="-79"/>
              </a:rPr>
              <a:t>Sōzō </a:t>
            </a:r>
            <a:r>
              <a:rPr lang="en-US" sz="3200" b="1" dirty="0">
                <a:latin typeface="SBL BibLit" panose="02000000000000000000" pitchFamily="2" charset="-79"/>
                <a:ea typeface="SBL BibLit" panose="02000000000000000000" pitchFamily="2" charset="-79"/>
                <a:cs typeface="SBL BibLit" panose="02000000000000000000" pitchFamily="2" charset="-79"/>
              </a:rPr>
              <a:t>in the LXX</a:t>
            </a:r>
          </a:p>
          <a:p>
            <a:pPr algn="l" rtl="0"/>
            <a:r>
              <a:rPr lang="en-US" sz="2000" b="1" dirty="0">
                <a:latin typeface="SBL BibLit" panose="02000000000000000000" pitchFamily="2" charset="-79"/>
                <a:ea typeface="SBL BibLit" panose="02000000000000000000" pitchFamily="2" charset="-79"/>
                <a:cs typeface="SBL BibLit" panose="02000000000000000000" pitchFamily="2" charset="-79"/>
              </a:rPr>
              <a:t>Hebrew:</a:t>
            </a:r>
          </a:p>
          <a:p>
            <a:pPr algn="l" rtl="0"/>
            <a:r>
              <a:rPr lang="he-IL" sz="2000" b="1" dirty="0">
                <a:latin typeface="SBL BibLit" panose="02000000000000000000" pitchFamily="2" charset="-79"/>
                <a:ea typeface="SBL BibLit" panose="02000000000000000000" pitchFamily="2" charset="-79"/>
                <a:cs typeface="SBL BibLit" panose="02000000000000000000" pitchFamily="2" charset="-79"/>
              </a:rPr>
              <a:t>ישׁע</a:t>
            </a:r>
            <a:r>
              <a:rPr lang="en-US" sz="2000" dirty="0">
                <a:latin typeface="SBL BibLit" panose="02000000000000000000" pitchFamily="2" charset="-79"/>
                <a:ea typeface="SBL BibLit" panose="02000000000000000000" pitchFamily="2" charset="-79"/>
                <a:cs typeface="SBL BibLit" panose="02000000000000000000" pitchFamily="2" charset="-79"/>
              </a:rPr>
              <a:t>—</a:t>
            </a:r>
            <a:r>
              <a:rPr lang="en-US" sz="2000" i="1" dirty="0">
                <a:latin typeface="SBL BibLit" panose="02000000000000000000" pitchFamily="2" charset="-79"/>
                <a:ea typeface="SBL BibLit" panose="02000000000000000000" pitchFamily="2" charset="-79"/>
                <a:cs typeface="SBL BibLit" panose="02000000000000000000" pitchFamily="2" charset="-79"/>
              </a:rPr>
              <a:t>to help, save; to receive, accept help; to be victorious (141): …</a:t>
            </a:r>
          </a:p>
          <a:p>
            <a:pPr algn="l" rtl="0"/>
            <a:r>
              <a:rPr lang="he-IL" sz="2000" b="1" dirty="0">
                <a:latin typeface="SBL BibLit" panose="02000000000000000000" pitchFamily="2" charset="-79"/>
                <a:ea typeface="SBL BibLit" panose="02000000000000000000" pitchFamily="2" charset="-79"/>
                <a:cs typeface="SBL BibLit" panose="02000000000000000000" pitchFamily="2" charset="-79"/>
              </a:rPr>
              <a:t>מלט 1</a:t>
            </a:r>
            <a:r>
              <a:rPr lang="en-US" sz="2000" dirty="0">
                <a:latin typeface="SBL BibLit" panose="02000000000000000000" pitchFamily="2" charset="-79"/>
                <a:ea typeface="SBL BibLit" panose="02000000000000000000" pitchFamily="2" charset="-79"/>
                <a:cs typeface="SBL BibLit" panose="02000000000000000000" pitchFamily="2" charset="-79"/>
              </a:rPr>
              <a:t>—</a:t>
            </a:r>
            <a:r>
              <a:rPr lang="en-US" sz="2000" i="1" dirty="0">
                <a:latin typeface="SBL BibLit" panose="02000000000000000000" pitchFamily="2" charset="-79"/>
                <a:ea typeface="SBL BibLit" panose="02000000000000000000" pitchFamily="2" charset="-79"/>
                <a:cs typeface="SBL BibLit" panose="02000000000000000000" pitchFamily="2" charset="-79"/>
              </a:rPr>
              <a:t>to flee to safety; to save someone; to save oneself; to leave undisturbed, at rest (43): …</a:t>
            </a:r>
          </a:p>
          <a:p>
            <a:pPr algn="l" rtl="0"/>
            <a:r>
              <a:rPr lang="he-IL" sz="2000" b="1" dirty="0">
                <a:latin typeface="SBL BibLit" panose="02000000000000000000" pitchFamily="2" charset="-79"/>
                <a:ea typeface="SBL BibLit" panose="02000000000000000000" pitchFamily="2" charset="-79"/>
                <a:cs typeface="SBL BibLit" panose="02000000000000000000" pitchFamily="2" charset="-79"/>
              </a:rPr>
              <a:t>נצל</a:t>
            </a:r>
            <a:r>
              <a:rPr lang="en-US" sz="2000" dirty="0">
                <a:latin typeface="SBL BibLit" panose="02000000000000000000" pitchFamily="2" charset="-79"/>
                <a:ea typeface="SBL BibLit" panose="02000000000000000000" pitchFamily="2" charset="-79"/>
                <a:cs typeface="SBL BibLit" panose="02000000000000000000" pitchFamily="2" charset="-79"/>
              </a:rPr>
              <a:t>—</a:t>
            </a:r>
            <a:r>
              <a:rPr lang="en-US" sz="2000" i="1" dirty="0">
                <a:latin typeface="SBL BibLit" panose="02000000000000000000" pitchFamily="2" charset="-79"/>
                <a:ea typeface="SBL BibLit" panose="02000000000000000000" pitchFamily="2" charset="-79"/>
                <a:cs typeface="SBL BibLit" panose="02000000000000000000" pitchFamily="2" charset="-79"/>
              </a:rPr>
              <a:t>to pull out, save; to be saved, be secure; to save oneself; to tear from; to remove, withdraw (20): …</a:t>
            </a:r>
          </a:p>
          <a:p>
            <a:pPr algn="l" rtl="0"/>
            <a:r>
              <a:rPr lang="he-IL" sz="2000" b="1" dirty="0">
                <a:latin typeface="SBL BibLit" panose="02000000000000000000" pitchFamily="2" charset="-79"/>
                <a:ea typeface="SBL BibLit" panose="02000000000000000000" pitchFamily="2" charset="-79"/>
                <a:cs typeface="SBL BibLit" panose="02000000000000000000" pitchFamily="2" charset="-79"/>
              </a:rPr>
              <a:t>מוֹשִׁיעַ</a:t>
            </a:r>
            <a:r>
              <a:rPr lang="en-US" sz="2000" dirty="0">
                <a:latin typeface="SBL BibLit" panose="02000000000000000000" pitchFamily="2" charset="-79"/>
                <a:ea typeface="SBL BibLit" panose="02000000000000000000" pitchFamily="2" charset="-79"/>
                <a:cs typeface="SBL BibLit" panose="02000000000000000000" pitchFamily="2" charset="-79"/>
              </a:rPr>
              <a:t>—</a:t>
            </a:r>
            <a:r>
              <a:rPr lang="en-US" sz="2000" i="1" dirty="0">
                <a:latin typeface="SBL BibLit" panose="02000000000000000000" pitchFamily="2" charset="-79"/>
                <a:ea typeface="SBL BibLit" panose="02000000000000000000" pitchFamily="2" charset="-79"/>
                <a:cs typeface="SBL BibLit" panose="02000000000000000000" pitchFamily="2" charset="-79"/>
              </a:rPr>
              <a:t>deliverer, savior (10): …</a:t>
            </a:r>
          </a:p>
          <a:p>
            <a:pPr algn="l" rtl="0"/>
            <a:r>
              <a:rPr lang="he-IL" sz="2000" b="1" dirty="0">
                <a:latin typeface="SBL BibLit" panose="02000000000000000000" pitchFamily="2" charset="-79"/>
                <a:ea typeface="SBL BibLit" panose="02000000000000000000" pitchFamily="2" charset="-79"/>
                <a:cs typeface="SBL BibLit" panose="02000000000000000000" pitchFamily="2" charset="-79"/>
              </a:rPr>
              <a:t>פְּלֵיטָה</a:t>
            </a:r>
            <a:r>
              <a:rPr lang="en-US" sz="2000" dirty="0">
                <a:latin typeface="SBL BibLit" panose="02000000000000000000" pitchFamily="2" charset="-79"/>
                <a:ea typeface="SBL BibLit" panose="02000000000000000000" pitchFamily="2" charset="-79"/>
                <a:cs typeface="SBL BibLit" panose="02000000000000000000" pitchFamily="2" charset="-79"/>
              </a:rPr>
              <a:t>—</a:t>
            </a:r>
            <a:r>
              <a:rPr lang="en-US" sz="2000" i="1" dirty="0">
                <a:latin typeface="SBL BibLit" panose="02000000000000000000" pitchFamily="2" charset="-79"/>
                <a:ea typeface="SBL BibLit" panose="02000000000000000000" pitchFamily="2" charset="-79"/>
                <a:cs typeface="SBL BibLit" panose="02000000000000000000" pitchFamily="2" charset="-79"/>
              </a:rPr>
              <a:t>survivor, survival; someone or something remaining; escape, deliverance (5): …</a:t>
            </a:r>
          </a:p>
          <a:p>
            <a:pPr algn="l" rtl="0"/>
            <a:r>
              <a:rPr lang="he-IL" sz="2000" b="1" dirty="0">
                <a:latin typeface="SBL BibLit" panose="02000000000000000000" pitchFamily="2" charset="-79"/>
                <a:ea typeface="SBL BibLit" panose="02000000000000000000" pitchFamily="2" charset="-79"/>
                <a:cs typeface="SBL BibLit" panose="02000000000000000000" pitchFamily="2" charset="-79"/>
              </a:rPr>
              <a:t>חיה</a:t>
            </a:r>
            <a:r>
              <a:rPr lang="en-US" sz="2000" dirty="0">
                <a:latin typeface="SBL BibLit" panose="02000000000000000000" pitchFamily="2" charset="-79"/>
                <a:ea typeface="SBL BibLit" panose="02000000000000000000" pitchFamily="2" charset="-79"/>
                <a:cs typeface="SBL BibLit" panose="02000000000000000000" pitchFamily="2" charset="-79"/>
              </a:rPr>
              <a:t>—</a:t>
            </a:r>
            <a:r>
              <a:rPr lang="en-US" sz="2000" i="1" dirty="0">
                <a:latin typeface="SBL BibLit" panose="02000000000000000000" pitchFamily="2" charset="-79"/>
                <a:ea typeface="SBL BibLit" panose="02000000000000000000" pitchFamily="2" charset="-79"/>
                <a:cs typeface="SBL BibLit" panose="02000000000000000000" pitchFamily="2" charset="-79"/>
              </a:rPr>
              <a:t>to be alive, to stay alive; to live; to revive, recover, return to life (5): …</a:t>
            </a:r>
          </a:p>
          <a:p>
            <a:pPr algn="l" rtl="0"/>
            <a:r>
              <a:rPr lang="he-IL" sz="2000" b="1" dirty="0">
                <a:latin typeface="SBL BibLit" panose="02000000000000000000" pitchFamily="2" charset="-79"/>
                <a:ea typeface="SBL BibLit" panose="02000000000000000000" pitchFamily="2" charset="-79"/>
                <a:cs typeface="SBL BibLit" panose="02000000000000000000" pitchFamily="2" charset="-79"/>
              </a:rPr>
              <a:t>שָׂרִיד 1</a:t>
            </a:r>
            <a:r>
              <a:rPr lang="en-US" sz="2000" dirty="0">
                <a:latin typeface="SBL BibLit" panose="02000000000000000000" pitchFamily="2" charset="-79"/>
                <a:ea typeface="SBL BibLit" panose="02000000000000000000" pitchFamily="2" charset="-79"/>
                <a:cs typeface="SBL BibLit" panose="02000000000000000000" pitchFamily="2" charset="-79"/>
              </a:rPr>
              <a:t>—</a:t>
            </a:r>
            <a:r>
              <a:rPr lang="en-US" sz="2000" i="1" dirty="0">
                <a:latin typeface="SBL BibLit" panose="02000000000000000000" pitchFamily="2" charset="-79"/>
                <a:ea typeface="SBL BibLit" panose="02000000000000000000" pitchFamily="2" charset="-79"/>
                <a:cs typeface="SBL BibLit" panose="02000000000000000000" pitchFamily="2" charset="-79"/>
              </a:rPr>
              <a:t>someone fleeing (5): …</a:t>
            </a:r>
          </a:p>
          <a:p>
            <a:pPr algn="l" rtl="0"/>
            <a:r>
              <a:rPr lang="he-IL" sz="2000" b="1" dirty="0">
                <a:latin typeface="SBL BibLit" panose="02000000000000000000" pitchFamily="2" charset="-79"/>
                <a:ea typeface="SBL BibLit" panose="02000000000000000000" pitchFamily="2" charset="-79"/>
                <a:cs typeface="SBL BibLit" panose="02000000000000000000" pitchFamily="2" charset="-79"/>
              </a:rPr>
              <a:t>עזר 1</a:t>
            </a:r>
            <a:r>
              <a:rPr lang="en-US" sz="2000" dirty="0">
                <a:latin typeface="SBL BibLit" panose="02000000000000000000" pitchFamily="2" charset="-79"/>
                <a:ea typeface="SBL BibLit" panose="02000000000000000000" pitchFamily="2" charset="-79"/>
                <a:cs typeface="SBL BibLit" panose="02000000000000000000" pitchFamily="2" charset="-79"/>
              </a:rPr>
              <a:t>—</a:t>
            </a:r>
            <a:r>
              <a:rPr lang="en-US" sz="2000" i="1" dirty="0">
                <a:latin typeface="SBL BibLit" panose="02000000000000000000" pitchFamily="2" charset="-79"/>
                <a:ea typeface="SBL BibLit" panose="02000000000000000000" pitchFamily="2" charset="-79"/>
                <a:cs typeface="SBL BibLit" panose="02000000000000000000" pitchFamily="2" charset="-79"/>
              </a:rPr>
              <a:t>to help, assist; to come to help (5): …</a:t>
            </a:r>
            <a:endParaRPr lang="en-US" sz="2000" b="1" i="1" dirty="0">
              <a:latin typeface="SBL BibLit" panose="02000000000000000000" pitchFamily="2" charset="-79"/>
              <a:ea typeface="SBL BibLit" panose="02000000000000000000" pitchFamily="2" charset="-79"/>
              <a:cs typeface="SBL BibLit" panose="02000000000000000000" pitchFamily="2" charset="-79"/>
            </a:endParaRPr>
          </a:p>
          <a:p>
            <a:pPr algn="l"/>
            <a:r>
              <a:rPr lang="he-IL" sz="2000" b="1" dirty="0">
                <a:latin typeface="SBL BibLit" panose="02000000000000000000" pitchFamily="2" charset="-79"/>
                <a:ea typeface="SBL BibLit" panose="02000000000000000000" pitchFamily="2" charset="-79"/>
                <a:cs typeface="SBL BibLit" panose="02000000000000000000" pitchFamily="2" charset="-79"/>
              </a:rPr>
              <a:t>פָּלִיט</a:t>
            </a:r>
            <a:r>
              <a:rPr lang="en-US" sz="2000" dirty="0">
                <a:latin typeface="SBL BibLit" panose="02000000000000000000" pitchFamily="2" charset="-79"/>
                <a:ea typeface="SBL BibLit" panose="02000000000000000000" pitchFamily="2" charset="-79"/>
                <a:cs typeface="SBL BibLit" panose="02000000000000000000" pitchFamily="2" charset="-79"/>
              </a:rPr>
              <a:t>—</a:t>
            </a:r>
            <a:r>
              <a:rPr lang="en-US" sz="2000" i="1" dirty="0">
                <a:latin typeface="SBL BibLit" panose="02000000000000000000" pitchFamily="2" charset="-79"/>
                <a:ea typeface="SBL BibLit" panose="02000000000000000000" pitchFamily="2" charset="-79"/>
                <a:cs typeface="SBL BibLit" panose="02000000000000000000" pitchFamily="2" charset="-79"/>
              </a:rPr>
              <a:t>survivor; fugitive (4): …</a:t>
            </a:r>
          </a:p>
          <a:p>
            <a:pPr algn="l" rtl="0"/>
            <a:r>
              <a:rPr lang="he-IL" sz="2000" b="1" dirty="0">
                <a:latin typeface="SBL BibLit" panose="02000000000000000000" pitchFamily="2" charset="-79"/>
                <a:ea typeface="SBL BibLit" panose="02000000000000000000" pitchFamily="2" charset="-79"/>
                <a:cs typeface="SBL BibLit" panose="02000000000000000000" pitchFamily="2" charset="-79"/>
              </a:rPr>
              <a:t>פדה</a:t>
            </a:r>
            <a:r>
              <a:rPr lang="en-US" sz="2000" dirty="0">
                <a:latin typeface="SBL BibLit" panose="02000000000000000000" pitchFamily="2" charset="-79"/>
                <a:ea typeface="SBL BibLit" panose="02000000000000000000" pitchFamily="2" charset="-79"/>
                <a:cs typeface="SBL BibLit" panose="02000000000000000000" pitchFamily="2" charset="-79"/>
              </a:rPr>
              <a:t>—</a:t>
            </a:r>
            <a:r>
              <a:rPr lang="en-US" sz="2000" i="1" dirty="0">
                <a:latin typeface="SBL BibLit" panose="02000000000000000000" pitchFamily="2" charset="-79"/>
                <a:ea typeface="SBL BibLit" panose="02000000000000000000" pitchFamily="2" charset="-79"/>
                <a:cs typeface="SBL BibLit" panose="02000000000000000000" pitchFamily="2" charset="-79"/>
              </a:rPr>
              <a:t>to buy out; to redeem; to be ransomed, be released (2): …</a:t>
            </a:r>
          </a:p>
          <a:p>
            <a:pPr algn="l" rtl="0"/>
            <a:endParaRPr lang="en-US" sz="2000" b="1" dirty="0">
              <a:latin typeface="SBL BibLit" panose="02000000000000000000" pitchFamily="2" charset="-79"/>
              <a:ea typeface="SBL BibLit" panose="02000000000000000000" pitchFamily="2" charset="-79"/>
              <a:cs typeface="SBL BibLit" panose="02000000000000000000" pitchFamily="2" charset="-79"/>
            </a:endParaRPr>
          </a:p>
          <a:p>
            <a:pPr algn="l" rtl="0"/>
            <a:r>
              <a:rPr lang="en-US" sz="2000" b="1" dirty="0">
                <a:latin typeface="SBL BibLit" panose="02000000000000000000" pitchFamily="2" charset="-79"/>
                <a:ea typeface="SBL BibLit" panose="02000000000000000000" pitchFamily="2" charset="-79"/>
                <a:cs typeface="SBL BibLit" panose="02000000000000000000" pitchFamily="2" charset="-79"/>
              </a:rPr>
              <a:t>Aramaic:</a:t>
            </a:r>
          </a:p>
          <a:p>
            <a:pPr algn="l" rtl="0"/>
            <a:r>
              <a:rPr lang="he-IL" sz="2000" b="1" dirty="0">
                <a:latin typeface="SBL BibLit" panose="02000000000000000000" pitchFamily="2" charset="-79"/>
                <a:ea typeface="SBL BibLit" panose="02000000000000000000" pitchFamily="2" charset="-79"/>
                <a:cs typeface="SBL BibLit" panose="02000000000000000000" pitchFamily="2" charset="-79"/>
              </a:rPr>
              <a:t>יזב</a:t>
            </a:r>
            <a:r>
              <a:rPr lang="es-ES" sz="2000" dirty="0">
                <a:latin typeface="SBL BibLit" panose="02000000000000000000" pitchFamily="2" charset="-79"/>
                <a:ea typeface="SBL BibLit" panose="02000000000000000000" pitchFamily="2" charset="-79"/>
                <a:cs typeface="SBL BibLit" panose="02000000000000000000" pitchFamily="2" charset="-79"/>
              </a:rPr>
              <a:t>—</a:t>
            </a:r>
            <a:r>
              <a:rPr lang="es-ES" sz="2000" i="1" dirty="0" err="1">
                <a:latin typeface="SBL BibLit" panose="02000000000000000000" pitchFamily="2" charset="-79"/>
                <a:ea typeface="SBL BibLit" panose="02000000000000000000" pitchFamily="2" charset="-79"/>
                <a:cs typeface="SBL BibLit" panose="02000000000000000000" pitchFamily="2" charset="-79"/>
              </a:rPr>
              <a:t>to</a:t>
            </a:r>
            <a:r>
              <a:rPr lang="es-ES" sz="2000" i="1" dirty="0">
                <a:latin typeface="SBL BibLit" panose="02000000000000000000" pitchFamily="2" charset="-79"/>
                <a:ea typeface="SBL BibLit" panose="02000000000000000000" pitchFamily="2" charset="-79"/>
                <a:cs typeface="SBL BibLit" panose="02000000000000000000" pitchFamily="2" charset="-79"/>
              </a:rPr>
              <a:t> </a:t>
            </a:r>
            <a:r>
              <a:rPr lang="es-ES" sz="2000" i="1" dirty="0" err="1">
                <a:latin typeface="SBL BibLit" panose="02000000000000000000" pitchFamily="2" charset="-79"/>
                <a:ea typeface="SBL BibLit" panose="02000000000000000000" pitchFamily="2" charset="-79"/>
                <a:cs typeface="SBL BibLit" panose="02000000000000000000" pitchFamily="2" charset="-79"/>
              </a:rPr>
              <a:t>rescue</a:t>
            </a:r>
            <a:r>
              <a:rPr lang="es-ES" sz="2000" i="1" dirty="0">
                <a:latin typeface="SBL BibLit" panose="02000000000000000000" pitchFamily="2" charset="-79"/>
                <a:ea typeface="SBL BibLit" panose="02000000000000000000" pitchFamily="2" charset="-79"/>
                <a:cs typeface="SBL BibLit" panose="02000000000000000000" pitchFamily="2" charset="-79"/>
              </a:rPr>
              <a:t> (2): </a:t>
            </a:r>
            <a:r>
              <a:rPr lang="en-US" sz="2000" i="1" dirty="0">
                <a:latin typeface="SBL BibLit" panose="02000000000000000000" pitchFamily="2" charset="-79"/>
                <a:ea typeface="SBL BibLit" panose="02000000000000000000" pitchFamily="2" charset="-79"/>
                <a:cs typeface="SBL BibLit" panose="02000000000000000000" pitchFamily="2" charset="-79"/>
              </a:rPr>
              <a:t>…</a:t>
            </a:r>
            <a:endParaRPr lang="es-ES" sz="2000" i="1" dirty="0">
              <a:latin typeface="SBL BibLit" panose="02000000000000000000" pitchFamily="2" charset="-79"/>
              <a:ea typeface="SBL BibLit" panose="02000000000000000000" pitchFamily="2" charset="-79"/>
              <a:cs typeface="SBL BibLit" panose="02000000000000000000" pitchFamily="2" charset="-79"/>
            </a:endParaRPr>
          </a:p>
        </p:txBody>
      </p:sp>
      <p:sp>
        <p:nvSpPr>
          <p:cNvPr id="5" name="TextBox 4">
            <a:extLst>
              <a:ext uri="{FF2B5EF4-FFF2-40B4-BE49-F238E27FC236}">
                <a16:creationId xmlns:a16="http://schemas.microsoft.com/office/drawing/2014/main" id="{05DF0988-0C23-4FA0-BE70-10A33C495F2C}"/>
              </a:ext>
            </a:extLst>
          </p:cNvPr>
          <p:cNvSpPr txBox="1"/>
          <p:nvPr/>
        </p:nvSpPr>
        <p:spPr>
          <a:xfrm>
            <a:off x="-88490" y="6554360"/>
            <a:ext cx="12742606" cy="307777"/>
          </a:xfrm>
          <a:prstGeom prst="rect">
            <a:avLst/>
          </a:prstGeom>
          <a:noFill/>
        </p:spPr>
        <p:txBody>
          <a:bodyPr wrap="square">
            <a:spAutoFit/>
          </a:bodyPr>
          <a:lstStyle/>
          <a:p>
            <a:r>
              <a:rPr lang="en-US" sz="1400" b="0" i="0" strike="noStrike" baseline="0" dirty="0">
                <a:latin typeface="SBL BibLit" panose="02000000000000000000" pitchFamily="2" charset="-79"/>
                <a:ea typeface="SBL BibLit" panose="02000000000000000000" pitchFamily="2" charset="-79"/>
                <a:cs typeface="SBL BibLit" panose="02000000000000000000" pitchFamily="2" charset="-79"/>
              </a:rPr>
              <a:t> </a:t>
            </a:r>
            <a:r>
              <a:rPr lang="en-US" sz="1400" b="0" i="1" strike="noStrike" baseline="0" dirty="0">
                <a:latin typeface="SBL BibLit" panose="02000000000000000000" pitchFamily="2" charset="-79"/>
                <a:ea typeface="SBL BibLit" panose="02000000000000000000" pitchFamily="2" charset="-79"/>
                <a:cs typeface="SBL BibLit" panose="02000000000000000000" pitchFamily="2" charset="-79"/>
              </a:rPr>
              <a:t>The </a:t>
            </a:r>
            <a:r>
              <a:rPr lang="en-US" sz="1400" b="0" i="1" strike="noStrike" baseline="0" dirty="0" err="1">
                <a:latin typeface="SBL BibLit" panose="02000000000000000000" pitchFamily="2" charset="-79"/>
                <a:ea typeface="SBL BibLit" panose="02000000000000000000" pitchFamily="2" charset="-79"/>
                <a:cs typeface="SBL BibLit" panose="02000000000000000000" pitchFamily="2" charset="-79"/>
              </a:rPr>
              <a:t>Lexham</a:t>
            </a:r>
            <a:r>
              <a:rPr lang="en-US" sz="1400" b="0" i="1" strike="noStrike" baseline="0" dirty="0">
                <a:latin typeface="SBL BibLit" panose="02000000000000000000" pitchFamily="2" charset="-79"/>
                <a:ea typeface="SBL BibLit" panose="02000000000000000000" pitchFamily="2" charset="-79"/>
                <a:cs typeface="SBL BibLit" panose="02000000000000000000" pitchFamily="2" charset="-79"/>
              </a:rPr>
              <a:t> Analytical Lexicon of the Septuagint</a:t>
            </a:r>
            <a:r>
              <a:rPr lang="en-US" sz="1400" b="0" i="0" strike="noStrike" baseline="0" dirty="0">
                <a:latin typeface="SBL BibLit" panose="02000000000000000000" pitchFamily="2" charset="-79"/>
                <a:ea typeface="SBL BibLit" panose="02000000000000000000" pitchFamily="2" charset="-79"/>
                <a:cs typeface="SBL BibLit" panose="02000000000000000000" pitchFamily="2" charset="-79"/>
              </a:rPr>
              <a:t> (Bellingham, WA: </a:t>
            </a:r>
            <a:r>
              <a:rPr lang="en-US" sz="1400" b="0" i="0" strike="noStrike" baseline="0" dirty="0" err="1">
                <a:latin typeface="SBL BibLit" panose="02000000000000000000" pitchFamily="2" charset="-79"/>
                <a:ea typeface="SBL BibLit" panose="02000000000000000000" pitchFamily="2" charset="-79"/>
                <a:cs typeface="SBL BibLit" panose="02000000000000000000" pitchFamily="2" charset="-79"/>
              </a:rPr>
              <a:t>Lexham</a:t>
            </a:r>
            <a:r>
              <a:rPr lang="en-US" sz="1400" b="0" i="0" strike="noStrike" baseline="0" dirty="0">
                <a:latin typeface="SBL BibLit" panose="02000000000000000000" pitchFamily="2" charset="-79"/>
                <a:ea typeface="SBL BibLit" panose="02000000000000000000" pitchFamily="2" charset="-79"/>
                <a:cs typeface="SBL BibLit" panose="02000000000000000000" pitchFamily="2" charset="-79"/>
              </a:rPr>
              <a:t> Press, 2012).</a:t>
            </a:r>
            <a:endParaRPr lang="en-US" sz="1400" b="0" i="0" strike="noStrike" baseline="0" dirty="0">
              <a:latin typeface="SBL BibLit" panose="02000000000000000000" pitchFamily="2" charset="-79"/>
              <a:ea typeface="SBL BibLit" panose="02000000000000000000" pitchFamily="2" charset="-79"/>
              <a:cs typeface="SBL BibLit" panose="02000000000000000000" pitchFamily="2" charset="-79"/>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35746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lstStyle/>
          <a:p>
            <a:r>
              <a:rPr lang="en-US" b="1" dirty="0">
                <a:latin typeface="+mj-lt"/>
              </a:rPr>
              <a:t>Putting Soteriology in its Place</a:t>
            </a:r>
          </a:p>
          <a:p>
            <a:pPr lvl="1"/>
            <a:r>
              <a:rPr lang="en-US" b="1" dirty="0">
                <a:latin typeface="+mj-lt"/>
              </a:rPr>
              <a:t>Soteriology and Christian Theology</a:t>
            </a:r>
          </a:p>
          <a:p>
            <a:pPr lvl="1"/>
            <a:r>
              <a:rPr lang="en-US" b="1" dirty="0">
                <a:latin typeface="+mj-lt"/>
              </a:rPr>
              <a:t>Soteriology and Worldview</a:t>
            </a:r>
          </a:p>
          <a:p>
            <a:r>
              <a:rPr lang="en-US" b="1" dirty="0">
                <a:solidFill>
                  <a:srgbClr val="FF0000"/>
                </a:solidFill>
                <a:latin typeface="+mj-lt"/>
              </a:rPr>
              <a:t>Defining “Save”</a:t>
            </a:r>
          </a:p>
          <a:p>
            <a:pPr lvl="1"/>
            <a:r>
              <a:rPr lang="en-US" b="1" dirty="0">
                <a:latin typeface="+mj-lt"/>
              </a:rPr>
              <a:t>Biblical Words</a:t>
            </a:r>
          </a:p>
          <a:p>
            <a:pPr lvl="1"/>
            <a:r>
              <a:rPr lang="en-US" b="1" dirty="0">
                <a:solidFill>
                  <a:srgbClr val="FF0000"/>
                </a:solidFill>
                <a:latin typeface="+mj-lt"/>
              </a:rPr>
              <a:t>Contextual Grammar</a:t>
            </a:r>
          </a:p>
          <a:p>
            <a:r>
              <a:rPr lang="en-US" dirty="0">
                <a:latin typeface="+mj-lt"/>
              </a:rPr>
              <a:t>Three Tenses of Salvation</a:t>
            </a:r>
          </a:p>
          <a:p>
            <a:pPr lvl="1"/>
            <a:r>
              <a:rPr lang="en-US" dirty="0">
                <a:latin typeface="+mj-lt"/>
              </a:rPr>
              <a:t>Justification</a:t>
            </a:r>
          </a:p>
          <a:p>
            <a:pPr lvl="1"/>
            <a:r>
              <a:rPr lang="en-US" dirty="0">
                <a:latin typeface="+mj-lt"/>
              </a:rPr>
              <a:t>Sanctification</a:t>
            </a:r>
          </a:p>
          <a:p>
            <a:pPr lvl="1"/>
            <a:r>
              <a:rPr lang="en-US" dirty="0">
                <a:latin typeface="+mj-lt"/>
              </a:rPr>
              <a:t>Glorification</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349396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lstStyle/>
          <a:p>
            <a:r>
              <a:rPr lang="en-US" dirty="0">
                <a:latin typeface="+mj-lt"/>
              </a:rPr>
              <a:t>Putting Soteriology in its Place</a:t>
            </a:r>
          </a:p>
          <a:p>
            <a:pPr lvl="1"/>
            <a:r>
              <a:rPr lang="en-US" dirty="0">
                <a:latin typeface="+mj-lt"/>
              </a:rPr>
              <a:t>Soteriology and Christian Theology</a:t>
            </a:r>
          </a:p>
          <a:p>
            <a:pPr lvl="1"/>
            <a:r>
              <a:rPr lang="en-US" dirty="0">
                <a:latin typeface="+mj-lt"/>
              </a:rPr>
              <a:t>Soteriology and Worldview</a:t>
            </a:r>
          </a:p>
          <a:p>
            <a:r>
              <a:rPr lang="en-US" dirty="0">
                <a:latin typeface="+mj-lt"/>
              </a:rPr>
              <a:t>Defining “Save”</a:t>
            </a:r>
          </a:p>
          <a:p>
            <a:pPr lvl="1"/>
            <a:r>
              <a:rPr lang="en-US" dirty="0">
                <a:latin typeface="+mj-lt"/>
              </a:rPr>
              <a:t>Biblical Words</a:t>
            </a:r>
          </a:p>
          <a:p>
            <a:pPr lvl="1"/>
            <a:r>
              <a:rPr lang="en-US" dirty="0">
                <a:latin typeface="+mj-lt"/>
              </a:rPr>
              <a:t>Contextual Grammar</a:t>
            </a:r>
          </a:p>
          <a:p>
            <a:r>
              <a:rPr lang="en-US" dirty="0">
                <a:latin typeface="+mj-lt"/>
              </a:rPr>
              <a:t>Three Tenses of Salvation</a:t>
            </a:r>
          </a:p>
          <a:p>
            <a:pPr lvl="1"/>
            <a:r>
              <a:rPr lang="en-US" dirty="0">
                <a:latin typeface="+mj-lt"/>
              </a:rPr>
              <a:t>Justification</a:t>
            </a:r>
          </a:p>
          <a:p>
            <a:pPr lvl="1"/>
            <a:r>
              <a:rPr lang="en-US" dirty="0">
                <a:latin typeface="+mj-lt"/>
              </a:rPr>
              <a:t>Sanctification</a:t>
            </a:r>
          </a:p>
          <a:p>
            <a:pPr lvl="1"/>
            <a:r>
              <a:rPr lang="en-US" dirty="0">
                <a:latin typeface="+mj-lt"/>
              </a:rPr>
              <a:t>Glorification</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2165551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0C6AFAF-0D4B-4327-B96B-18FB947EEE55}"/>
              </a:ext>
            </a:extLst>
          </p:cNvPr>
          <p:cNvSpPr txBox="1"/>
          <p:nvPr/>
        </p:nvSpPr>
        <p:spPr>
          <a:xfrm>
            <a:off x="0" y="6581001"/>
            <a:ext cx="11916696" cy="276999"/>
          </a:xfrm>
          <a:prstGeom prst="rect">
            <a:avLst/>
          </a:prstGeom>
          <a:noFill/>
        </p:spPr>
        <p:txBody>
          <a:bodyPr wrap="square">
            <a:spAutoFit/>
          </a:bodyPr>
          <a:lstStyle/>
          <a:p>
            <a:r>
              <a:rPr lang="en-US" sz="1200" dirty="0"/>
              <a:t>From </a:t>
            </a:r>
            <a:r>
              <a:rPr lang="en-US" sz="1200" i="1" dirty="0"/>
              <a:t>Middle Liddle</a:t>
            </a:r>
            <a:r>
              <a:rPr lang="en-US" sz="1200" dirty="0"/>
              <a:t> here: http://www.perseus.tufts.edu/hopper/morph?l=seswsme%2Fnoi&amp;la=greek&amp;can=seswsme%2Fnoi1&amp;prior=e)ste#Perseus:text:1999.04.0058:entry=sw/zw-contents</a:t>
            </a:r>
          </a:p>
        </p:txBody>
      </p:sp>
      <p:sp>
        <p:nvSpPr>
          <p:cNvPr id="4" name="TextBox 3">
            <a:extLst>
              <a:ext uri="{FF2B5EF4-FFF2-40B4-BE49-F238E27FC236}">
                <a16:creationId xmlns:a16="http://schemas.microsoft.com/office/drawing/2014/main" id="{E97C6D4E-9DCE-4A37-A1CB-6790CF8ED0FE}"/>
              </a:ext>
            </a:extLst>
          </p:cNvPr>
          <p:cNvSpPr txBox="1"/>
          <p:nvPr/>
        </p:nvSpPr>
        <p:spPr>
          <a:xfrm>
            <a:off x="3212689" y="805323"/>
            <a:ext cx="6100916" cy="584775"/>
          </a:xfrm>
          <a:prstGeom prst="rect">
            <a:avLst/>
          </a:prstGeom>
          <a:noFill/>
        </p:spPr>
        <p:txBody>
          <a:bodyPr wrap="square">
            <a:spAutoFit/>
          </a:bodyPr>
          <a:lstStyle/>
          <a:p>
            <a:pPr algn="ctr"/>
            <a:r>
              <a:rPr lang="da-DK" sz="3200" b="1" i="1" dirty="0">
                <a:latin typeface="+mj-lt"/>
                <a:ea typeface="SBL BibLit" panose="02000000000000000000" pitchFamily="2" charset="-79"/>
                <a:cs typeface="SBL BibLit" panose="02000000000000000000" pitchFamily="2" charset="-79"/>
              </a:rPr>
              <a:t>Sōzō </a:t>
            </a:r>
            <a:r>
              <a:rPr lang="en-US" sz="3200" b="1" dirty="0">
                <a:latin typeface="+mj-lt"/>
                <a:ea typeface="SBL BibLit" panose="02000000000000000000" pitchFamily="2" charset="-79"/>
                <a:cs typeface="SBL BibLit" panose="02000000000000000000" pitchFamily="2" charset="-79"/>
              </a:rPr>
              <a:t>Grammatical Considerations</a:t>
            </a:r>
          </a:p>
        </p:txBody>
      </p:sp>
      <p:pic>
        <p:nvPicPr>
          <p:cNvPr id="9" name="Picture 8">
            <a:extLst>
              <a:ext uri="{FF2B5EF4-FFF2-40B4-BE49-F238E27FC236}">
                <a16:creationId xmlns:a16="http://schemas.microsoft.com/office/drawing/2014/main" id="{55F4455B-D46A-49F4-A11A-309450E74CC1}"/>
              </a:ext>
            </a:extLst>
          </p:cNvPr>
          <p:cNvPicPr>
            <a:picLocks noChangeAspect="1"/>
          </p:cNvPicPr>
          <p:nvPr/>
        </p:nvPicPr>
        <p:blipFill>
          <a:blip r:embed="rId2"/>
          <a:stretch>
            <a:fillRect/>
          </a:stretch>
        </p:blipFill>
        <p:spPr>
          <a:xfrm>
            <a:off x="576723" y="1552575"/>
            <a:ext cx="10763250" cy="4362450"/>
          </a:xfrm>
          <a:prstGeom prst="rect">
            <a:avLst/>
          </a:prstGeom>
        </p:spPr>
      </p:pic>
    </p:spTree>
    <p:extLst>
      <p:ext uri="{BB962C8B-B14F-4D97-AF65-F5344CB8AC3E}">
        <p14:creationId xmlns:p14="http://schemas.microsoft.com/office/powerpoint/2010/main" val="1615176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503A-24A1-4868-A369-481AF9D79FFB}"/>
              </a:ext>
            </a:extLst>
          </p:cNvPr>
          <p:cNvSpPr>
            <a:spLocks noGrp="1"/>
          </p:cNvSpPr>
          <p:nvPr>
            <p:ph type="title"/>
          </p:nvPr>
        </p:nvSpPr>
        <p:spPr/>
        <p:txBody>
          <a:bodyPr/>
          <a:lstStyle/>
          <a:p>
            <a:r>
              <a:rPr lang="en-US" dirty="0"/>
              <a:t>Context Questions</a:t>
            </a:r>
          </a:p>
        </p:txBody>
      </p:sp>
      <p:sp>
        <p:nvSpPr>
          <p:cNvPr id="3" name="Content Placeholder 2">
            <a:extLst>
              <a:ext uri="{FF2B5EF4-FFF2-40B4-BE49-F238E27FC236}">
                <a16:creationId xmlns:a16="http://schemas.microsoft.com/office/drawing/2014/main" id="{5DF0668B-A67C-4E20-8DE2-BFB67760ED2A}"/>
              </a:ext>
            </a:extLst>
          </p:cNvPr>
          <p:cNvSpPr>
            <a:spLocks noGrp="1"/>
          </p:cNvSpPr>
          <p:nvPr>
            <p:ph sz="half" idx="1"/>
          </p:nvPr>
        </p:nvSpPr>
        <p:spPr/>
        <p:txBody>
          <a:bodyPr/>
          <a:lstStyle/>
          <a:p>
            <a:r>
              <a:rPr lang="en-US" dirty="0"/>
              <a:t>Who saves whom?</a:t>
            </a:r>
          </a:p>
          <a:p>
            <a:r>
              <a:rPr lang="en-US" dirty="0"/>
              <a:t>From what?</a:t>
            </a:r>
          </a:p>
          <a:p>
            <a:r>
              <a:rPr lang="en-US" dirty="0"/>
              <a:t>To what?</a:t>
            </a:r>
          </a:p>
          <a:p>
            <a:r>
              <a:rPr lang="en-US" dirty="0"/>
              <a:t>How?</a:t>
            </a:r>
          </a:p>
          <a:p>
            <a:r>
              <a:rPr lang="en-US" dirty="0"/>
              <a:t>When?</a:t>
            </a:r>
          </a:p>
          <a:p>
            <a:pPr marL="0" indent="0">
              <a:buNone/>
            </a:pPr>
            <a:endParaRPr lang="en-US" dirty="0"/>
          </a:p>
        </p:txBody>
      </p:sp>
      <p:sp>
        <p:nvSpPr>
          <p:cNvPr id="4" name="Content Placeholder 3">
            <a:extLst>
              <a:ext uri="{FF2B5EF4-FFF2-40B4-BE49-F238E27FC236}">
                <a16:creationId xmlns:a16="http://schemas.microsoft.com/office/drawing/2014/main" id="{FD67637E-9C53-4B99-AE70-4E40B654CBCB}"/>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792068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503A-24A1-4868-A369-481AF9D79FFB}"/>
              </a:ext>
            </a:extLst>
          </p:cNvPr>
          <p:cNvSpPr>
            <a:spLocks noGrp="1"/>
          </p:cNvSpPr>
          <p:nvPr>
            <p:ph type="title"/>
          </p:nvPr>
        </p:nvSpPr>
        <p:spPr/>
        <p:txBody>
          <a:bodyPr/>
          <a:lstStyle/>
          <a:p>
            <a:r>
              <a:rPr lang="en-US" dirty="0"/>
              <a:t>Context Questions</a:t>
            </a:r>
          </a:p>
        </p:txBody>
      </p:sp>
      <p:sp>
        <p:nvSpPr>
          <p:cNvPr id="3" name="Content Placeholder 2">
            <a:extLst>
              <a:ext uri="{FF2B5EF4-FFF2-40B4-BE49-F238E27FC236}">
                <a16:creationId xmlns:a16="http://schemas.microsoft.com/office/drawing/2014/main" id="{5DF0668B-A67C-4E20-8DE2-BFB67760ED2A}"/>
              </a:ext>
            </a:extLst>
          </p:cNvPr>
          <p:cNvSpPr>
            <a:spLocks noGrp="1"/>
          </p:cNvSpPr>
          <p:nvPr>
            <p:ph sz="half" idx="1"/>
          </p:nvPr>
        </p:nvSpPr>
        <p:spPr/>
        <p:txBody>
          <a:bodyPr/>
          <a:lstStyle/>
          <a:p>
            <a:r>
              <a:rPr lang="en-US" dirty="0"/>
              <a:t>Who saves whom?</a:t>
            </a:r>
          </a:p>
          <a:p>
            <a:r>
              <a:rPr lang="en-US" dirty="0"/>
              <a:t>From what?</a:t>
            </a:r>
          </a:p>
          <a:p>
            <a:r>
              <a:rPr lang="en-US" dirty="0"/>
              <a:t>To what?</a:t>
            </a:r>
          </a:p>
          <a:p>
            <a:r>
              <a:rPr lang="en-US" dirty="0"/>
              <a:t>How?</a:t>
            </a:r>
          </a:p>
          <a:p>
            <a:r>
              <a:rPr lang="en-US" dirty="0"/>
              <a:t>When?</a:t>
            </a:r>
          </a:p>
          <a:p>
            <a:pPr marL="0" indent="0">
              <a:buNone/>
            </a:pPr>
            <a:endParaRPr lang="en-US" dirty="0"/>
          </a:p>
        </p:txBody>
      </p:sp>
      <p:sp>
        <p:nvSpPr>
          <p:cNvPr id="6" name="TextBox 5">
            <a:extLst>
              <a:ext uri="{FF2B5EF4-FFF2-40B4-BE49-F238E27FC236}">
                <a16:creationId xmlns:a16="http://schemas.microsoft.com/office/drawing/2014/main" id="{CF05C5E3-A261-492E-82C5-B8B93808256A}"/>
              </a:ext>
            </a:extLst>
          </p:cNvPr>
          <p:cNvSpPr txBox="1"/>
          <p:nvPr/>
        </p:nvSpPr>
        <p:spPr>
          <a:xfrm>
            <a:off x="4970207" y="1915753"/>
            <a:ext cx="6715432" cy="1631216"/>
          </a:xfrm>
          <a:prstGeom prst="rect">
            <a:avLst/>
          </a:prstGeom>
          <a:noFill/>
        </p:spPr>
        <p:txBody>
          <a:bodyPr wrap="square">
            <a:spAutoFit/>
          </a:bodyPr>
          <a:lstStyle/>
          <a:p>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20 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suddenly, a woman who had a flow of blood for twelve years came from behind and touched the hem of His garment. </a:t>
            </a:r>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21 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she said to herself, “If only I may touch His garment, </a:t>
            </a:r>
            <a:r>
              <a:rPr lang="en-US" sz="2000" b="1" i="0" dirty="0">
                <a:solidFill>
                  <a:srgbClr val="FF0000"/>
                </a:solidFill>
                <a:effectLst/>
                <a:latin typeface="SBL BibLit" panose="02000000000000000000" pitchFamily="2" charset="-79"/>
                <a:ea typeface="SBL BibLit" panose="02000000000000000000" pitchFamily="2" charset="-79"/>
                <a:cs typeface="SBL BibLit" panose="02000000000000000000" pitchFamily="2" charset="-79"/>
              </a:rPr>
              <a:t>I shall be made well [</a:t>
            </a:r>
            <a:r>
              <a:rPr lang="el-GR" sz="2000" b="1" i="0" dirty="0">
                <a:solidFill>
                  <a:srgbClr val="FF0000"/>
                </a:solidFill>
                <a:effectLst/>
                <a:latin typeface="SBL BibLit" panose="02000000000000000000" pitchFamily="2" charset="-79"/>
                <a:ea typeface="SBL BibLit" panose="02000000000000000000" pitchFamily="2" charset="-79"/>
                <a:cs typeface="SBL BibLit" panose="02000000000000000000" pitchFamily="2" charset="-79"/>
              </a:rPr>
              <a:t>σωθήσομαι</a:t>
            </a:r>
            <a:r>
              <a:rPr lang="en-US" sz="2000" b="1" i="0" baseline="30000" dirty="0">
                <a:solidFill>
                  <a:srgbClr val="FF0000"/>
                </a:solidFill>
                <a:effectLst/>
                <a:latin typeface="SBL BibLit" panose="02000000000000000000" pitchFamily="2" charset="-79"/>
                <a:ea typeface="SBL BibLit" panose="02000000000000000000" pitchFamily="2" charset="-79"/>
                <a:cs typeface="SBL BibLit" panose="02000000000000000000" pitchFamily="2" charset="-79"/>
              </a:rPr>
              <a:t>V-FPI-1S</a:t>
            </a:r>
            <a:r>
              <a:rPr lang="en-US" sz="2000" b="1" i="0" dirty="0">
                <a:solidFill>
                  <a:srgbClr val="FF0000"/>
                </a:solidFill>
                <a:effectLst/>
                <a:latin typeface="SBL BibLit" panose="02000000000000000000" pitchFamily="2" charset="-79"/>
                <a:ea typeface="SBL BibLit" panose="02000000000000000000" pitchFamily="2" charset="-79"/>
                <a:cs typeface="SBL BibLit" panose="02000000000000000000" pitchFamily="2" charset="-79"/>
              </a:rPr>
              <a:t>]</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p>
          <a:p>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(Matt. 9:20–21 NKJV)</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990111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503A-24A1-4868-A369-481AF9D79FFB}"/>
              </a:ext>
            </a:extLst>
          </p:cNvPr>
          <p:cNvSpPr>
            <a:spLocks noGrp="1"/>
          </p:cNvSpPr>
          <p:nvPr>
            <p:ph type="title"/>
          </p:nvPr>
        </p:nvSpPr>
        <p:spPr/>
        <p:txBody>
          <a:bodyPr/>
          <a:lstStyle/>
          <a:p>
            <a:r>
              <a:rPr lang="en-US" dirty="0"/>
              <a:t>Context Questions</a:t>
            </a:r>
          </a:p>
        </p:txBody>
      </p:sp>
      <p:sp>
        <p:nvSpPr>
          <p:cNvPr id="3" name="Content Placeholder 2">
            <a:extLst>
              <a:ext uri="{FF2B5EF4-FFF2-40B4-BE49-F238E27FC236}">
                <a16:creationId xmlns:a16="http://schemas.microsoft.com/office/drawing/2014/main" id="{5DF0668B-A67C-4E20-8DE2-BFB67760ED2A}"/>
              </a:ext>
            </a:extLst>
          </p:cNvPr>
          <p:cNvSpPr>
            <a:spLocks noGrp="1"/>
          </p:cNvSpPr>
          <p:nvPr>
            <p:ph sz="half" idx="1"/>
          </p:nvPr>
        </p:nvSpPr>
        <p:spPr/>
        <p:txBody>
          <a:bodyPr/>
          <a:lstStyle/>
          <a:p>
            <a:r>
              <a:rPr lang="en-US" dirty="0"/>
              <a:t>Who saves whom?</a:t>
            </a:r>
          </a:p>
          <a:p>
            <a:r>
              <a:rPr lang="en-US" dirty="0"/>
              <a:t>From what?</a:t>
            </a:r>
          </a:p>
          <a:p>
            <a:r>
              <a:rPr lang="en-US" dirty="0"/>
              <a:t>To what?</a:t>
            </a:r>
          </a:p>
          <a:p>
            <a:r>
              <a:rPr lang="en-US" dirty="0"/>
              <a:t>How?</a:t>
            </a:r>
          </a:p>
          <a:p>
            <a:r>
              <a:rPr lang="en-US" dirty="0"/>
              <a:t>When?</a:t>
            </a:r>
          </a:p>
          <a:p>
            <a:pPr marL="0" indent="0">
              <a:buNone/>
            </a:pPr>
            <a:endParaRPr lang="en-US" dirty="0"/>
          </a:p>
        </p:txBody>
      </p:sp>
      <p:sp>
        <p:nvSpPr>
          <p:cNvPr id="6" name="TextBox 5">
            <a:extLst>
              <a:ext uri="{FF2B5EF4-FFF2-40B4-BE49-F238E27FC236}">
                <a16:creationId xmlns:a16="http://schemas.microsoft.com/office/drawing/2014/main" id="{CF05C5E3-A261-492E-82C5-B8B93808256A}"/>
              </a:ext>
            </a:extLst>
          </p:cNvPr>
          <p:cNvSpPr txBox="1"/>
          <p:nvPr/>
        </p:nvSpPr>
        <p:spPr>
          <a:xfrm>
            <a:off x="4970207" y="1915753"/>
            <a:ext cx="6715432" cy="1938992"/>
          </a:xfrm>
          <a:prstGeom prst="rect">
            <a:avLst/>
          </a:prstGeom>
          <a:noFill/>
        </p:spPr>
        <p:txBody>
          <a:bodyPr wrap="square">
            <a:spAutoFit/>
          </a:bodyPr>
          <a:lstStyle/>
          <a:p>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11 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After saying these things, he said to them, “Our friend Lazarus has fallen asleep, but I go to awaken him.” </a:t>
            </a:r>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12 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The disciples said to him, “Lord, if he has fallen asleep, </a:t>
            </a:r>
            <a:r>
              <a:rPr lang="en-US" sz="2000" b="1" i="0" dirty="0">
                <a:solidFill>
                  <a:srgbClr val="FF0000"/>
                </a:solidFill>
                <a:effectLst/>
                <a:latin typeface="SBL BibLit" panose="02000000000000000000" pitchFamily="2" charset="-79"/>
                <a:ea typeface="SBL BibLit" panose="02000000000000000000" pitchFamily="2" charset="-79"/>
                <a:cs typeface="SBL BibLit" panose="02000000000000000000" pitchFamily="2" charset="-79"/>
              </a:rPr>
              <a:t>he will recover [</a:t>
            </a:r>
            <a:r>
              <a:rPr lang="el-GR" sz="2000" b="1" i="0" dirty="0">
                <a:solidFill>
                  <a:srgbClr val="FF0000"/>
                </a:solidFill>
                <a:effectLst/>
                <a:latin typeface="SBL BibLit" panose="02000000000000000000" pitchFamily="2" charset="-79"/>
                <a:ea typeface="SBL BibLit" panose="02000000000000000000" pitchFamily="2" charset="-79"/>
                <a:cs typeface="SBL BibLit" panose="02000000000000000000" pitchFamily="2" charset="-79"/>
              </a:rPr>
              <a:t>σωθήσεται</a:t>
            </a:r>
            <a:r>
              <a:rPr lang="en-US" sz="2000" b="1" i="0" baseline="30000" dirty="0">
                <a:solidFill>
                  <a:srgbClr val="FF0000"/>
                </a:solidFill>
                <a:effectLst/>
                <a:latin typeface="SBL BibLit" panose="02000000000000000000" pitchFamily="2" charset="-79"/>
                <a:ea typeface="SBL BibLit" panose="02000000000000000000" pitchFamily="2" charset="-79"/>
                <a:cs typeface="SBL BibLit" panose="02000000000000000000" pitchFamily="2" charset="-79"/>
              </a:rPr>
              <a:t>V-FPI-3S</a:t>
            </a:r>
            <a:r>
              <a:rPr lang="en-US" sz="2000" b="1" i="0" dirty="0">
                <a:solidFill>
                  <a:srgbClr val="FF0000"/>
                </a:solidFill>
                <a:effectLst/>
                <a:latin typeface="SBL BibLit" panose="02000000000000000000" pitchFamily="2" charset="-79"/>
                <a:ea typeface="SBL BibLit" panose="02000000000000000000" pitchFamily="2" charset="-79"/>
                <a:cs typeface="SBL BibLit" panose="02000000000000000000" pitchFamily="2" charset="-79"/>
              </a:rPr>
              <a:t>]</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t>
            </a:r>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13 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Now Jesus had spoken of his death, but they thought that he meant taking rest in sleep.</a:t>
            </a:r>
          </a:p>
          <a:p>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(John 11:11–13 ESV)</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3153896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503A-24A1-4868-A369-481AF9D79FFB}"/>
              </a:ext>
            </a:extLst>
          </p:cNvPr>
          <p:cNvSpPr>
            <a:spLocks noGrp="1"/>
          </p:cNvSpPr>
          <p:nvPr>
            <p:ph type="title"/>
          </p:nvPr>
        </p:nvSpPr>
        <p:spPr/>
        <p:txBody>
          <a:bodyPr/>
          <a:lstStyle/>
          <a:p>
            <a:r>
              <a:rPr lang="en-US" dirty="0"/>
              <a:t>Context Questions</a:t>
            </a:r>
          </a:p>
        </p:txBody>
      </p:sp>
      <p:sp>
        <p:nvSpPr>
          <p:cNvPr id="3" name="Content Placeholder 2">
            <a:extLst>
              <a:ext uri="{FF2B5EF4-FFF2-40B4-BE49-F238E27FC236}">
                <a16:creationId xmlns:a16="http://schemas.microsoft.com/office/drawing/2014/main" id="{5DF0668B-A67C-4E20-8DE2-BFB67760ED2A}"/>
              </a:ext>
            </a:extLst>
          </p:cNvPr>
          <p:cNvSpPr>
            <a:spLocks noGrp="1"/>
          </p:cNvSpPr>
          <p:nvPr>
            <p:ph sz="half" idx="1"/>
          </p:nvPr>
        </p:nvSpPr>
        <p:spPr/>
        <p:txBody>
          <a:bodyPr/>
          <a:lstStyle/>
          <a:p>
            <a:r>
              <a:rPr lang="en-US" dirty="0"/>
              <a:t>Who saves whom?</a:t>
            </a:r>
          </a:p>
          <a:p>
            <a:r>
              <a:rPr lang="en-US" dirty="0"/>
              <a:t>From what?</a:t>
            </a:r>
          </a:p>
          <a:p>
            <a:r>
              <a:rPr lang="en-US" dirty="0"/>
              <a:t>To what?</a:t>
            </a:r>
          </a:p>
          <a:p>
            <a:r>
              <a:rPr lang="en-US" dirty="0"/>
              <a:t>How?</a:t>
            </a:r>
          </a:p>
          <a:p>
            <a:r>
              <a:rPr lang="en-US" dirty="0"/>
              <a:t>When?</a:t>
            </a:r>
          </a:p>
          <a:p>
            <a:pPr marL="0" indent="0">
              <a:buNone/>
            </a:pPr>
            <a:endParaRPr lang="en-US" dirty="0"/>
          </a:p>
        </p:txBody>
      </p:sp>
      <p:sp>
        <p:nvSpPr>
          <p:cNvPr id="6" name="TextBox 5">
            <a:extLst>
              <a:ext uri="{FF2B5EF4-FFF2-40B4-BE49-F238E27FC236}">
                <a16:creationId xmlns:a16="http://schemas.microsoft.com/office/drawing/2014/main" id="{CF05C5E3-A261-492E-82C5-B8B93808256A}"/>
              </a:ext>
            </a:extLst>
          </p:cNvPr>
          <p:cNvSpPr txBox="1"/>
          <p:nvPr/>
        </p:nvSpPr>
        <p:spPr>
          <a:xfrm>
            <a:off x="4970207" y="1915753"/>
            <a:ext cx="6715432" cy="1938992"/>
          </a:xfrm>
          <a:prstGeom prst="rect">
            <a:avLst/>
          </a:prstGeom>
          <a:noFill/>
        </p:spPr>
        <p:txBody>
          <a:bodyPr wrap="square">
            <a:spAutoFit/>
          </a:bodyPr>
          <a:lstStyle/>
          <a:p>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23 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when he got into the boat, his disciples followed him. </a:t>
            </a:r>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24 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behold, there arose a great storm on the sea, so that the boat was being swamped by the waves; but he was asleep. </a:t>
            </a:r>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25 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they went and woke him, saying, “</a:t>
            </a:r>
            <a:r>
              <a:rPr lang="en-US" sz="2000" b="1" i="0" dirty="0">
                <a:solidFill>
                  <a:srgbClr val="FF0000"/>
                </a:solidFill>
                <a:effectLst/>
                <a:latin typeface="SBL BibLit" panose="02000000000000000000" pitchFamily="2" charset="-79"/>
                <a:ea typeface="SBL BibLit" panose="02000000000000000000" pitchFamily="2" charset="-79"/>
                <a:cs typeface="SBL BibLit" panose="02000000000000000000" pitchFamily="2" charset="-79"/>
              </a:rPr>
              <a:t>Save us [</a:t>
            </a:r>
            <a:r>
              <a:rPr lang="el-GR" sz="2000" b="1" i="0" dirty="0">
                <a:solidFill>
                  <a:srgbClr val="FF0000"/>
                </a:solidFill>
                <a:effectLst/>
                <a:latin typeface="SBL BibLit" panose="02000000000000000000" pitchFamily="2" charset="-79"/>
                <a:ea typeface="SBL BibLit" panose="02000000000000000000" pitchFamily="2" charset="-79"/>
                <a:cs typeface="SBL BibLit" panose="02000000000000000000" pitchFamily="2" charset="-79"/>
              </a:rPr>
              <a:t>σῶσον</a:t>
            </a:r>
            <a:r>
              <a:rPr lang="en-US" sz="2000" b="1" i="0" baseline="30000" dirty="0">
                <a:solidFill>
                  <a:srgbClr val="FF0000"/>
                </a:solidFill>
                <a:effectLst/>
                <a:latin typeface="SBL BibLit" panose="02000000000000000000" pitchFamily="2" charset="-79"/>
                <a:ea typeface="SBL BibLit" panose="02000000000000000000" pitchFamily="2" charset="-79"/>
                <a:cs typeface="SBL BibLit" panose="02000000000000000000" pitchFamily="2" charset="-79"/>
              </a:rPr>
              <a:t>V-AAM-2S</a:t>
            </a:r>
            <a:r>
              <a:rPr lang="en-US" sz="2000" b="1" i="0" dirty="0">
                <a:solidFill>
                  <a:srgbClr val="FF0000"/>
                </a:solidFill>
                <a:effectLst/>
                <a:latin typeface="SBL BibLit" panose="02000000000000000000" pitchFamily="2" charset="-79"/>
                <a:ea typeface="SBL BibLit" panose="02000000000000000000" pitchFamily="2" charset="-79"/>
                <a:cs typeface="SBL BibLit" panose="02000000000000000000" pitchFamily="2" charset="-79"/>
              </a:rPr>
              <a:t>]</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Lord; we are perishing.” </a:t>
            </a:r>
          </a:p>
          <a:p>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(Matt. 8:23–25 ESV)</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855172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503A-24A1-4868-A369-481AF9D79FFB}"/>
              </a:ext>
            </a:extLst>
          </p:cNvPr>
          <p:cNvSpPr>
            <a:spLocks noGrp="1"/>
          </p:cNvSpPr>
          <p:nvPr>
            <p:ph type="title"/>
          </p:nvPr>
        </p:nvSpPr>
        <p:spPr/>
        <p:txBody>
          <a:bodyPr/>
          <a:lstStyle/>
          <a:p>
            <a:r>
              <a:rPr lang="en-US" dirty="0"/>
              <a:t>Context Questions</a:t>
            </a:r>
          </a:p>
        </p:txBody>
      </p:sp>
      <p:sp>
        <p:nvSpPr>
          <p:cNvPr id="3" name="Content Placeholder 2">
            <a:extLst>
              <a:ext uri="{FF2B5EF4-FFF2-40B4-BE49-F238E27FC236}">
                <a16:creationId xmlns:a16="http://schemas.microsoft.com/office/drawing/2014/main" id="{5DF0668B-A67C-4E20-8DE2-BFB67760ED2A}"/>
              </a:ext>
            </a:extLst>
          </p:cNvPr>
          <p:cNvSpPr>
            <a:spLocks noGrp="1"/>
          </p:cNvSpPr>
          <p:nvPr>
            <p:ph sz="half" idx="1"/>
          </p:nvPr>
        </p:nvSpPr>
        <p:spPr/>
        <p:txBody>
          <a:bodyPr/>
          <a:lstStyle/>
          <a:p>
            <a:r>
              <a:rPr lang="en-US" dirty="0"/>
              <a:t>Who saves whom?</a:t>
            </a:r>
          </a:p>
          <a:p>
            <a:r>
              <a:rPr lang="en-US" dirty="0"/>
              <a:t>From what?</a:t>
            </a:r>
          </a:p>
          <a:p>
            <a:r>
              <a:rPr lang="en-US" dirty="0"/>
              <a:t>To what?</a:t>
            </a:r>
          </a:p>
          <a:p>
            <a:r>
              <a:rPr lang="en-US" dirty="0"/>
              <a:t>How?</a:t>
            </a:r>
          </a:p>
          <a:p>
            <a:r>
              <a:rPr lang="en-US" dirty="0"/>
              <a:t>When?</a:t>
            </a:r>
          </a:p>
          <a:p>
            <a:pPr marL="0" indent="0">
              <a:buNone/>
            </a:pPr>
            <a:endParaRPr lang="en-US" dirty="0"/>
          </a:p>
        </p:txBody>
      </p:sp>
      <p:sp>
        <p:nvSpPr>
          <p:cNvPr id="6" name="TextBox 5">
            <a:extLst>
              <a:ext uri="{FF2B5EF4-FFF2-40B4-BE49-F238E27FC236}">
                <a16:creationId xmlns:a16="http://schemas.microsoft.com/office/drawing/2014/main" id="{CF05C5E3-A261-492E-82C5-B8B93808256A}"/>
              </a:ext>
            </a:extLst>
          </p:cNvPr>
          <p:cNvSpPr txBox="1"/>
          <p:nvPr/>
        </p:nvSpPr>
        <p:spPr>
          <a:xfrm>
            <a:off x="4970207" y="1915753"/>
            <a:ext cx="6715432" cy="1323439"/>
          </a:xfrm>
          <a:prstGeom prst="rect">
            <a:avLst/>
          </a:prstGeom>
          <a:noFill/>
        </p:spPr>
        <p:txBody>
          <a:bodyPr wrap="square">
            <a:spAutoFit/>
          </a:bodyPr>
          <a:lstStyle/>
          <a:p>
            <a:r>
              <a:rPr lang="en-US" sz="2000" b="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And she shall bring forth a son; and thou shalt call his name JESUS; for it is he that </a:t>
            </a:r>
            <a:r>
              <a:rPr lang="en-US" sz="2000" b="1" i="0" u="none" strike="noStrike" baseline="0" dirty="0">
                <a:solidFill>
                  <a:srgbClr val="FF0000"/>
                </a:solidFill>
                <a:latin typeface="SBL BibLit" panose="02000000000000000000" pitchFamily="2" charset="-79"/>
                <a:ea typeface="SBL BibLit" panose="02000000000000000000" pitchFamily="2" charset="-79"/>
                <a:cs typeface="SBL BibLit" panose="02000000000000000000" pitchFamily="2" charset="-79"/>
              </a:rPr>
              <a:t>shall save [</a:t>
            </a:r>
            <a:r>
              <a:rPr lang="el-GR" sz="2000" b="1" i="0" u="none" strike="noStrike" baseline="0" dirty="0">
                <a:solidFill>
                  <a:srgbClr val="FF0000"/>
                </a:solidFill>
                <a:latin typeface="SBL BibLit" panose="02000000000000000000" pitchFamily="2" charset="-79"/>
                <a:ea typeface="SBL BibLit" panose="02000000000000000000" pitchFamily="2" charset="-79"/>
                <a:cs typeface="SBL BibLit" panose="02000000000000000000" pitchFamily="2" charset="-79"/>
              </a:rPr>
              <a:t>σώσει</a:t>
            </a:r>
            <a:r>
              <a:rPr lang="en-US" sz="2000" b="1" i="0" u="none" strike="noStrike" baseline="30000" dirty="0">
                <a:solidFill>
                  <a:srgbClr val="FF0000"/>
                </a:solidFill>
                <a:latin typeface="SBL BibLit" panose="02000000000000000000" pitchFamily="2" charset="-79"/>
                <a:ea typeface="SBL BibLit" panose="02000000000000000000" pitchFamily="2" charset="-79"/>
                <a:cs typeface="SBL BibLit" panose="02000000000000000000" pitchFamily="2" charset="-79"/>
              </a:rPr>
              <a:t>V-FAI-3S</a:t>
            </a:r>
            <a:r>
              <a:rPr lang="en-US" sz="2000" b="1" i="0" u="none" strike="noStrike" baseline="0" dirty="0">
                <a:solidFill>
                  <a:srgbClr val="FF0000"/>
                </a:solidFill>
                <a:latin typeface="SBL BibLit" panose="02000000000000000000" pitchFamily="2" charset="-79"/>
                <a:ea typeface="SBL BibLit" panose="02000000000000000000" pitchFamily="2" charset="-79"/>
                <a:cs typeface="SBL BibLit" panose="02000000000000000000" pitchFamily="2" charset="-79"/>
              </a:rPr>
              <a:t>]</a:t>
            </a:r>
            <a:r>
              <a:rPr lang="en-US" sz="2000" b="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 his people from their sins.</a:t>
            </a:r>
          </a:p>
          <a:p>
            <a:r>
              <a:rPr lang="en-US" sz="2000" dirty="0">
                <a:solidFill>
                  <a:srgbClr val="292F33"/>
                </a:solidFill>
                <a:latin typeface="SBL BibLit" panose="02000000000000000000" pitchFamily="2" charset="-79"/>
                <a:ea typeface="SBL BibLit" panose="02000000000000000000" pitchFamily="2" charset="-79"/>
                <a:cs typeface="SBL BibLit" panose="02000000000000000000" pitchFamily="2" charset="-79"/>
              </a:rPr>
              <a:t>(Matt 1:21 ASV)</a:t>
            </a:r>
            <a:endParaRPr lang="en-US" sz="2400" dirty="0">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1888733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503A-24A1-4868-A369-481AF9D79FFB}"/>
              </a:ext>
            </a:extLst>
          </p:cNvPr>
          <p:cNvSpPr>
            <a:spLocks noGrp="1"/>
          </p:cNvSpPr>
          <p:nvPr>
            <p:ph type="title"/>
          </p:nvPr>
        </p:nvSpPr>
        <p:spPr/>
        <p:txBody>
          <a:bodyPr/>
          <a:lstStyle/>
          <a:p>
            <a:r>
              <a:rPr lang="en-US" dirty="0"/>
              <a:t>Context Questions</a:t>
            </a:r>
          </a:p>
        </p:txBody>
      </p:sp>
      <p:sp>
        <p:nvSpPr>
          <p:cNvPr id="3" name="Content Placeholder 2">
            <a:extLst>
              <a:ext uri="{FF2B5EF4-FFF2-40B4-BE49-F238E27FC236}">
                <a16:creationId xmlns:a16="http://schemas.microsoft.com/office/drawing/2014/main" id="{5DF0668B-A67C-4E20-8DE2-BFB67760ED2A}"/>
              </a:ext>
            </a:extLst>
          </p:cNvPr>
          <p:cNvSpPr>
            <a:spLocks noGrp="1"/>
          </p:cNvSpPr>
          <p:nvPr>
            <p:ph sz="half" idx="1"/>
          </p:nvPr>
        </p:nvSpPr>
        <p:spPr/>
        <p:txBody>
          <a:bodyPr/>
          <a:lstStyle/>
          <a:p>
            <a:r>
              <a:rPr lang="en-US" dirty="0"/>
              <a:t>Who saves whom?</a:t>
            </a:r>
          </a:p>
          <a:p>
            <a:r>
              <a:rPr lang="en-US" dirty="0"/>
              <a:t>From what?</a:t>
            </a:r>
          </a:p>
          <a:p>
            <a:r>
              <a:rPr lang="en-US" dirty="0"/>
              <a:t>To what?</a:t>
            </a:r>
          </a:p>
          <a:p>
            <a:r>
              <a:rPr lang="en-US" dirty="0"/>
              <a:t>How?</a:t>
            </a:r>
          </a:p>
          <a:p>
            <a:r>
              <a:rPr lang="en-US" dirty="0"/>
              <a:t>When?</a:t>
            </a:r>
          </a:p>
          <a:p>
            <a:pPr marL="0" indent="0">
              <a:buNone/>
            </a:pPr>
            <a:endParaRPr lang="en-US" dirty="0"/>
          </a:p>
        </p:txBody>
      </p:sp>
      <p:sp>
        <p:nvSpPr>
          <p:cNvPr id="6" name="TextBox 5">
            <a:extLst>
              <a:ext uri="{FF2B5EF4-FFF2-40B4-BE49-F238E27FC236}">
                <a16:creationId xmlns:a16="http://schemas.microsoft.com/office/drawing/2014/main" id="{CF05C5E3-A261-492E-82C5-B8B93808256A}"/>
              </a:ext>
            </a:extLst>
          </p:cNvPr>
          <p:cNvSpPr txBox="1"/>
          <p:nvPr/>
        </p:nvSpPr>
        <p:spPr>
          <a:xfrm>
            <a:off x="4970207" y="1915753"/>
            <a:ext cx="6715432" cy="1631216"/>
          </a:xfrm>
          <a:prstGeom prst="rect">
            <a:avLst/>
          </a:prstGeom>
          <a:noFill/>
        </p:spPr>
        <p:txBody>
          <a:bodyPr wrap="square">
            <a:spAutoFit/>
          </a:bodyPr>
          <a:lstStyle/>
          <a:p>
            <a:r>
              <a:rPr lang="en-US" sz="2000" b="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And the Lord </a:t>
            </a:r>
            <a:r>
              <a:rPr lang="en-US" sz="2000" b="1" i="0" u="none" strike="noStrike" baseline="0" dirty="0">
                <a:solidFill>
                  <a:srgbClr val="FF0000"/>
                </a:solidFill>
                <a:latin typeface="SBL BibLit" panose="02000000000000000000" pitchFamily="2" charset="-79"/>
                <a:ea typeface="SBL BibLit" panose="02000000000000000000" pitchFamily="2" charset="-79"/>
                <a:cs typeface="SBL BibLit" panose="02000000000000000000" pitchFamily="2" charset="-79"/>
              </a:rPr>
              <a:t>shall deliver [</a:t>
            </a:r>
            <a:r>
              <a:rPr lang="el-GR" sz="2000" b="1" i="0" u="none" strike="noStrike" baseline="0" dirty="0">
                <a:solidFill>
                  <a:srgbClr val="FF0000"/>
                </a:solidFill>
                <a:latin typeface="SBL BibLit" panose="02000000000000000000" pitchFamily="2" charset="-79"/>
                <a:ea typeface="SBL BibLit" panose="02000000000000000000" pitchFamily="2" charset="-79"/>
                <a:cs typeface="SBL BibLit" panose="02000000000000000000" pitchFamily="2" charset="-79"/>
              </a:rPr>
              <a:t>ῥύσεταί</a:t>
            </a:r>
            <a:r>
              <a:rPr lang="en-US" sz="2000" b="1" i="0" u="none" strike="noStrike" baseline="30000" dirty="0">
                <a:solidFill>
                  <a:srgbClr val="FF0000"/>
                </a:solidFill>
                <a:latin typeface="SBL BibLit" panose="02000000000000000000" pitchFamily="2" charset="-79"/>
                <a:ea typeface="SBL BibLit" panose="02000000000000000000" pitchFamily="2" charset="-79"/>
                <a:cs typeface="SBL BibLit" panose="02000000000000000000" pitchFamily="2" charset="-79"/>
              </a:rPr>
              <a:t>V-FDI-3S</a:t>
            </a:r>
            <a:r>
              <a:rPr lang="en-US" sz="2000" b="1" i="0" u="none" strike="noStrike" baseline="0" dirty="0">
                <a:solidFill>
                  <a:srgbClr val="FF0000"/>
                </a:solidFill>
                <a:latin typeface="SBL BibLit" panose="02000000000000000000" pitchFamily="2" charset="-79"/>
                <a:ea typeface="SBL BibLit" panose="02000000000000000000" pitchFamily="2" charset="-79"/>
                <a:cs typeface="SBL BibLit" panose="02000000000000000000" pitchFamily="2" charset="-79"/>
              </a:rPr>
              <a:t>]</a:t>
            </a:r>
            <a:r>
              <a:rPr lang="en-US" sz="2000" b="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 me from every evil work, and </a:t>
            </a:r>
            <a:r>
              <a:rPr lang="en-US" sz="2000" b="1" i="0" u="none" strike="noStrike" baseline="0" dirty="0">
                <a:solidFill>
                  <a:srgbClr val="FF0000"/>
                </a:solidFill>
                <a:latin typeface="SBL BibLit" panose="02000000000000000000" pitchFamily="2" charset="-79"/>
                <a:ea typeface="SBL BibLit" panose="02000000000000000000" pitchFamily="2" charset="-79"/>
                <a:cs typeface="SBL BibLit" panose="02000000000000000000" pitchFamily="2" charset="-79"/>
              </a:rPr>
              <a:t>will preserve [</a:t>
            </a:r>
            <a:r>
              <a:rPr lang="el-GR" sz="2000" b="1" i="0" u="none" strike="noStrike" baseline="0" dirty="0">
                <a:solidFill>
                  <a:srgbClr val="FF0000"/>
                </a:solidFill>
                <a:latin typeface="SBL BibLit" panose="02000000000000000000" pitchFamily="2" charset="-79"/>
                <a:ea typeface="SBL BibLit" panose="02000000000000000000" pitchFamily="2" charset="-79"/>
                <a:cs typeface="SBL BibLit" panose="02000000000000000000" pitchFamily="2" charset="-79"/>
              </a:rPr>
              <a:t>σώσει</a:t>
            </a:r>
            <a:r>
              <a:rPr lang="en-US" sz="2000" b="1" i="0" u="none" strike="noStrike" baseline="30000" dirty="0">
                <a:solidFill>
                  <a:srgbClr val="FF0000"/>
                </a:solidFill>
                <a:latin typeface="SBL BibLit" panose="02000000000000000000" pitchFamily="2" charset="-79"/>
                <a:ea typeface="SBL BibLit" panose="02000000000000000000" pitchFamily="2" charset="-79"/>
                <a:cs typeface="SBL BibLit" panose="02000000000000000000" pitchFamily="2" charset="-79"/>
              </a:rPr>
              <a:t>V-FAI-3S</a:t>
            </a:r>
            <a:r>
              <a:rPr lang="en-US" sz="2000" b="1" i="0" u="none" strike="noStrike" baseline="0" dirty="0">
                <a:solidFill>
                  <a:srgbClr val="FF0000"/>
                </a:solidFill>
                <a:latin typeface="SBL BibLit" panose="02000000000000000000" pitchFamily="2" charset="-79"/>
                <a:ea typeface="SBL BibLit" panose="02000000000000000000" pitchFamily="2" charset="-79"/>
                <a:cs typeface="SBL BibLit" panose="02000000000000000000" pitchFamily="2" charset="-79"/>
              </a:rPr>
              <a:t>]</a:t>
            </a:r>
            <a:r>
              <a:rPr lang="en-US" sz="2000" b="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 </a:t>
            </a:r>
            <a:r>
              <a:rPr lang="en-US" sz="2000" b="0" i="1"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me</a:t>
            </a:r>
            <a:r>
              <a:rPr lang="en-US" sz="2000" b="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 unto his heavenly kingdom: to whom be glory for ever and ever. Amen. </a:t>
            </a:r>
          </a:p>
          <a:p>
            <a:r>
              <a:rPr lang="en-US" sz="2000" dirty="0">
                <a:solidFill>
                  <a:srgbClr val="292F33"/>
                </a:solidFill>
                <a:latin typeface="SBL BibLit" panose="02000000000000000000" pitchFamily="2" charset="-79"/>
                <a:ea typeface="SBL BibLit" panose="02000000000000000000" pitchFamily="2" charset="-79"/>
                <a:cs typeface="SBL BibLit" panose="02000000000000000000" pitchFamily="2" charset="-79"/>
              </a:rPr>
              <a:t>(2 Tim. 4:18 KJV)</a:t>
            </a:r>
            <a:endParaRPr lang="en-US" sz="2400" dirty="0">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1497862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FC7DC-971D-4490-AC80-C1CDD7B382DA}"/>
              </a:ext>
            </a:extLst>
          </p:cNvPr>
          <p:cNvPicPr>
            <a:picLocks noChangeAspect="1"/>
          </p:cNvPicPr>
          <p:nvPr/>
        </p:nvPicPr>
        <p:blipFill>
          <a:blip r:embed="rId2"/>
          <a:stretch>
            <a:fillRect/>
          </a:stretch>
        </p:blipFill>
        <p:spPr>
          <a:xfrm>
            <a:off x="3001046" y="0"/>
            <a:ext cx="6189908" cy="6858000"/>
          </a:xfrm>
          <a:prstGeom prst="rect">
            <a:avLst/>
          </a:prstGeom>
        </p:spPr>
      </p:pic>
      <p:sp>
        <p:nvSpPr>
          <p:cNvPr id="5" name="TextBox 4">
            <a:extLst>
              <a:ext uri="{FF2B5EF4-FFF2-40B4-BE49-F238E27FC236}">
                <a16:creationId xmlns:a16="http://schemas.microsoft.com/office/drawing/2014/main" id="{CCE1D8E6-2F36-4B78-9538-9CC2E3ADD612}"/>
              </a:ext>
            </a:extLst>
          </p:cNvPr>
          <p:cNvSpPr txBox="1"/>
          <p:nvPr/>
        </p:nvSpPr>
        <p:spPr>
          <a:xfrm rot="5400000">
            <a:off x="-2894112" y="2894111"/>
            <a:ext cx="6096000" cy="307777"/>
          </a:xfrm>
          <a:prstGeom prst="rect">
            <a:avLst/>
          </a:prstGeom>
          <a:noFill/>
        </p:spPr>
        <p:txBody>
          <a:bodyPr wrap="square">
            <a:spAutoFit/>
          </a:bodyPr>
          <a:lstStyle/>
          <a:p>
            <a:r>
              <a:rPr lang="en-US" sz="1400" dirty="0"/>
              <a:t>Chart by J. B. Hixon. Available at http://www.notbyworks.org/</a:t>
            </a:r>
          </a:p>
        </p:txBody>
      </p:sp>
    </p:spTree>
    <p:extLst>
      <p:ext uri="{BB962C8B-B14F-4D97-AF65-F5344CB8AC3E}">
        <p14:creationId xmlns:p14="http://schemas.microsoft.com/office/powerpoint/2010/main" val="3820865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lstStyle/>
          <a:p>
            <a:r>
              <a:rPr lang="en-US" b="1" dirty="0">
                <a:latin typeface="+mj-lt"/>
              </a:rPr>
              <a:t>Putting Soteriology in its Place</a:t>
            </a:r>
          </a:p>
          <a:p>
            <a:pPr lvl="1"/>
            <a:r>
              <a:rPr lang="en-US" b="1" dirty="0">
                <a:latin typeface="+mj-lt"/>
              </a:rPr>
              <a:t>Soteriology and Christian Theology</a:t>
            </a:r>
          </a:p>
          <a:p>
            <a:pPr lvl="1"/>
            <a:r>
              <a:rPr lang="en-US" b="1" dirty="0">
                <a:latin typeface="+mj-lt"/>
              </a:rPr>
              <a:t>Soteriology and Worldview</a:t>
            </a:r>
          </a:p>
          <a:p>
            <a:r>
              <a:rPr lang="en-US" b="1" dirty="0">
                <a:latin typeface="+mj-lt"/>
              </a:rPr>
              <a:t>Defining “Save”</a:t>
            </a:r>
          </a:p>
          <a:p>
            <a:pPr lvl="1"/>
            <a:r>
              <a:rPr lang="en-US" b="1" dirty="0">
                <a:latin typeface="+mj-lt"/>
              </a:rPr>
              <a:t>Biblical Words</a:t>
            </a:r>
          </a:p>
          <a:p>
            <a:pPr lvl="1"/>
            <a:r>
              <a:rPr lang="en-US" b="1" dirty="0">
                <a:latin typeface="+mj-lt"/>
              </a:rPr>
              <a:t>Contextual Grammar</a:t>
            </a:r>
          </a:p>
          <a:p>
            <a:r>
              <a:rPr lang="en-US" b="1" dirty="0">
                <a:solidFill>
                  <a:srgbClr val="FF0000"/>
                </a:solidFill>
                <a:latin typeface="+mj-lt"/>
              </a:rPr>
              <a:t>Three Tenses of Salvation</a:t>
            </a:r>
          </a:p>
          <a:p>
            <a:pPr lvl="1"/>
            <a:r>
              <a:rPr lang="en-US" b="1" dirty="0">
                <a:solidFill>
                  <a:srgbClr val="FF0000"/>
                </a:solidFill>
                <a:latin typeface="+mj-lt"/>
              </a:rPr>
              <a:t>Justification</a:t>
            </a:r>
          </a:p>
          <a:p>
            <a:pPr lvl="1"/>
            <a:r>
              <a:rPr lang="en-US" b="1" dirty="0">
                <a:solidFill>
                  <a:srgbClr val="FF0000"/>
                </a:solidFill>
                <a:latin typeface="+mj-lt"/>
              </a:rPr>
              <a:t>Sanctification</a:t>
            </a:r>
          </a:p>
          <a:p>
            <a:pPr lvl="1"/>
            <a:r>
              <a:rPr lang="en-US" b="1" dirty="0">
                <a:solidFill>
                  <a:srgbClr val="FF0000"/>
                </a:solidFill>
                <a:latin typeface="+mj-lt"/>
              </a:rPr>
              <a:t>Glorification</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2546909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A4845B-619A-4CC1-BAE1-B93573FB7685}"/>
              </a:ext>
            </a:extLst>
          </p:cNvPr>
          <p:cNvGraphicFramePr>
            <a:graphicFrameLocks noGrp="1"/>
          </p:cNvGraphicFramePr>
          <p:nvPr>
            <p:extLst>
              <p:ext uri="{D42A27DB-BD31-4B8C-83A1-F6EECF244321}">
                <p14:modId xmlns:p14="http://schemas.microsoft.com/office/powerpoint/2010/main" val="2927863054"/>
              </p:ext>
            </p:extLst>
          </p:nvPr>
        </p:nvGraphicFramePr>
        <p:xfrm>
          <a:off x="98323" y="1248697"/>
          <a:ext cx="11985523" cy="4198373"/>
        </p:xfrm>
        <a:graphic>
          <a:graphicData uri="http://schemas.openxmlformats.org/drawingml/2006/table">
            <a:tbl>
              <a:tblPr firstRow="1" bandRow="1">
                <a:tableStyleId>{5C22544A-7EE6-4342-B048-85BDC9FD1C3A}</a:tableStyleId>
              </a:tblPr>
              <a:tblGrid>
                <a:gridCol w="2310580">
                  <a:extLst>
                    <a:ext uri="{9D8B030D-6E8A-4147-A177-3AD203B41FA5}">
                      <a16:colId xmlns:a16="http://schemas.microsoft.com/office/drawing/2014/main" val="4204945452"/>
                    </a:ext>
                  </a:extLst>
                </a:gridCol>
                <a:gridCol w="3077497">
                  <a:extLst>
                    <a:ext uri="{9D8B030D-6E8A-4147-A177-3AD203B41FA5}">
                      <a16:colId xmlns:a16="http://schemas.microsoft.com/office/drawing/2014/main" val="905549937"/>
                    </a:ext>
                  </a:extLst>
                </a:gridCol>
                <a:gridCol w="3165987">
                  <a:extLst>
                    <a:ext uri="{9D8B030D-6E8A-4147-A177-3AD203B41FA5}">
                      <a16:colId xmlns:a16="http://schemas.microsoft.com/office/drawing/2014/main" val="2341117460"/>
                    </a:ext>
                  </a:extLst>
                </a:gridCol>
                <a:gridCol w="3431459">
                  <a:extLst>
                    <a:ext uri="{9D8B030D-6E8A-4147-A177-3AD203B41FA5}">
                      <a16:colId xmlns:a16="http://schemas.microsoft.com/office/drawing/2014/main" val="524867234"/>
                    </a:ext>
                  </a:extLst>
                </a:gridCol>
              </a:tblGrid>
              <a:tr h="520240">
                <a:tc>
                  <a:txBody>
                    <a:bodyPr/>
                    <a:lstStyle/>
                    <a:p>
                      <a:endParaRPr lang="en-US" sz="2800"/>
                    </a:p>
                  </a:txBody>
                  <a:tcPr/>
                </a:tc>
                <a:tc>
                  <a:txBody>
                    <a:bodyPr/>
                    <a:lstStyle/>
                    <a:p>
                      <a:pPr algn="ctr"/>
                      <a:r>
                        <a:rPr lang="en-US" sz="2800" dirty="0"/>
                        <a:t>Justification</a:t>
                      </a:r>
                    </a:p>
                  </a:txBody>
                  <a:tcPr/>
                </a:tc>
                <a:tc>
                  <a:txBody>
                    <a:bodyPr/>
                    <a:lstStyle/>
                    <a:p>
                      <a:pPr algn="ctr"/>
                      <a:r>
                        <a:rPr lang="en-US" sz="2800" dirty="0"/>
                        <a:t>Sanctification</a:t>
                      </a:r>
                    </a:p>
                  </a:txBody>
                  <a:tcPr/>
                </a:tc>
                <a:tc>
                  <a:txBody>
                    <a:bodyPr/>
                    <a:lstStyle/>
                    <a:p>
                      <a:pPr algn="ctr"/>
                      <a:r>
                        <a:rPr lang="en-US" sz="2800" dirty="0"/>
                        <a:t>Glorification</a:t>
                      </a:r>
                    </a:p>
                  </a:txBody>
                  <a:tcPr/>
                </a:tc>
                <a:extLst>
                  <a:ext uri="{0D108BD9-81ED-4DB2-BD59-A6C34878D82A}">
                    <a16:rowId xmlns:a16="http://schemas.microsoft.com/office/drawing/2014/main" val="2678888557"/>
                  </a:ext>
                </a:extLst>
              </a:tr>
              <a:tr h="672368">
                <a:tc>
                  <a:txBody>
                    <a:bodyPr/>
                    <a:lstStyle/>
                    <a:p>
                      <a:r>
                        <a:rPr lang="en-US" sz="2800" dirty="0"/>
                        <a:t>From:</a:t>
                      </a:r>
                    </a:p>
                  </a:txBody>
                  <a:tcPr/>
                </a:tc>
                <a:tc>
                  <a:txBody>
                    <a:bodyPr/>
                    <a:lstStyle/>
                    <a:p>
                      <a:r>
                        <a:rPr lang="en-US" sz="2800" dirty="0"/>
                        <a:t>Penalty of Sin</a:t>
                      </a:r>
                    </a:p>
                  </a:txBody>
                  <a:tcPr/>
                </a:tc>
                <a:tc>
                  <a:txBody>
                    <a:bodyPr/>
                    <a:lstStyle/>
                    <a:p>
                      <a:r>
                        <a:rPr lang="en-US" sz="2800" dirty="0"/>
                        <a:t>Power of Sin</a:t>
                      </a:r>
                    </a:p>
                  </a:txBody>
                  <a:tcPr/>
                </a:tc>
                <a:tc>
                  <a:txBody>
                    <a:bodyPr/>
                    <a:lstStyle/>
                    <a:p>
                      <a:r>
                        <a:rPr lang="en-US" sz="2800" dirty="0"/>
                        <a:t>Presence of Sin</a:t>
                      </a:r>
                    </a:p>
                  </a:txBody>
                  <a:tcPr/>
                </a:tc>
                <a:extLst>
                  <a:ext uri="{0D108BD9-81ED-4DB2-BD59-A6C34878D82A}">
                    <a16:rowId xmlns:a16="http://schemas.microsoft.com/office/drawing/2014/main" val="1827452625"/>
                  </a:ext>
                </a:extLst>
              </a:tr>
              <a:tr h="672368">
                <a:tc>
                  <a:txBody>
                    <a:bodyPr/>
                    <a:lstStyle/>
                    <a:p>
                      <a:r>
                        <a:rPr lang="en-US" sz="2800" dirty="0"/>
                        <a:t>When:</a:t>
                      </a:r>
                    </a:p>
                  </a:txBody>
                  <a:tcPr/>
                </a:tc>
                <a:tc>
                  <a:txBody>
                    <a:bodyPr/>
                    <a:lstStyle/>
                    <a:p>
                      <a:r>
                        <a:rPr lang="en-US" sz="2800" dirty="0"/>
                        <a:t>Past</a:t>
                      </a:r>
                    </a:p>
                  </a:txBody>
                  <a:tcPr/>
                </a:tc>
                <a:tc>
                  <a:txBody>
                    <a:bodyPr/>
                    <a:lstStyle/>
                    <a:p>
                      <a:r>
                        <a:rPr lang="en-US" sz="2800" dirty="0"/>
                        <a:t>Present</a:t>
                      </a:r>
                    </a:p>
                  </a:txBody>
                  <a:tcPr/>
                </a:tc>
                <a:tc>
                  <a:txBody>
                    <a:bodyPr/>
                    <a:lstStyle/>
                    <a:p>
                      <a:r>
                        <a:rPr lang="en-US" sz="2800" dirty="0"/>
                        <a:t>Future</a:t>
                      </a:r>
                    </a:p>
                  </a:txBody>
                  <a:tcPr/>
                </a:tc>
                <a:extLst>
                  <a:ext uri="{0D108BD9-81ED-4DB2-BD59-A6C34878D82A}">
                    <a16:rowId xmlns:a16="http://schemas.microsoft.com/office/drawing/2014/main" val="1491940066"/>
                  </a:ext>
                </a:extLst>
              </a:tr>
              <a:tr h="1210264">
                <a:tc>
                  <a:txBody>
                    <a:bodyPr/>
                    <a:lstStyle/>
                    <a:p>
                      <a:r>
                        <a:rPr lang="en-US" sz="2800" dirty="0"/>
                        <a:t>How:</a:t>
                      </a:r>
                    </a:p>
                  </a:txBody>
                  <a:tcPr/>
                </a:tc>
                <a:tc>
                  <a:txBody>
                    <a:bodyPr/>
                    <a:lstStyle/>
                    <a:p>
                      <a:r>
                        <a:rPr lang="en-US" sz="2800" dirty="0"/>
                        <a:t>Through faith alone in Christ alone</a:t>
                      </a:r>
                    </a:p>
                  </a:txBody>
                  <a:tcPr/>
                </a:tc>
                <a:tc>
                  <a:txBody>
                    <a:bodyPr/>
                    <a:lstStyle/>
                    <a:p>
                      <a:r>
                        <a:rPr lang="en-US" sz="2800" dirty="0"/>
                        <a:t>Through daily dependence on HS</a:t>
                      </a:r>
                    </a:p>
                  </a:txBody>
                  <a:tcPr/>
                </a:tc>
                <a:tc>
                  <a:txBody>
                    <a:bodyPr/>
                    <a:lstStyle/>
                    <a:p>
                      <a:r>
                        <a:rPr lang="en-US" sz="2800" dirty="0"/>
                        <a:t>Death or Rapture</a:t>
                      </a:r>
                    </a:p>
                  </a:txBody>
                  <a:tcPr/>
                </a:tc>
                <a:extLst>
                  <a:ext uri="{0D108BD9-81ED-4DB2-BD59-A6C34878D82A}">
                    <a16:rowId xmlns:a16="http://schemas.microsoft.com/office/drawing/2014/main" val="2303286187"/>
                  </a:ext>
                </a:extLst>
              </a:tr>
              <a:tr h="1123133">
                <a:tc>
                  <a:txBody>
                    <a:bodyPr/>
                    <a:lstStyle/>
                    <a:p>
                      <a:r>
                        <a:rPr lang="en-US" sz="2800" dirty="0"/>
                        <a:t>Sample Texts:</a:t>
                      </a:r>
                    </a:p>
                  </a:txBody>
                  <a:tcPr/>
                </a:tc>
                <a:tc>
                  <a:txBody>
                    <a:bodyPr/>
                    <a:lstStyle/>
                    <a:p>
                      <a:r>
                        <a:rPr lang="en-US" sz="2800" dirty="0"/>
                        <a:t>Eph. 2:8–9; </a:t>
                      </a:r>
                    </a:p>
                    <a:p>
                      <a:r>
                        <a:rPr lang="en-US" sz="2800" dirty="0"/>
                        <a:t>Titus 3:5</a:t>
                      </a:r>
                    </a:p>
                  </a:txBody>
                  <a:tcPr/>
                </a:tc>
                <a:tc>
                  <a:txBody>
                    <a:bodyPr/>
                    <a:lstStyle/>
                    <a:p>
                      <a:r>
                        <a:rPr lang="en-US" sz="2800" dirty="0"/>
                        <a:t>Phil. 2:12; </a:t>
                      </a:r>
                    </a:p>
                    <a:p>
                      <a:r>
                        <a:rPr lang="en-US" sz="2800" dirty="0"/>
                        <a:t>Jas. 1:21</a:t>
                      </a:r>
                    </a:p>
                  </a:txBody>
                  <a:tcPr/>
                </a:tc>
                <a:tc>
                  <a:txBody>
                    <a:bodyPr/>
                    <a:lstStyle/>
                    <a:p>
                      <a:r>
                        <a:rPr lang="en-US" sz="2800" dirty="0"/>
                        <a:t>Rom. 13:11; </a:t>
                      </a:r>
                    </a:p>
                    <a:p>
                      <a:r>
                        <a:rPr lang="en-US" sz="2800" dirty="0"/>
                        <a:t>1 Thess. 5:8–9</a:t>
                      </a:r>
                    </a:p>
                  </a:txBody>
                  <a:tcPr/>
                </a:tc>
                <a:extLst>
                  <a:ext uri="{0D108BD9-81ED-4DB2-BD59-A6C34878D82A}">
                    <a16:rowId xmlns:a16="http://schemas.microsoft.com/office/drawing/2014/main" val="1660032277"/>
                  </a:ext>
                </a:extLst>
              </a:tr>
            </a:tbl>
          </a:graphicData>
        </a:graphic>
      </p:graphicFrame>
      <p:sp>
        <p:nvSpPr>
          <p:cNvPr id="3" name="Title 1">
            <a:extLst>
              <a:ext uri="{FF2B5EF4-FFF2-40B4-BE49-F238E27FC236}">
                <a16:creationId xmlns:a16="http://schemas.microsoft.com/office/drawing/2014/main" id="{5998C225-B449-49AD-9CE3-C9AD4D1891A9}"/>
              </a:ext>
            </a:extLst>
          </p:cNvPr>
          <p:cNvSpPr txBox="1">
            <a:spLocks/>
          </p:cNvSpPr>
          <p:nvPr/>
        </p:nvSpPr>
        <p:spPr>
          <a:xfrm>
            <a:off x="0" y="365126"/>
            <a:ext cx="12192000" cy="7360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Three Phases of Individual Salvation</a:t>
            </a:r>
          </a:p>
        </p:txBody>
      </p:sp>
    </p:spTree>
    <p:extLst>
      <p:ext uri="{BB962C8B-B14F-4D97-AF65-F5344CB8AC3E}">
        <p14:creationId xmlns:p14="http://schemas.microsoft.com/office/powerpoint/2010/main" val="19874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lstStyle/>
          <a:p>
            <a:r>
              <a:rPr lang="en-US" b="1" dirty="0">
                <a:solidFill>
                  <a:srgbClr val="FF0000"/>
                </a:solidFill>
                <a:latin typeface="+mj-lt"/>
              </a:rPr>
              <a:t>Putting Soteriology in its Place</a:t>
            </a:r>
          </a:p>
          <a:p>
            <a:pPr lvl="1"/>
            <a:r>
              <a:rPr lang="en-US" b="1" dirty="0">
                <a:solidFill>
                  <a:srgbClr val="FF0000"/>
                </a:solidFill>
                <a:latin typeface="+mj-lt"/>
              </a:rPr>
              <a:t>Soteriology and Christian Theology</a:t>
            </a:r>
          </a:p>
          <a:p>
            <a:pPr lvl="1"/>
            <a:r>
              <a:rPr lang="en-US" dirty="0">
                <a:latin typeface="+mj-lt"/>
              </a:rPr>
              <a:t>Soteriology and Worldview</a:t>
            </a:r>
          </a:p>
          <a:p>
            <a:r>
              <a:rPr lang="en-US" dirty="0">
                <a:latin typeface="+mj-lt"/>
              </a:rPr>
              <a:t>Defining “Save”</a:t>
            </a:r>
          </a:p>
          <a:p>
            <a:pPr lvl="1"/>
            <a:r>
              <a:rPr lang="en-US" dirty="0">
                <a:latin typeface="+mj-lt"/>
              </a:rPr>
              <a:t>Biblical Words</a:t>
            </a:r>
          </a:p>
          <a:p>
            <a:pPr lvl="1"/>
            <a:r>
              <a:rPr lang="en-US" dirty="0">
                <a:latin typeface="+mj-lt"/>
              </a:rPr>
              <a:t>Contextual Grammar</a:t>
            </a:r>
          </a:p>
          <a:p>
            <a:r>
              <a:rPr lang="en-US" dirty="0">
                <a:latin typeface="+mj-lt"/>
              </a:rPr>
              <a:t>Three Tenses of Salvation</a:t>
            </a:r>
          </a:p>
          <a:p>
            <a:pPr lvl="1"/>
            <a:r>
              <a:rPr lang="en-US" dirty="0">
                <a:latin typeface="+mj-lt"/>
              </a:rPr>
              <a:t>Justification</a:t>
            </a:r>
          </a:p>
          <a:p>
            <a:pPr lvl="1"/>
            <a:r>
              <a:rPr lang="en-US" dirty="0">
                <a:latin typeface="+mj-lt"/>
              </a:rPr>
              <a:t>Sanctification</a:t>
            </a:r>
          </a:p>
          <a:p>
            <a:pPr lvl="1"/>
            <a:r>
              <a:rPr lang="en-US" dirty="0">
                <a:latin typeface="+mj-lt"/>
              </a:rPr>
              <a:t>Glorification</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846531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8CC78-E1BF-4E1C-939B-24843213328D}"/>
              </a:ext>
            </a:extLst>
          </p:cNvPr>
          <p:cNvSpPr>
            <a:spLocks noGrp="1"/>
          </p:cNvSpPr>
          <p:nvPr>
            <p:ph type="title"/>
          </p:nvPr>
        </p:nvSpPr>
        <p:spPr/>
        <p:txBody>
          <a:bodyPr/>
          <a:lstStyle/>
          <a:p>
            <a:r>
              <a:rPr lang="en-US" dirty="0"/>
              <a:t>Justification</a:t>
            </a:r>
          </a:p>
        </p:txBody>
      </p:sp>
      <p:sp>
        <p:nvSpPr>
          <p:cNvPr id="3" name="Content Placeholder 2">
            <a:extLst>
              <a:ext uri="{FF2B5EF4-FFF2-40B4-BE49-F238E27FC236}">
                <a16:creationId xmlns:a16="http://schemas.microsoft.com/office/drawing/2014/main" id="{74FD5868-230F-4B94-924C-CB677FC98FB8}"/>
              </a:ext>
            </a:extLst>
          </p:cNvPr>
          <p:cNvSpPr>
            <a:spLocks noGrp="1"/>
          </p:cNvSpPr>
          <p:nvPr>
            <p:ph idx="1"/>
          </p:nvPr>
        </p:nvSpPr>
        <p:spPr/>
        <p:txBody>
          <a:bodyPr>
            <a:normAutofit/>
          </a:bodyPr>
          <a:lstStyle/>
          <a:p>
            <a:r>
              <a:rPr lang="en-US" sz="2000" dirty="0"/>
              <a:t>From the penalty of sin</a:t>
            </a:r>
          </a:p>
          <a:p>
            <a:r>
              <a:rPr lang="en-US" sz="2000" dirty="0"/>
              <a:t>In the past (at first moment of faith)</a:t>
            </a:r>
          </a:p>
          <a:p>
            <a:r>
              <a:rPr lang="en-US" sz="2000" dirty="0"/>
              <a:t>Through faith alone in Christ alone</a:t>
            </a:r>
          </a:p>
        </p:txBody>
      </p:sp>
    </p:spTree>
    <p:extLst>
      <p:ext uri="{BB962C8B-B14F-4D97-AF65-F5344CB8AC3E}">
        <p14:creationId xmlns:p14="http://schemas.microsoft.com/office/powerpoint/2010/main" val="3048638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8CC78-E1BF-4E1C-939B-24843213328D}"/>
              </a:ext>
            </a:extLst>
          </p:cNvPr>
          <p:cNvSpPr>
            <a:spLocks noGrp="1"/>
          </p:cNvSpPr>
          <p:nvPr>
            <p:ph type="title"/>
          </p:nvPr>
        </p:nvSpPr>
        <p:spPr/>
        <p:txBody>
          <a:bodyPr/>
          <a:lstStyle/>
          <a:p>
            <a:r>
              <a:rPr lang="en-US" dirty="0"/>
              <a:t>Justification</a:t>
            </a:r>
          </a:p>
        </p:txBody>
      </p:sp>
      <p:sp>
        <p:nvSpPr>
          <p:cNvPr id="3" name="Content Placeholder 2">
            <a:extLst>
              <a:ext uri="{FF2B5EF4-FFF2-40B4-BE49-F238E27FC236}">
                <a16:creationId xmlns:a16="http://schemas.microsoft.com/office/drawing/2014/main" id="{74FD5868-230F-4B94-924C-CB677FC98FB8}"/>
              </a:ext>
            </a:extLst>
          </p:cNvPr>
          <p:cNvSpPr>
            <a:spLocks noGrp="1"/>
          </p:cNvSpPr>
          <p:nvPr>
            <p:ph idx="1"/>
          </p:nvPr>
        </p:nvSpPr>
        <p:spPr/>
        <p:txBody>
          <a:bodyPr>
            <a:normAutofit/>
          </a:bodyPr>
          <a:lstStyle/>
          <a:p>
            <a:r>
              <a:rPr lang="en-US" sz="2000" dirty="0"/>
              <a:t>From the penalty of sin</a:t>
            </a:r>
          </a:p>
          <a:p>
            <a:r>
              <a:rPr lang="en-US" sz="2000" dirty="0"/>
              <a:t>In the past (at first moment of faith)</a:t>
            </a:r>
          </a:p>
          <a:p>
            <a:r>
              <a:rPr lang="en-US" sz="2000" dirty="0"/>
              <a:t>Through faith alone in Christ alone</a:t>
            </a:r>
          </a:p>
        </p:txBody>
      </p:sp>
      <p:sp>
        <p:nvSpPr>
          <p:cNvPr id="5" name="TextBox 4">
            <a:extLst>
              <a:ext uri="{FF2B5EF4-FFF2-40B4-BE49-F238E27FC236}">
                <a16:creationId xmlns:a16="http://schemas.microsoft.com/office/drawing/2014/main" id="{A8A91917-86E9-490A-93EE-3ECF0B287A83}"/>
              </a:ext>
            </a:extLst>
          </p:cNvPr>
          <p:cNvSpPr txBox="1"/>
          <p:nvPr/>
        </p:nvSpPr>
        <p:spPr>
          <a:xfrm>
            <a:off x="1691148" y="3429000"/>
            <a:ext cx="8974394" cy="2554545"/>
          </a:xfrm>
          <a:prstGeom prst="rect">
            <a:avLst/>
          </a:prstGeom>
          <a:noFill/>
        </p:spPr>
        <p:txBody>
          <a:bodyPr wrap="square">
            <a:spAutoFit/>
          </a:bodyPr>
          <a:lstStyle/>
          <a:p>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8 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by grace you have been saved through faith, and that not of yourselves;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it is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the gift of God, </a:t>
            </a:r>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9 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not of works, lest anyone should boast.</a:t>
            </a:r>
          </a:p>
          <a:p>
            <a:endPar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endParaRPr>
          </a:p>
          <a:p>
            <a:r>
              <a:rPr lang="en-US" sz="2000" b="1" baseline="30000" dirty="0">
                <a:latin typeface="SBL BibLit" panose="02000000000000000000" pitchFamily="2" charset="-79"/>
                <a:ea typeface="SBL BibLit" panose="02000000000000000000" pitchFamily="2" charset="-79"/>
                <a:cs typeface="SBL BibLit" panose="02000000000000000000" pitchFamily="2" charset="-79"/>
              </a:rPr>
              <a:t>5 </a:t>
            </a:r>
            <a:r>
              <a:rPr lang="en-US" sz="2000" dirty="0">
                <a:latin typeface="SBL BibLit" panose="02000000000000000000" pitchFamily="2" charset="-79"/>
                <a:ea typeface="SBL BibLit" panose="02000000000000000000" pitchFamily="2" charset="-79"/>
                <a:cs typeface="SBL BibLit" panose="02000000000000000000" pitchFamily="2" charset="-79"/>
              </a:rPr>
              <a:t>not by works of righteousness which we have done, but according to His mercy He saved us, through the washing of regeneration and renewing of the Holy Spirit,</a:t>
            </a:r>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 </a:t>
            </a:r>
          </a:p>
          <a:p>
            <a:endPar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endParaRPr>
          </a:p>
          <a:p>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(Eph. 2:8–9; Titus. 3:5 NKJV)</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3306255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8CC78-E1BF-4E1C-939B-24843213328D}"/>
              </a:ext>
            </a:extLst>
          </p:cNvPr>
          <p:cNvSpPr>
            <a:spLocks noGrp="1"/>
          </p:cNvSpPr>
          <p:nvPr>
            <p:ph type="title"/>
          </p:nvPr>
        </p:nvSpPr>
        <p:spPr/>
        <p:txBody>
          <a:bodyPr/>
          <a:lstStyle/>
          <a:p>
            <a:r>
              <a:rPr lang="en-US" dirty="0"/>
              <a:t>Sanctification</a:t>
            </a:r>
          </a:p>
        </p:txBody>
      </p:sp>
      <p:sp>
        <p:nvSpPr>
          <p:cNvPr id="3" name="Content Placeholder 2">
            <a:extLst>
              <a:ext uri="{FF2B5EF4-FFF2-40B4-BE49-F238E27FC236}">
                <a16:creationId xmlns:a16="http://schemas.microsoft.com/office/drawing/2014/main" id="{74FD5868-230F-4B94-924C-CB677FC98FB8}"/>
              </a:ext>
            </a:extLst>
          </p:cNvPr>
          <p:cNvSpPr>
            <a:spLocks noGrp="1"/>
          </p:cNvSpPr>
          <p:nvPr>
            <p:ph idx="1"/>
          </p:nvPr>
        </p:nvSpPr>
        <p:spPr/>
        <p:txBody>
          <a:bodyPr>
            <a:normAutofit/>
          </a:bodyPr>
          <a:lstStyle/>
          <a:p>
            <a:r>
              <a:rPr lang="en-US" sz="2000" dirty="0"/>
              <a:t>From the power of sin</a:t>
            </a:r>
          </a:p>
          <a:p>
            <a:r>
              <a:rPr lang="en-US" sz="2000" dirty="0"/>
              <a:t>In the present</a:t>
            </a:r>
          </a:p>
          <a:p>
            <a:r>
              <a:rPr lang="en-US" sz="2000" dirty="0"/>
              <a:t>Through daily dependence on the Holy Spirit</a:t>
            </a:r>
          </a:p>
        </p:txBody>
      </p:sp>
    </p:spTree>
    <p:extLst>
      <p:ext uri="{BB962C8B-B14F-4D97-AF65-F5344CB8AC3E}">
        <p14:creationId xmlns:p14="http://schemas.microsoft.com/office/powerpoint/2010/main" val="1340855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8CC78-E1BF-4E1C-939B-24843213328D}"/>
              </a:ext>
            </a:extLst>
          </p:cNvPr>
          <p:cNvSpPr>
            <a:spLocks noGrp="1"/>
          </p:cNvSpPr>
          <p:nvPr>
            <p:ph type="title"/>
          </p:nvPr>
        </p:nvSpPr>
        <p:spPr/>
        <p:txBody>
          <a:bodyPr/>
          <a:lstStyle/>
          <a:p>
            <a:r>
              <a:rPr lang="en-US" dirty="0"/>
              <a:t>Sanctification</a:t>
            </a:r>
          </a:p>
        </p:txBody>
      </p:sp>
      <p:sp>
        <p:nvSpPr>
          <p:cNvPr id="3" name="Content Placeholder 2">
            <a:extLst>
              <a:ext uri="{FF2B5EF4-FFF2-40B4-BE49-F238E27FC236}">
                <a16:creationId xmlns:a16="http://schemas.microsoft.com/office/drawing/2014/main" id="{74FD5868-230F-4B94-924C-CB677FC98FB8}"/>
              </a:ext>
            </a:extLst>
          </p:cNvPr>
          <p:cNvSpPr>
            <a:spLocks noGrp="1"/>
          </p:cNvSpPr>
          <p:nvPr>
            <p:ph idx="1"/>
          </p:nvPr>
        </p:nvSpPr>
        <p:spPr/>
        <p:txBody>
          <a:bodyPr>
            <a:normAutofit/>
          </a:bodyPr>
          <a:lstStyle/>
          <a:p>
            <a:r>
              <a:rPr lang="en-US" sz="2000" dirty="0"/>
              <a:t>From the power of sin</a:t>
            </a:r>
          </a:p>
          <a:p>
            <a:r>
              <a:rPr lang="en-US" sz="2000" dirty="0"/>
              <a:t>In the present</a:t>
            </a:r>
          </a:p>
          <a:p>
            <a:r>
              <a:rPr lang="en-US" sz="2000" dirty="0"/>
              <a:t>Through daily dependence on the Holy Spirit</a:t>
            </a:r>
          </a:p>
        </p:txBody>
      </p:sp>
      <p:sp>
        <p:nvSpPr>
          <p:cNvPr id="5" name="TextBox 4">
            <a:extLst>
              <a:ext uri="{FF2B5EF4-FFF2-40B4-BE49-F238E27FC236}">
                <a16:creationId xmlns:a16="http://schemas.microsoft.com/office/drawing/2014/main" id="{A8A91917-86E9-490A-93EE-3ECF0B287A83}"/>
              </a:ext>
            </a:extLst>
          </p:cNvPr>
          <p:cNvSpPr txBox="1"/>
          <p:nvPr/>
        </p:nvSpPr>
        <p:spPr>
          <a:xfrm>
            <a:off x="1691148" y="3429000"/>
            <a:ext cx="8974394" cy="2554545"/>
          </a:xfrm>
          <a:prstGeom prst="rect">
            <a:avLst/>
          </a:prstGeom>
          <a:noFill/>
        </p:spPr>
        <p:txBody>
          <a:bodyPr wrap="square">
            <a:spAutoFit/>
          </a:bodyPr>
          <a:lstStyle/>
          <a:p>
            <a:r>
              <a:rPr lang="en-US" sz="2000" b="1" baseline="30000" dirty="0">
                <a:latin typeface="SBL BibLit" panose="02000000000000000000" pitchFamily="2" charset="-79"/>
                <a:ea typeface="SBL BibLit" panose="02000000000000000000" pitchFamily="2" charset="-79"/>
                <a:cs typeface="SBL BibLit" panose="02000000000000000000" pitchFamily="2" charset="-79"/>
              </a:rPr>
              <a:t>12 </a:t>
            </a:r>
            <a:r>
              <a:rPr lang="en-US" sz="2000" dirty="0">
                <a:latin typeface="SBL BibLit" panose="02000000000000000000" pitchFamily="2" charset="-79"/>
                <a:ea typeface="SBL BibLit" panose="02000000000000000000" pitchFamily="2" charset="-79"/>
                <a:cs typeface="SBL BibLit" panose="02000000000000000000" pitchFamily="2" charset="-79"/>
              </a:rPr>
              <a:t>Therefore, my beloved, as you have always obeyed, not as in my presence only, but now much more in my absence, work out your own salvation with fear and trembling;</a:t>
            </a:r>
          </a:p>
          <a:p>
            <a:endParaRPr lang="en-US" sz="2000" dirty="0">
              <a:latin typeface="SBL BibLit" panose="02000000000000000000" pitchFamily="2" charset="-79"/>
              <a:ea typeface="SBL BibLit" panose="02000000000000000000" pitchFamily="2" charset="-79"/>
              <a:cs typeface="SBL BibLit" panose="02000000000000000000" pitchFamily="2" charset="-79"/>
            </a:endParaRPr>
          </a:p>
          <a:p>
            <a:r>
              <a:rPr lang="en-US" sz="2000" b="1" baseline="30000" dirty="0">
                <a:latin typeface="SBL BibLit" panose="02000000000000000000" pitchFamily="2" charset="-79"/>
                <a:ea typeface="SBL BibLit" panose="02000000000000000000" pitchFamily="2" charset="-79"/>
                <a:cs typeface="SBL BibLit" panose="02000000000000000000" pitchFamily="2" charset="-79"/>
              </a:rPr>
              <a:t>21</a:t>
            </a:r>
            <a:r>
              <a:rPr lang="en-US" sz="2000" dirty="0">
                <a:latin typeface="SBL BibLit" panose="02000000000000000000" pitchFamily="2" charset="-79"/>
                <a:ea typeface="SBL BibLit" panose="02000000000000000000" pitchFamily="2" charset="-79"/>
                <a:cs typeface="SBL BibLit" panose="02000000000000000000" pitchFamily="2" charset="-79"/>
              </a:rPr>
              <a:t> Therefore lay aside all filthiness and overflow of wickedness, and receive with meekness the implanted word, which is able to save your souls.</a:t>
            </a:r>
          </a:p>
          <a:p>
            <a:endParaRPr lang="en-US" sz="2000" dirty="0">
              <a:latin typeface="SBL BibLit" panose="02000000000000000000" pitchFamily="2" charset="-79"/>
              <a:ea typeface="SBL BibLit" panose="02000000000000000000" pitchFamily="2" charset="-79"/>
              <a:cs typeface="SBL BibLit" panose="02000000000000000000" pitchFamily="2" charset="-79"/>
            </a:endParaRPr>
          </a:p>
          <a:p>
            <a:r>
              <a:rPr lang="en-US" sz="2000" dirty="0">
                <a:latin typeface="SBL BibLit" panose="02000000000000000000" pitchFamily="2" charset="-79"/>
                <a:ea typeface="SBL BibLit" panose="02000000000000000000" pitchFamily="2" charset="-79"/>
                <a:cs typeface="SBL BibLit" panose="02000000000000000000" pitchFamily="2" charset="-79"/>
              </a:rPr>
              <a:t>(Phil. 2:12; Jas. 1:21 NKJV)</a:t>
            </a:r>
          </a:p>
        </p:txBody>
      </p:sp>
    </p:spTree>
    <p:extLst>
      <p:ext uri="{BB962C8B-B14F-4D97-AF65-F5344CB8AC3E}">
        <p14:creationId xmlns:p14="http://schemas.microsoft.com/office/powerpoint/2010/main" val="1815648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8CC78-E1BF-4E1C-939B-24843213328D}"/>
              </a:ext>
            </a:extLst>
          </p:cNvPr>
          <p:cNvSpPr>
            <a:spLocks noGrp="1"/>
          </p:cNvSpPr>
          <p:nvPr>
            <p:ph type="title"/>
          </p:nvPr>
        </p:nvSpPr>
        <p:spPr/>
        <p:txBody>
          <a:bodyPr/>
          <a:lstStyle/>
          <a:p>
            <a:r>
              <a:rPr lang="en-US" dirty="0"/>
              <a:t>Glorification</a:t>
            </a:r>
          </a:p>
        </p:txBody>
      </p:sp>
      <p:sp>
        <p:nvSpPr>
          <p:cNvPr id="3" name="Content Placeholder 2">
            <a:extLst>
              <a:ext uri="{FF2B5EF4-FFF2-40B4-BE49-F238E27FC236}">
                <a16:creationId xmlns:a16="http://schemas.microsoft.com/office/drawing/2014/main" id="{74FD5868-230F-4B94-924C-CB677FC98FB8}"/>
              </a:ext>
            </a:extLst>
          </p:cNvPr>
          <p:cNvSpPr>
            <a:spLocks noGrp="1"/>
          </p:cNvSpPr>
          <p:nvPr>
            <p:ph idx="1"/>
          </p:nvPr>
        </p:nvSpPr>
        <p:spPr/>
        <p:txBody>
          <a:bodyPr>
            <a:normAutofit/>
          </a:bodyPr>
          <a:lstStyle/>
          <a:p>
            <a:r>
              <a:rPr lang="en-US" sz="2000" dirty="0"/>
              <a:t>From the presence of sin</a:t>
            </a:r>
          </a:p>
          <a:p>
            <a:r>
              <a:rPr lang="en-US" sz="2000" dirty="0"/>
              <a:t>In the future</a:t>
            </a:r>
          </a:p>
          <a:p>
            <a:r>
              <a:rPr lang="en-US" sz="2000" dirty="0"/>
              <a:t>Through physical death or rapture</a:t>
            </a:r>
          </a:p>
        </p:txBody>
      </p:sp>
    </p:spTree>
    <p:extLst>
      <p:ext uri="{BB962C8B-B14F-4D97-AF65-F5344CB8AC3E}">
        <p14:creationId xmlns:p14="http://schemas.microsoft.com/office/powerpoint/2010/main" val="2467787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8CC78-E1BF-4E1C-939B-24843213328D}"/>
              </a:ext>
            </a:extLst>
          </p:cNvPr>
          <p:cNvSpPr>
            <a:spLocks noGrp="1"/>
          </p:cNvSpPr>
          <p:nvPr>
            <p:ph type="title"/>
          </p:nvPr>
        </p:nvSpPr>
        <p:spPr/>
        <p:txBody>
          <a:bodyPr/>
          <a:lstStyle/>
          <a:p>
            <a:r>
              <a:rPr lang="en-US" dirty="0"/>
              <a:t>Glorification</a:t>
            </a:r>
          </a:p>
        </p:txBody>
      </p:sp>
      <p:sp>
        <p:nvSpPr>
          <p:cNvPr id="3" name="Content Placeholder 2">
            <a:extLst>
              <a:ext uri="{FF2B5EF4-FFF2-40B4-BE49-F238E27FC236}">
                <a16:creationId xmlns:a16="http://schemas.microsoft.com/office/drawing/2014/main" id="{74FD5868-230F-4B94-924C-CB677FC98FB8}"/>
              </a:ext>
            </a:extLst>
          </p:cNvPr>
          <p:cNvSpPr>
            <a:spLocks noGrp="1"/>
          </p:cNvSpPr>
          <p:nvPr>
            <p:ph idx="1"/>
          </p:nvPr>
        </p:nvSpPr>
        <p:spPr/>
        <p:txBody>
          <a:bodyPr>
            <a:normAutofit/>
          </a:bodyPr>
          <a:lstStyle/>
          <a:p>
            <a:r>
              <a:rPr lang="en-US" sz="2000" dirty="0"/>
              <a:t>From the presence of sin</a:t>
            </a:r>
          </a:p>
          <a:p>
            <a:r>
              <a:rPr lang="en-US" sz="2000" dirty="0"/>
              <a:t>In the future</a:t>
            </a:r>
          </a:p>
          <a:p>
            <a:r>
              <a:rPr lang="en-US" sz="2000" dirty="0"/>
              <a:t>Through physical death or rapture</a:t>
            </a:r>
          </a:p>
        </p:txBody>
      </p:sp>
      <p:sp>
        <p:nvSpPr>
          <p:cNvPr id="5" name="TextBox 4">
            <a:extLst>
              <a:ext uri="{FF2B5EF4-FFF2-40B4-BE49-F238E27FC236}">
                <a16:creationId xmlns:a16="http://schemas.microsoft.com/office/drawing/2014/main" id="{A8A91917-86E9-490A-93EE-3ECF0B287A83}"/>
              </a:ext>
            </a:extLst>
          </p:cNvPr>
          <p:cNvSpPr txBox="1"/>
          <p:nvPr/>
        </p:nvSpPr>
        <p:spPr>
          <a:xfrm>
            <a:off x="1691148" y="3429000"/>
            <a:ext cx="8974394" cy="2554545"/>
          </a:xfrm>
          <a:prstGeom prst="rect">
            <a:avLst/>
          </a:prstGeom>
          <a:noFill/>
        </p:spPr>
        <p:txBody>
          <a:bodyPr wrap="square">
            <a:spAutoFit/>
          </a:bodyPr>
          <a:lstStyle/>
          <a:p>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11 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do</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this, knowing the time, that now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it is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high time to awake out of sleep; for now our salvation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nearer than when we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first</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believed.</a:t>
            </a:r>
          </a:p>
          <a:p>
            <a:endParaRPr lang="en-US" sz="2000" dirty="0">
              <a:latin typeface="SBL BibLit" panose="02000000000000000000" pitchFamily="2" charset="-79"/>
              <a:ea typeface="SBL BibLit" panose="02000000000000000000" pitchFamily="2" charset="-79"/>
              <a:cs typeface="SBL BibLit" panose="02000000000000000000" pitchFamily="2" charset="-79"/>
            </a:endParaRPr>
          </a:p>
          <a:p>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8 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But let us who are of the day be sober, putting on the breastplate of faith and love, and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 helmet the hope of salvation. </a:t>
            </a:r>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9 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God did not appoint us to wrath, but to obtain salvation through our Lord Jesus Christ,</a:t>
            </a:r>
          </a:p>
          <a:p>
            <a:endParaRPr lang="en-US" sz="2000" dirty="0">
              <a:latin typeface="SBL BibLit" panose="02000000000000000000" pitchFamily="2" charset="-79"/>
              <a:ea typeface="SBL BibLit" panose="02000000000000000000" pitchFamily="2" charset="-79"/>
              <a:cs typeface="SBL BibLit" panose="02000000000000000000" pitchFamily="2" charset="-79"/>
            </a:endParaRPr>
          </a:p>
          <a:p>
            <a:r>
              <a:rPr lang="en-US" sz="2000" dirty="0">
                <a:latin typeface="SBL BibLit" panose="02000000000000000000" pitchFamily="2" charset="-79"/>
                <a:ea typeface="SBL BibLit" panose="02000000000000000000" pitchFamily="2" charset="-79"/>
                <a:cs typeface="SBL BibLit" panose="02000000000000000000" pitchFamily="2" charset="-79"/>
              </a:rPr>
              <a:t>(Rom. 13:11; 1 Thess. 5:8–9 NKJV)</a:t>
            </a:r>
          </a:p>
        </p:txBody>
      </p:sp>
    </p:spTree>
    <p:extLst>
      <p:ext uri="{BB962C8B-B14F-4D97-AF65-F5344CB8AC3E}">
        <p14:creationId xmlns:p14="http://schemas.microsoft.com/office/powerpoint/2010/main" val="1486119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B9678A4D-B47D-4EE5-84E2-B7DE79FF26B4}"/>
              </a:ext>
            </a:extLst>
          </p:cNvPr>
          <p:cNvSpPr/>
          <p:nvPr/>
        </p:nvSpPr>
        <p:spPr>
          <a:xfrm>
            <a:off x="1913886" y="73534"/>
            <a:ext cx="4208206" cy="1371808"/>
          </a:xfrm>
          <a:prstGeom prst="rightArrow">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245CBE5E-2BD9-443A-BCB2-4CB1226E0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570" y="73987"/>
            <a:ext cx="4350021" cy="62287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3E04A9-7394-48DF-A180-591A4F12BB17}"/>
              </a:ext>
            </a:extLst>
          </p:cNvPr>
          <p:cNvSpPr txBox="1"/>
          <p:nvPr/>
        </p:nvSpPr>
        <p:spPr>
          <a:xfrm>
            <a:off x="2164548" y="432619"/>
            <a:ext cx="1797731" cy="461665"/>
          </a:xfrm>
          <a:prstGeom prst="rect">
            <a:avLst/>
          </a:prstGeom>
          <a:noFill/>
        </p:spPr>
        <p:txBody>
          <a:bodyPr wrap="square" rtlCol="0">
            <a:spAutoFit/>
          </a:bodyPr>
          <a:lstStyle/>
          <a:p>
            <a:r>
              <a:rPr lang="en-US" sz="2400" b="1" dirty="0">
                <a:latin typeface="SBL BibLit" panose="02000000000000000000" pitchFamily="2" charset="-79"/>
                <a:ea typeface="SBL BibLit" panose="02000000000000000000" pitchFamily="2" charset="-79"/>
                <a:cs typeface="SBL BibLit" panose="02000000000000000000" pitchFamily="2" charset="-79"/>
              </a:rPr>
              <a:t>Pop Quiz!</a:t>
            </a:r>
          </a:p>
        </p:txBody>
      </p:sp>
      <p:sp>
        <p:nvSpPr>
          <p:cNvPr id="3" name="TextBox 2">
            <a:extLst>
              <a:ext uri="{FF2B5EF4-FFF2-40B4-BE49-F238E27FC236}">
                <a16:creationId xmlns:a16="http://schemas.microsoft.com/office/drawing/2014/main" id="{3BD978CD-B86F-4F37-B69C-CC50A15FBEE5}"/>
              </a:ext>
            </a:extLst>
          </p:cNvPr>
          <p:cNvSpPr txBox="1"/>
          <p:nvPr/>
        </p:nvSpPr>
        <p:spPr>
          <a:xfrm>
            <a:off x="2164548" y="709618"/>
            <a:ext cx="3706883" cy="369332"/>
          </a:xfrm>
          <a:prstGeom prst="rect">
            <a:avLst/>
          </a:prstGeom>
          <a:noFill/>
        </p:spPr>
        <p:txBody>
          <a:bodyPr wrap="square" rtlCol="0">
            <a:spAutoFit/>
          </a:bodyPr>
          <a:lstStyle/>
          <a:p>
            <a:r>
              <a:rPr lang="en-US" dirty="0"/>
              <a:t>What’s wrong with this picture?</a:t>
            </a:r>
          </a:p>
        </p:txBody>
      </p:sp>
      <p:sp>
        <p:nvSpPr>
          <p:cNvPr id="6" name="TextBox 5">
            <a:extLst>
              <a:ext uri="{FF2B5EF4-FFF2-40B4-BE49-F238E27FC236}">
                <a16:creationId xmlns:a16="http://schemas.microsoft.com/office/drawing/2014/main" id="{975D35C9-A7DB-41A0-B07F-5886C1E715C9}"/>
              </a:ext>
            </a:extLst>
          </p:cNvPr>
          <p:cNvSpPr txBox="1"/>
          <p:nvPr/>
        </p:nvSpPr>
        <p:spPr>
          <a:xfrm>
            <a:off x="6320569" y="6302723"/>
            <a:ext cx="4350021" cy="584775"/>
          </a:xfrm>
          <a:prstGeom prst="rect">
            <a:avLst/>
          </a:prstGeom>
          <a:noFill/>
        </p:spPr>
        <p:txBody>
          <a:bodyPr wrap="square">
            <a:spAutoFit/>
          </a:bodyPr>
          <a:lstStyle/>
          <a:p>
            <a:pPr algn="ctr"/>
            <a:r>
              <a:rPr lang="en-US" sz="1600" i="1" dirty="0"/>
              <a:t>Ladder of Divine Ascent</a:t>
            </a:r>
          </a:p>
          <a:p>
            <a:pPr algn="ctr"/>
            <a:r>
              <a:rPr lang="en-US" sz="1600" dirty="0"/>
              <a:t>12th century Greek Orthodox icon</a:t>
            </a:r>
          </a:p>
        </p:txBody>
      </p:sp>
      <p:sp>
        <p:nvSpPr>
          <p:cNvPr id="8" name="TextBox 7">
            <a:extLst>
              <a:ext uri="{FF2B5EF4-FFF2-40B4-BE49-F238E27FC236}">
                <a16:creationId xmlns:a16="http://schemas.microsoft.com/office/drawing/2014/main" id="{EE011427-6D5D-46ED-8E3F-0C5822068938}"/>
              </a:ext>
            </a:extLst>
          </p:cNvPr>
          <p:cNvSpPr txBox="1"/>
          <p:nvPr/>
        </p:nvSpPr>
        <p:spPr>
          <a:xfrm>
            <a:off x="-68828" y="1521487"/>
            <a:ext cx="5940259" cy="5324535"/>
          </a:xfrm>
          <a:prstGeom prst="rect">
            <a:avLst/>
          </a:prstGeom>
          <a:noFill/>
        </p:spPr>
        <p:txBody>
          <a:bodyPr wrap="square">
            <a:spAutoFit/>
          </a:bodyPr>
          <a:lstStyle/>
          <a:p>
            <a:r>
              <a:rPr lang="en-US" sz="1400" b="1" i="0" dirty="0">
                <a:solidFill>
                  <a:srgbClr val="202122"/>
                </a:solidFill>
                <a:effectLst/>
                <a:latin typeface="Arial" panose="020B0604020202020204" pitchFamily="34" charset="0"/>
              </a:rPr>
              <a:t>30 Rungs by John </a:t>
            </a:r>
            <a:r>
              <a:rPr lang="en-US" sz="1400" b="1" i="0" dirty="0" err="1">
                <a:solidFill>
                  <a:srgbClr val="202122"/>
                </a:solidFill>
                <a:effectLst/>
                <a:latin typeface="Arial" panose="020B0604020202020204" pitchFamily="34" charset="0"/>
              </a:rPr>
              <a:t>Climacus</a:t>
            </a:r>
            <a:endParaRPr lang="en-US" sz="1200" b="1" i="0" dirty="0">
              <a:solidFill>
                <a:srgbClr val="202122"/>
              </a:solidFill>
              <a:effectLst/>
              <a:latin typeface="Arial" panose="020B0604020202020204" pitchFamily="34" charset="0"/>
            </a:endParaRPr>
          </a:p>
          <a:p>
            <a:pPr algn="l">
              <a:buFont typeface="Arial" panose="020B0604020202020204" pitchFamily="34" charset="0"/>
              <a:buChar char="•"/>
            </a:pPr>
            <a:r>
              <a:rPr lang="en-US" sz="800" b="0" i="0" dirty="0">
                <a:solidFill>
                  <a:srgbClr val="202122"/>
                </a:solidFill>
                <a:effectLst/>
                <a:latin typeface="Arial" panose="020B0604020202020204" pitchFamily="34" charset="0"/>
              </a:rPr>
              <a:t>1–4: Renunciation of the world and obedience to a spiritual father</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1. </a:t>
            </a:r>
            <a:r>
              <a:rPr lang="el-GR" sz="800" b="0" i="0" dirty="0">
                <a:solidFill>
                  <a:srgbClr val="202122"/>
                </a:solidFill>
                <a:effectLst/>
                <a:latin typeface="Arial" panose="020B0604020202020204" pitchFamily="34" charset="0"/>
              </a:rPr>
              <a:t>Περί αποταγής (</a:t>
            </a:r>
            <a:r>
              <a:rPr lang="en-US" sz="800" b="0" i="0" dirty="0">
                <a:solidFill>
                  <a:srgbClr val="202122"/>
                </a:solidFill>
                <a:effectLst/>
                <a:latin typeface="Arial" panose="020B0604020202020204" pitchFamily="34" charset="0"/>
              </a:rPr>
              <a:t>On renunciation of the </a:t>
            </a:r>
            <a:r>
              <a:rPr lang="en-US" sz="800" b="0" i="0" u="none" strike="noStrike" dirty="0">
                <a:solidFill>
                  <a:srgbClr val="0B0080"/>
                </a:solidFill>
                <a:effectLst/>
                <a:latin typeface="Arial" panose="020B0604020202020204" pitchFamily="34" charset="0"/>
                <a:hlinkClick r:id="rId3" tooltip="World (theology)"/>
              </a:rPr>
              <a:t>world</a:t>
            </a:r>
            <a:r>
              <a:rPr lang="en-US" sz="800" b="0" i="0" dirty="0">
                <a:solidFill>
                  <a:srgbClr val="202122"/>
                </a:solidFill>
                <a:effectLst/>
                <a:latin typeface="Arial" panose="020B0604020202020204" pitchFamily="34" charset="0"/>
              </a:rPr>
              <a:t>, or </a:t>
            </a:r>
            <a:r>
              <a:rPr lang="en-US" sz="800" b="0" i="0" u="none" strike="noStrike" dirty="0">
                <a:solidFill>
                  <a:srgbClr val="0B0080"/>
                </a:solidFill>
                <a:effectLst/>
                <a:latin typeface="Arial" panose="020B0604020202020204" pitchFamily="34" charset="0"/>
                <a:hlinkClick r:id="rId4" tooltip="Asceticism"/>
              </a:rPr>
              <a:t>asceticism</a:t>
            </a:r>
            <a:r>
              <a:rPr lang="en-US" sz="800" b="0" i="0" dirty="0">
                <a:solidFill>
                  <a:srgbClr val="202122"/>
                </a:solidFill>
                <a:effectLst/>
                <a:latin typeface="Arial" panose="020B0604020202020204" pitchFamily="34" charset="0"/>
              </a:rPr>
              <a:t>)</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2. </a:t>
            </a:r>
            <a:r>
              <a:rPr lang="el-GR" sz="800" b="0" i="0" dirty="0">
                <a:solidFill>
                  <a:srgbClr val="202122"/>
                </a:solidFill>
                <a:effectLst/>
                <a:latin typeface="Arial" panose="020B0604020202020204" pitchFamily="34" charset="0"/>
              </a:rPr>
              <a:t>Περί απροσπαθείας (</a:t>
            </a:r>
            <a:r>
              <a:rPr lang="en-US" sz="800" b="0" i="0" dirty="0">
                <a:solidFill>
                  <a:srgbClr val="202122"/>
                </a:solidFill>
                <a:effectLst/>
                <a:latin typeface="Arial" panose="020B0604020202020204" pitchFamily="34" charset="0"/>
              </a:rPr>
              <a:t>On detachment)</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3. </a:t>
            </a:r>
            <a:r>
              <a:rPr lang="el-GR" sz="800" b="0" i="0" dirty="0">
                <a:solidFill>
                  <a:srgbClr val="202122"/>
                </a:solidFill>
                <a:effectLst/>
                <a:latin typeface="Arial" panose="020B0604020202020204" pitchFamily="34" charset="0"/>
              </a:rPr>
              <a:t>Περί ξενιτείας (</a:t>
            </a:r>
            <a:r>
              <a:rPr lang="en-US" sz="800" b="0" i="0" dirty="0">
                <a:solidFill>
                  <a:srgbClr val="202122"/>
                </a:solidFill>
                <a:effectLst/>
                <a:latin typeface="Arial" panose="020B0604020202020204" pitchFamily="34" charset="0"/>
              </a:rPr>
              <a:t>On exile or pilgrimage; concerning dreams that beginners have)</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4. </a:t>
            </a:r>
            <a:r>
              <a:rPr lang="el-GR" sz="800" b="0" i="0" dirty="0">
                <a:solidFill>
                  <a:srgbClr val="202122"/>
                </a:solidFill>
                <a:effectLst/>
                <a:latin typeface="Arial" panose="020B0604020202020204" pitchFamily="34" charset="0"/>
              </a:rPr>
              <a:t>Περί υπακοής (</a:t>
            </a:r>
            <a:r>
              <a:rPr lang="en-US" sz="800" b="0" i="0" dirty="0">
                <a:solidFill>
                  <a:srgbClr val="202122"/>
                </a:solidFill>
                <a:effectLst/>
                <a:latin typeface="Arial" panose="020B0604020202020204" pitchFamily="34" charset="0"/>
              </a:rPr>
              <a:t>On blessed and ever-memorable obedience (in addition to episodes involving many individuals))</a:t>
            </a:r>
          </a:p>
          <a:p>
            <a:pPr algn="l">
              <a:buFont typeface="Arial" panose="020B0604020202020204" pitchFamily="34" charset="0"/>
              <a:buChar char="•"/>
            </a:pPr>
            <a:r>
              <a:rPr lang="en-US" sz="800" b="0" i="0" dirty="0">
                <a:solidFill>
                  <a:srgbClr val="202122"/>
                </a:solidFill>
                <a:effectLst/>
                <a:latin typeface="Arial" panose="020B0604020202020204" pitchFamily="34" charset="0"/>
              </a:rPr>
              <a:t>5–7: Penitence and affliction (</a:t>
            </a:r>
            <a:r>
              <a:rPr lang="el-GR" sz="800" b="0" i="0" dirty="0">
                <a:solidFill>
                  <a:srgbClr val="202122"/>
                </a:solidFill>
                <a:effectLst/>
                <a:latin typeface="Arial" panose="020B0604020202020204" pitchFamily="34" charset="0"/>
              </a:rPr>
              <a:t>πένθος) </a:t>
            </a:r>
            <a:r>
              <a:rPr lang="en-US" sz="800" b="0" i="0" dirty="0">
                <a:solidFill>
                  <a:srgbClr val="202122"/>
                </a:solidFill>
                <a:effectLst/>
                <a:latin typeface="Arial" panose="020B0604020202020204" pitchFamily="34" charset="0"/>
              </a:rPr>
              <a:t>as paths to true joy</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5. </a:t>
            </a:r>
            <a:r>
              <a:rPr lang="el-GR" sz="800" b="0" i="0" dirty="0">
                <a:solidFill>
                  <a:srgbClr val="202122"/>
                </a:solidFill>
                <a:effectLst/>
                <a:latin typeface="Arial" panose="020B0604020202020204" pitchFamily="34" charset="0"/>
              </a:rPr>
              <a:t>Περί </a:t>
            </a:r>
            <a:r>
              <a:rPr lang="el-GR" sz="800" b="0" i="0" u="none" strike="noStrike" dirty="0">
                <a:solidFill>
                  <a:srgbClr val="0B0080"/>
                </a:solidFill>
                <a:effectLst/>
                <a:latin typeface="Arial" panose="020B0604020202020204" pitchFamily="34" charset="0"/>
                <a:hlinkClick r:id="rId5" tooltip="Metanoia (theology)"/>
              </a:rPr>
              <a:t>μετανοίας</a:t>
            </a:r>
            <a:r>
              <a:rPr lang="el-GR" sz="800" b="0" i="0" dirty="0">
                <a:solidFill>
                  <a:srgbClr val="202122"/>
                </a:solidFill>
                <a:effectLst/>
                <a:latin typeface="Arial" panose="020B0604020202020204" pitchFamily="34" charset="0"/>
              </a:rPr>
              <a:t> (</a:t>
            </a:r>
            <a:r>
              <a:rPr lang="en-US" sz="800" b="0" i="0" dirty="0">
                <a:solidFill>
                  <a:srgbClr val="202122"/>
                </a:solidFill>
                <a:effectLst/>
                <a:latin typeface="Arial" panose="020B0604020202020204" pitchFamily="34" charset="0"/>
              </a:rPr>
              <a:t>On painstaking and true repentance, which constitutes the life of the holy convicts, and about the Prison)</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6. </a:t>
            </a:r>
            <a:r>
              <a:rPr lang="el-GR" sz="800" b="0" i="0" dirty="0">
                <a:solidFill>
                  <a:srgbClr val="202122"/>
                </a:solidFill>
                <a:effectLst/>
                <a:latin typeface="Arial" panose="020B0604020202020204" pitchFamily="34" charset="0"/>
              </a:rPr>
              <a:t>Περί </a:t>
            </a:r>
            <a:r>
              <a:rPr lang="el-GR" sz="800" b="0" i="0" u="none" strike="noStrike" dirty="0">
                <a:solidFill>
                  <a:srgbClr val="0B0080"/>
                </a:solidFill>
                <a:effectLst/>
                <a:latin typeface="Arial" panose="020B0604020202020204" pitchFamily="34" charset="0"/>
                <a:hlinkClick r:id="rId6" tooltip="Memento mori"/>
              </a:rPr>
              <a:t>μνήμης θανάτου</a:t>
            </a:r>
            <a:r>
              <a:rPr lang="el-GR" sz="800" b="0" i="0" dirty="0">
                <a:solidFill>
                  <a:srgbClr val="202122"/>
                </a:solidFill>
                <a:effectLst/>
                <a:latin typeface="Arial" panose="020B0604020202020204" pitchFamily="34" charset="0"/>
              </a:rPr>
              <a:t> (</a:t>
            </a:r>
            <a:r>
              <a:rPr lang="en-US" sz="800" b="0" i="0" dirty="0">
                <a:solidFill>
                  <a:srgbClr val="202122"/>
                </a:solidFill>
                <a:effectLst/>
                <a:latin typeface="Arial" panose="020B0604020202020204" pitchFamily="34" charset="0"/>
              </a:rPr>
              <a:t>On remembrance of death)</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7. </a:t>
            </a:r>
            <a:r>
              <a:rPr lang="el-GR" sz="800" b="0" i="0" dirty="0">
                <a:solidFill>
                  <a:srgbClr val="202122"/>
                </a:solidFill>
                <a:effectLst/>
                <a:latin typeface="Arial" panose="020B0604020202020204" pitchFamily="34" charset="0"/>
              </a:rPr>
              <a:t>Περί του χαροποιού πένθους (</a:t>
            </a:r>
            <a:r>
              <a:rPr lang="en-US" sz="800" b="0" i="0" dirty="0">
                <a:solidFill>
                  <a:srgbClr val="202122"/>
                </a:solidFill>
                <a:effectLst/>
                <a:latin typeface="Arial" panose="020B0604020202020204" pitchFamily="34" charset="0"/>
              </a:rPr>
              <a:t>On joy-making mourning)</a:t>
            </a:r>
          </a:p>
          <a:p>
            <a:pPr algn="l">
              <a:buFont typeface="Arial" panose="020B0604020202020204" pitchFamily="34" charset="0"/>
              <a:buChar char="•"/>
            </a:pPr>
            <a:r>
              <a:rPr lang="en-US" sz="800" b="0" i="0" dirty="0">
                <a:solidFill>
                  <a:srgbClr val="202122"/>
                </a:solidFill>
                <a:effectLst/>
                <a:latin typeface="Arial" panose="020B0604020202020204" pitchFamily="34" charset="0"/>
              </a:rPr>
              <a:t>8–17: Defeat of vices and acquisition of virtue</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8. </a:t>
            </a:r>
            <a:r>
              <a:rPr lang="el-GR" sz="800" b="0" i="0" dirty="0">
                <a:solidFill>
                  <a:srgbClr val="202122"/>
                </a:solidFill>
                <a:effectLst/>
                <a:latin typeface="Arial" panose="020B0604020202020204" pitchFamily="34" charset="0"/>
              </a:rPr>
              <a:t>Περί αοργησίας (</a:t>
            </a:r>
            <a:r>
              <a:rPr lang="en-US" sz="800" b="0" i="0" dirty="0">
                <a:solidFill>
                  <a:srgbClr val="202122"/>
                </a:solidFill>
                <a:effectLst/>
                <a:latin typeface="Arial" panose="020B0604020202020204" pitchFamily="34" charset="0"/>
              </a:rPr>
              <a:t>On freedom from anger and on meekness)</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9. </a:t>
            </a:r>
            <a:r>
              <a:rPr lang="el-GR" sz="800" b="0" i="0" dirty="0">
                <a:solidFill>
                  <a:srgbClr val="202122"/>
                </a:solidFill>
                <a:effectLst/>
                <a:latin typeface="Arial" panose="020B0604020202020204" pitchFamily="34" charset="0"/>
              </a:rPr>
              <a:t>Περί μνησικακίας (</a:t>
            </a:r>
            <a:r>
              <a:rPr lang="en-US" sz="800" b="0" i="0" dirty="0">
                <a:solidFill>
                  <a:srgbClr val="202122"/>
                </a:solidFill>
                <a:effectLst/>
                <a:latin typeface="Arial" panose="020B0604020202020204" pitchFamily="34" charset="0"/>
              </a:rPr>
              <a:t>On remembrance of wrongs)</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10. </a:t>
            </a:r>
            <a:r>
              <a:rPr lang="el-GR" sz="800" b="0" i="0" dirty="0">
                <a:solidFill>
                  <a:srgbClr val="202122"/>
                </a:solidFill>
                <a:effectLst/>
                <a:latin typeface="Arial" panose="020B0604020202020204" pitchFamily="34" charset="0"/>
              </a:rPr>
              <a:t>Περί καταλαλιάς (</a:t>
            </a:r>
            <a:r>
              <a:rPr lang="en-US" sz="800" b="0" i="0" dirty="0">
                <a:solidFill>
                  <a:srgbClr val="202122"/>
                </a:solidFill>
                <a:effectLst/>
                <a:latin typeface="Arial" panose="020B0604020202020204" pitchFamily="34" charset="0"/>
              </a:rPr>
              <a:t>On slander or calumny)</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11. </a:t>
            </a:r>
            <a:r>
              <a:rPr lang="el-GR" sz="800" b="0" i="0" dirty="0">
                <a:solidFill>
                  <a:srgbClr val="202122"/>
                </a:solidFill>
                <a:effectLst/>
                <a:latin typeface="Arial" panose="020B0604020202020204" pitchFamily="34" charset="0"/>
              </a:rPr>
              <a:t>Περί πολυλογίας και σιωπής (</a:t>
            </a:r>
            <a:r>
              <a:rPr lang="en-US" sz="800" b="0" i="0" dirty="0">
                <a:solidFill>
                  <a:srgbClr val="202122"/>
                </a:solidFill>
                <a:effectLst/>
                <a:latin typeface="Arial" panose="020B0604020202020204" pitchFamily="34" charset="0"/>
              </a:rPr>
              <a:t>On talkativeness and silence)</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12. </a:t>
            </a:r>
            <a:r>
              <a:rPr lang="el-GR" sz="800" b="0" i="0" dirty="0">
                <a:solidFill>
                  <a:srgbClr val="202122"/>
                </a:solidFill>
                <a:effectLst/>
                <a:latin typeface="Arial" panose="020B0604020202020204" pitchFamily="34" charset="0"/>
              </a:rPr>
              <a:t>Περί ψεύδους (</a:t>
            </a:r>
            <a:r>
              <a:rPr lang="en-US" sz="800" b="0" i="0" dirty="0">
                <a:solidFill>
                  <a:srgbClr val="202122"/>
                </a:solidFill>
                <a:effectLst/>
                <a:latin typeface="Arial" panose="020B0604020202020204" pitchFamily="34" charset="0"/>
              </a:rPr>
              <a:t>On lying)</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13. </a:t>
            </a:r>
            <a:r>
              <a:rPr lang="el-GR" sz="800" b="0" i="0" dirty="0">
                <a:solidFill>
                  <a:srgbClr val="202122"/>
                </a:solidFill>
                <a:effectLst/>
                <a:latin typeface="Arial" panose="020B0604020202020204" pitchFamily="34" charset="0"/>
              </a:rPr>
              <a:t>Περί ακηδίας (</a:t>
            </a:r>
            <a:r>
              <a:rPr lang="en-US" sz="800" b="0" i="0" dirty="0">
                <a:solidFill>
                  <a:srgbClr val="202122"/>
                </a:solidFill>
                <a:effectLst/>
                <a:latin typeface="Arial" panose="020B0604020202020204" pitchFamily="34" charset="0"/>
              </a:rPr>
              <a:t>On despondency)</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14. </a:t>
            </a:r>
            <a:r>
              <a:rPr lang="el-GR" sz="800" b="0" i="0" dirty="0">
                <a:solidFill>
                  <a:srgbClr val="202122"/>
                </a:solidFill>
                <a:effectLst/>
                <a:latin typeface="Arial" panose="020B0604020202020204" pitchFamily="34" charset="0"/>
              </a:rPr>
              <a:t>Περί γαστριμαργίας (</a:t>
            </a:r>
            <a:r>
              <a:rPr lang="en-US" sz="800" b="0" i="0" dirty="0">
                <a:solidFill>
                  <a:srgbClr val="202122"/>
                </a:solidFill>
                <a:effectLst/>
                <a:latin typeface="Arial" panose="020B0604020202020204" pitchFamily="34" charset="0"/>
              </a:rPr>
              <a:t>On that clamorous mistress, the stomach)</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15. </a:t>
            </a:r>
            <a:r>
              <a:rPr lang="el-GR" sz="800" b="0" i="0" dirty="0">
                <a:solidFill>
                  <a:srgbClr val="202122"/>
                </a:solidFill>
                <a:effectLst/>
                <a:latin typeface="Arial" panose="020B0604020202020204" pitchFamily="34" charset="0"/>
              </a:rPr>
              <a:t>Περί αγνείας (</a:t>
            </a:r>
            <a:r>
              <a:rPr lang="en-US" sz="800" b="0" i="0" dirty="0">
                <a:solidFill>
                  <a:srgbClr val="202122"/>
                </a:solidFill>
                <a:effectLst/>
                <a:latin typeface="Arial" panose="020B0604020202020204" pitchFamily="34" charset="0"/>
              </a:rPr>
              <a:t>On incorruptible purity and chastity, to which the corruptible attain by toil and sweat)</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16. </a:t>
            </a:r>
            <a:r>
              <a:rPr lang="el-GR" sz="800" b="0" i="0" dirty="0">
                <a:solidFill>
                  <a:srgbClr val="202122"/>
                </a:solidFill>
                <a:effectLst/>
                <a:latin typeface="Arial" panose="020B0604020202020204" pitchFamily="34" charset="0"/>
              </a:rPr>
              <a:t>Περί φιλαργυρίας (</a:t>
            </a:r>
            <a:r>
              <a:rPr lang="en-US" sz="800" b="0" i="0" dirty="0">
                <a:solidFill>
                  <a:srgbClr val="202122"/>
                </a:solidFill>
                <a:effectLst/>
                <a:latin typeface="Arial" panose="020B0604020202020204" pitchFamily="34" charset="0"/>
              </a:rPr>
              <a:t>On love of money, or avarice)</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17. </a:t>
            </a:r>
            <a:r>
              <a:rPr lang="el-GR" sz="800" b="0" i="0" dirty="0">
                <a:solidFill>
                  <a:srgbClr val="202122"/>
                </a:solidFill>
                <a:effectLst/>
                <a:latin typeface="Arial" panose="020B0604020202020204" pitchFamily="34" charset="0"/>
              </a:rPr>
              <a:t>Περί ακτημοσύνης (</a:t>
            </a:r>
            <a:r>
              <a:rPr lang="en-US" sz="800" b="0" i="0" dirty="0">
                <a:solidFill>
                  <a:srgbClr val="202122"/>
                </a:solidFill>
                <a:effectLst/>
                <a:latin typeface="Arial" panose="020B0604020202020204" pitchFamily="34" charset="0"/>
              </a:rPr>
              <a:t>On non-possessiveness (that hastens one Heavenwards))</a:t>
            </a:r>
          </a:p>
          <a:p>
            <a:pPr algn="l">
              <a:buFont typeface="Arial" panose="020B0604020202020204" pitchFamily="34" charset="0"/>
              <a:buChar char="•"/>
            </a:pPr>
            <a:r>
              <a:rPr lang="en-US" sz="800" b="0" i="0" dirty="0">
                <a:solidFill>
                  <a:srgbClr val="202122"/>
                </a:solidFill>
                <a:effectLst/>
                <a:latin typeface="Arial" panose="020B0604020202020204" pitchFamily="34" charset="0"/>
              </a:rPr>
              <a:t>18–26: Avoidance of the traps of asceticism (laziness, pride, mental stagnation)</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18. </a:t>
            </a:r>
            <a:r>
              <a:rPr lang="el-GR" sz="800" b="0" i="0" dirty="0">
                <a:solidFill>
                  <a:srgbClr val="202122"/>
                </a:solidFill>
                <a:effectLst/>
                <a:latin typeface="Arial" panose="020B0604020202020204" pitchFamily="34" charset="0"/>
              </a:rPr>
              <a:t>Περί αναισθησίας (</a:t>
            </a:r>
            <a:r>
              <a:rPr lang="en-US" sz="800" b="0" i="0" dirty="0">
                <a:solidFill>
                  <a:srgbClr val="202122"/>
                </a:solidFill>
                <a:effectLst/>
                <a:latin typeface="Arial" panose="020B0604020202020204" pitchFamily="34" charset="0"/>
              </a:rPr>
              <a:t>On insensibility, that is, deadening of the soul and the death of the mind before the death of the body)</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19. </a:t>
            </a:r>
            <a:r>
              <a:rPr lang="el-GR" sz="800" b="0" i="0" dirty="0">
                <a:solidFill>
                  <a:srgbClr val="202122"/>
                </a:solidFill>
                <a:effectLst/>
                <a:latin typeface="Arial" panose="020B0604020202020204" pitchFamily="34" charset="0"/>
              </a:rPr>
              <a:t>Περί ύπνου και προσευχής (</a:t>
            </a:r>
            <a:r>
              <a:rPr lang="en-US" sz="800" b="0" i="0" dirty="0">
                <a:solidFill>
                  <a:srgbClr val="202122"/>
                </a:solidFill>
                <a:effectLst/>
                <a:latin typeface="Arial" panose="020B0604020202020204" pitchFamily="34" charset="0"/>
              </a:rPr>
              <a:t>On sleep, prayer, and psalmody with the brotherhood)</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20. </a:t>
            </a:r>
            <a:r>
              <a:rPr lang="el-GR" sz="800" b="0" i="0" dirty="0">
                <a:solidFill>
                  <a:srgbClr val="202122"/>
                </a:solidFill>
                <a:effectLst/>
                <a:latin typeface="Arial" panose="020B0604020202020204" pitchFamily="34" charset="0"/>
              </a:rPr>
              <a:t>Περί αγρυπνίας (</a:t>
            </a:r>
            <a:r>
              <a:rPr lang="en-US" sz="800" b="0" i="0" dirty="0">
                <a:solidFill>
                  <a:srgbClr val="202122"/>
                </a:solidFill>
                <a:effectLst/>
                <a:latin typeface="Arial" panose="020B0604020202020204" pitchFamily="34" charset="0"/>
              </a:rPr>
              <a:t>On bodily vigil and how to use it to attain spiritual vigil, and how to practice it)</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21. </a:t>
            </a:r>
            <a:r>
              <a:rPr lang="el-GR" sz="800" b="0" i="0" dirty="0">
                <a:solidFill>
                  <a:srgbClr val="202122"/>
                </a:solidFill>
                <a:effectLst/>
                <a:latin typeface="Arial" panose="020B0604020202020204" pitchFamily="34" charset="0"/>
              </a:rPr>
              <a:t>Περί δειλίας (</a:t>
            </a:r>
            <a:r>
              <a:rPr lang="en-US" sz="800" b="0" i="0" dirty="0">
                <a:solidFill>
                  <a:srgbClr val="202122"/>
                </a:solidFill>
                <a:effectLst/>
                <a:latin typeface="Arial" panose="020B0604020202020204" pitchFamily="34" charset="0"/>
              </a:rPr>
              <a:t>On unmanly and puerile cowardice)</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22. </a:t>
            </a:r>
            <a:r>
              <a:rPr lang="el-GR" sz="800" b="0" i="0" dirty="0">
                <a:solidFill>
                  <a:srgbClr val="202122"/>
                </a:solidFill>
                <a:effectLst/>
                <a:latin typeface="Arial" panose="020B0604020202020204" pitchFamily="34" charset="0"/>
              </a:rPr>
              <a:t>Περί κενοδοξίας (</a:t>
            </a:r>
            <a:r>
              <a:rPr lang="en-US" sz="800" b="0" i="0" dirty="0">
                <a:solidFill>
                  <a:srgbClr val="202122"/>
                </a:solidFill>
                <a:effectLst/>
                <a:latin typeface="Arial" panose="020B0604020202020204" pitchFamily="34" charset="0"/>
              </a:rPr>
              <a:t>On the many forms of vainglory)</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23. </a:t>
            </a:r>
            <a:r>
              <a:rPr lang="el-GR" sz="800" b="0" i="0" dirty="0">
                <a:solidFill>
                  <a:srgbClr val="202122"/>
                </a:solidFill>
                <a:effectLst/>
                <a:latin typeface="Arial" panose="020B0604020202020204" pitchFamily="34" charset="0"/>
              </a:rPr>
              <a:t>Περί υπερηφανείας, Περί λογισμών βλασφημίας (</a:t>
            </a:r>
            <a:r>
              <a:rPr lang="en-US" sz="800" b="0" i="0" dirty="0">
                <a:solidFill>
                  <a:srgbClr val="202122"/>
                </a:solidFill>
                <a:effectLst/>
                <a:latin typeface="Arial" panose="020B0604020202020204" pitchFamily="34" charset="0"/>
              </a:rPr>
              <a:t>On mad pride and (in the same Step) on unclean blasphemous thoughts; concerning unmentionable blasphemous thoughts)</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24. </a:t>
            </a:r>
            <a:r>
              <a:rPr lang="el-GR" sz="800" b="0" i="0" dirty="0">
                <a:solidFill>
                  <a:srgbClr val="202122"/>
                </a:solidFill>
                <a:effectLst/>
                <a:latin typeface="Arial" panose="020B0604020202020204" pitchFamily="34" charset="0"/>
              </a:rPr>
              <a:t>Περί πραότητος και απλότητος (</a:t>
            </a:r>
            <a:r>
              <a:rPr lang="en-US" sz="800" b="0" i="0" dirty="0">
                <a:solidFill>
                  <a:srgbClr val="202122"/>
                </a:solidFill>
                <a:effectLst/>
                <a:latin typeface="Arial" panose="020B0604020202020204" pitchFamily="34" charset="0"/>
              </a:rPr>
              <a:t>On meekness, simplicity, and guilelessness, which come not from nature but from conscious effort, and on guile)</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25. </a:t>
            </a:r>
            <a:r>
              <a:rPr lang="el-GR" sz="800" b="0" i="0" dirty="0">
                <a:solidFill>
                  <a:srgbClr val="202122"/>
                </a:solidFill>
                <a:effectLst/>
                <a:latin typeface="Arial" panose="020B0604020202020204" pitchFamily="34" charset="0"/>
              </a:rPr>
              <a:t>Περί ταπεινοφροσύνης (</a:t>
            </a:r>
            <a:r>
              <a:rPr lang="en-US" sz="800" b="0" i="0" dirty="0">
                <a:solidFill>
                  <a:srgbClr val="202122"/>
                </a:solidFill>
                <a:effectLst/>
                <a:latin typeface="Arial" panose="020B0604020202020204" pitchFamily="34" charset="0"/>
              </a:rPr>
              <a:t>On the destroyer of the passions, most sublime humility, which is rooted in spiritual perception)</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26. </a:t>
            </a:r>
            <a:r>
              <a:rPr lang="el-GR" sz="800" b="0" i="0" dirty="0">
                <a:solidFill>
                  <a:srgbClr val="202122"/>
                </a:solidFill>
                <a:effectLst/>
                <a:latin typeface="Arial" panose="020B0604020202020204" pitchFamily="34" charset="0"/>
              </a:rPr>
              <a:t>Περί διακρίσεως (</a:t>
            </a:r>
            <a:r>
              <a:rPr lang="en-US" sz="800" b="0" i="0" dirty="0">
                <a:solidFill>
                  <a:srgbClr val="202122"/>
                </a:solidFill>
                <a:effectLst/>
                <a:latin typeface="Arial" panose="020B0604020202020204" pitchFamily="34" charset="0"/>
              </a:rPr>
              <a:t>On discernment of thoughts, passions and virtues; on expert discernment; brief summary of all aforementioned)</a:t>
            </a:r>
          </a:p>
          <a:p>
            <a:pPr algn="l">
              <a:buFont typeface="Arial" panose="020B0604020202020204" pitchFamily="34" charset="0"/>
              <a:buChar char="•"/>
            </a:pPr>
            <a:r>
              <a:rPr lang="en-US" sz="800" b="0" i="0" dirty="0">
                <a:solidFill>
                  <a:srgbClr val="202122"/>
                </a:solidFill>
                <a:effectLst/>
                <a:latin typeface="Arial" panose="020B0604020202020204" pitchFamily="34" charset="0"/>
              </a:rPr>
              <a:t>27–29: Acquisition of </a:t>
            </a:r>
            <a:r>
              <a:rPr lang="en-US" sz="800" b="0" i="1" u="none" strike="noStrike" dirty="0" err="1">
                <a:solidFill>
                  <a:srgbClr val="0B0080"/>
                </a:solidFill>
                <a:effectLst/>
                <a:latin typeface="Arial" panose="020B0604020202020204" pitchFamily="34" charset="0"/>
                <a:hlinkClick r:id="rId7" tooltip="Hesychasm"/>
              </a:rPr>
              <a:t>hesychia</a:t>
            </a:r>
            <a:r>
              <a:rPr lang="en-US" sz="800" b="0" i="0" dirty="0">
                <a:solidFill>
                  <a:srgbClr val="202122"/>
                </a:solidFill>
                <a:effectLst/>
                <a:latin typeface="Arial" panose="020B0604020202020204" pitchFamily="34" charset="0"/>
              </a:rPr>
              <a:t>, or peace of the soul, of prayer, and of </a:t>
            </a:r>
            <a:r>
              <a:rPr lang="en-US" sz="800" b="0" i="1" u="none" strike="noStrike" dirty="0">
                <a:solidFill>
                  <a:srgbClr val="0B0080"/>
                </a:solidFill>
                <a:effectLst/>
                <a:latin typeface="Arial" panose="020B0604020202020204" pitchFamily="34" charset="0"/>
                <a:hlinkClick r:id="rId8" tooltip="Apatheia"/>
              </a:rPr>
              <a:t>apatheia</a:t>
            </a:r>
            <a:r>
              <a:rPr lang="en-US" sz="800" b="0" i="0" dirty="0">
                <a:solidFill>
                  <a:srgbClr val="202122"/>
                </a:solidFill>
                <a:effectLst/>
                <a:latin typeface="Arial" panose="020B0604020202020204" pitchFamily="34" charset="0"/>
              </a:rPr>
              <a:t> (dispassion or equanimity with respect to afflictions or suffering)</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27. </a:t>
            </a:r>
            <a:r>
              <a:rPr lang="el-GR" sz="800" b="0" i="0" dirty="0">
                <a:solidFill>
                  <a:srgbClr val="202122"/>
                </a:solidFill>
                <a:effectLst/>
                <a:latin typeface="Arial" panose="020B0604020202020204" pitchFamily="34" charset="0"/>
              </a:rPr>
              <a:t>Περί ησυχίας (</a:t>
            </a:r>
            <a:r>
              <a:rPr lang="en-US" sz="800" b="0" i="0" dirty="0">
                <a:solidFill>
                  <a:srgbClr val="202122"/>
                </a:solidFill>
                <a:effectLst/>
                <a:latin typeface="Arial" panose="020B0604020202020204" pitchFamily="34" charset="0"/>
              </a:rPr>
              <a:t>On holy stillness of body and soul; different aspects of stillness and how to distinguish them)</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28. </a:t>
            </a:r>
            <a:r>
              <a:rPr lang="el-GR" sz="800" b="0" i="0" dirty="0">
                <a:solidFill>
                  <a:srgbClr val="202122"/>
                </a:solidFill>
                <a:effectLst/>
                <a:latin typeface="Arial" panose="020B0604020202020204" pitchFamily="34" charset="0"/>
              </a:rPr>
              <a:t>Περί προσευχής (</a:t>
            </a:r>
            <a:r>
              <a:rPr lang="en-US" sz="800" b="0" i="0" dirty="0">
                <a:solidFill>
                  <a:srgbClr val="202122"/>
                </a:solidFill>
                <a:effectLst/>
                <a:latin typeface="Arial" panose="020B0604020202020204" pitchFamily="34" charset="0"/>
              </a:rPr>
              <a:t>On holy and blessed prayer, the mother of virtues, and on the attitude of mind and body in prayer)</a:t>
            </a:r>
          </a:p>
          <a:p>
            <a:pPr marL="0" lvl="1" algn="l">
              <a:buFont typeface="Arial" panose="020B0604020202020204" pitchFamily="34" charset="0"/>
              <a:buChar char="•"/>
            </a:pPr>
            <a:r>
              <a:rPr lang="en-US" sz="800" b="0" i="0" dirty="0">
                <a:solidFill>
                  <a:srgbClr val="202122"/>
                </a:solidFill>
                <a:effectLst/>
                <a:latin typeface="Arial" panose="020B0604020202020204" pitchFamily="34" charset="0"/>
              </a:rPr>
              <a:t>29. </a:t>
            </a:r>
            <a:r>
              <a:rPr lang="el-GR" sz="800" b="0" i="0" dirty="0">
                <a:solidFill>
                  <a:srgbClr val="202122"/>
                </a:solidFill>
                <a:effectLst/>
                <a:latin typeface="Arial" panose="020B0604020202020204" pitchFamily="34" charset="0"/>
              </a:rPr>
              <a:t>Περί απαθείας (</a:t>
            </a:r>
            <a:r>
              <a:rPr lang="en-US" sz="800" b="0" i="0" dirty="0">
                <a:solidFill>
                  <a:srgbClr val="202122"/>
                </a:solidFill>
                <a:effectLst/>
                <a:latin typeface="Arial" panose="020B0604020202020204" pitchFamily="34" charset="0"/>
              </a:rPr>
              <a:t>Concerning Heaven on earth, or Godlike dispassion and perfection, and the resurrection of the soul before the general resurrection)</a:t>
            </a:r>
          </a:p>
          <a:p>
            <a:pPr algn="l">
              <a:buFont typeface="Arial" panose="020B0604020202020204" pitchFamily="34" charset="0"/>
              <a:buChar char="•"/>
            </a:pPr>
            <a:r>
              <a:rPr lang="en-US" sz="800" b="0" i="0" dirty="0">
                <a:solidFill>
                  <a:srgbClr val="202122"/>
                </a:solidFill>
                <a:effectLst/>
                <a:latin typeface="Arial" panose="020B0604020202020204" pitchFamily="34" charset="0"/>
              </a:rPr>
              <a:t>30. </a:t>
            </a:r>
            <a:r>
              <a:rPr lang="el-GR" sz="800" b="0" i="0" dirty="0">
                <a:solidFill>
                  <a:srgbClr val="202122"/>
                </a:solidFill>
                <a:effectLst/>
                <a:latin typeface="Arial" panose="020B0604020202020204" pitchFamily="34" charset="0"/>
              </a:rPr>
              <a:t>Περί </a:t>
            </a:r>
            <a:r>
              <a:rPr lang="el-GR" sz="800" b="0" i="0" u="none" strike="noStrike" dirty="0">
                <a:solidFill>
                  <a:srgbClr val="0B0080"/>
                </a:solidFill>
                <a:effectLst/>
                <a:latin typeface="Arial" panose="020B0604020202020204" pitchFamily="34" charset="0"/>
                <a:hlinkClick r:id="rId9" tooltip="Agape"/>
              </a:rPr>
              <a:t>αγάπης</a:t>
            </a:r>
            <a:r>
              <a:rPr lang="el-GR" sz="800" b="0" i="0" dirty="0">
                <a:solidFill>
                  <a:srgbClr val="202122"/>
                </a:solidFill>
                <a:effectLst/>
                <a:latin typeface="Arial" panose="020B0604020202020204" pitchFamily="34" charset="0"/>
              </a:rPr>
              <a:t>, </a:t>
            </a:r>
            <a:r>
              <a:rPr lang="el-GR" sz="800" b="0" i="0" u="none" strike="noStrike" dirty="0">
                <a:solidFill>
                  <a:srgbClr val="0B0080"/>
                </a:solidFill>
                <a:effectLst/>
                <a:latin typeface="Arial" panose="020B0604020202020204" pitchFamily="34" charset="0"/>
                <a:hlinkClick r:id="rId10" tooltip="Elpis"/>
              </a:rPr>
              <a:t>ελπίδος</a:t>
            </a:r>
            <a:r>
              <a:rPr lang="el-GR" sz="800" b="0" i="0" dirty="0">
                <a:solidFill>
                  <a:srgbClr val="202122"/>
                </a:solidFill>
                <a:effectLst/>
                <a:latin typeface="Arial" panose="020B0604020202020204" pitchFamily="34" charset="0"/>
              </a:rPr>
              <a:t> και </a:t>
            </a:r>
            <a:r>
              <a:rPr lang="el-GR" sz="800" b="0" i="0" u="none" strike="noStrike" dirty="0">
                <a:solidFill>
                  <a:srgbClr val="0B0080"/>
                </a:solidFill>
                <a:effectLst/>
                <a:latin typeface="Arial" panose="020B0604020202020204" pitchFamily="34" charset="0"/>
                <a:hlinkClick r:id="rId11" tooltip="Pistis"/>
              </a:rPr>
              <a:t>πίστεως</a:t>
            </a:r>
            <a:r>
              <a:rPr lang="el-GR" sz="800" b="0" i="0" dirty="0">
                <a:solidFill>
                  <a:srgbClr val="202122"/>
                </a:solidFill>
                <a:effectLst/>
                <a:latin typeface="Arial" panose="020B0604020202020204" pitchFamily="34" charset="0"/>
              </a:rPr>
              <a:t> (</a:t>
            </a:r>
            <a:r>
              <a:rPr lang="en-US" sz="800" b="0" i="0" dirty="0">
                <a:solidFill>
                  <a:srgbClr val="202122"/>
                </a:solidFill>
                <a:effectLst/>
                <a:latin typeface="Arial" panose="020B0604020202020204" pitchFamily="34" charset="0"/>
              </a:rPr>
              <a:t>Concerning the linking together of the supreme trinity among the virtues; a brief exhortation summarizing all that has said at length in this book)</a:t>
            </a:r>
          </a:p>
        </p:txBody>
      </p:sp>
    </p:spTree>
    <p:extLst>
      <p:ext uri="{BB962C8B-B14F-4D97-AF65-F5344CB8AC3E}">
        <p14:creationId xmlns:p14="http://schemas.microsoft.com/office/powerpoint/2010/main" val="1988173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lstStyle/>
          <a:p>
            <a:r>
              <a:rPr lang="en-US" b="1" dirty="0">
                <a:latin typeface="+mj-lt"/>
              </a:rPr>
              <a:t>Putting Soteriology in its Place</a:t>
            </a:r>
          </a:p>
          <a:p>
            <a:pPr lvl="1"/>
            <a:r>
              <a:rPr lang="en-US" b="1" dirty="0">
                <a:latin typeface="+mj-lt"/>
              </a:rPr>
              <a:t>Soteriology and Christian Theology</a:t>
            </a:r>
          </a:p>
          <a:p>
            <a:pPr lvl="1"/>
            <a:r>
              <a:rPr lang="en-US" b="1" dirty="0">
                <a:latin typeface="+mj-lt"/>
              </a:rPr>
              <a:t>Soteriology and Worldview</a:t>
            </a:r>
          </a:p>
          <a:p>
            <a:r>
              <a:rPr lang="en-US" b="1" dirty="0">
                <a:latin typeface="+mj-lt"/>
              </a:rPr>
              <a:t>Defining “Save”</a:t>
            </a:r>
          </a:p>
          <a:p>
            <a:pPr lvl="1"/>
            <a:r>
              <a:rPr lang="en-US" b="1" dirty="0">
                <a:latin typeface="+mj-lt"/>
              </a:rPr>
              <a:t>Biblical Words</a:t>
            </a:r>
          </a:p>
          <a:p>
            <a:pPr lvl="1"/>
            <a:r>
              <a:rPr lang="en-US" b="1" dirty="0">
                <a:latin typeface="+mj-lt"/>
              </a:rPr>
              <a:t>Contextual Grammar</a:t>
            </a:r>
          </a:p>
          <a:p>
            <a:r>
              <a:rPr lang="en-US" b="1" dirty="0">
                <a:latin typeface="+mj-lt"/>
              </a:rPr>
              <a:t>Three Tenses of Salvation</a:t>
            </a:r>
          </a:p>
          <a:p>
            <a:pPr lvl="1"/>
            <a:r>
              <a:rPr lang="en-US" b="1" dirty="0">
                <a:latin typeface="+mj-lt"/>
              </a:rPr>
              <a:t>Justification</a:t>
            </a:r>
          </a:p>
          <a:p>
            <a:pPr lvl="1"/>
            <a:r>
              <a:rPr lang="en-US" b="1" dirty="0">
                <a:latin typeface="+mj-lt"/>
              </a:rPr>
              <a:t>Sanctification</a:t>
            </a:r>
          </a:p>
          <a:p>
            <a:pPr lvl="1"/>
            <a:r>
              <a:rPr lang="en-US" b="1" dirty="0">
                <a:latin typeface="+mj-lt"/>
              </a:rPr>
              <a:t>Glorification</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250232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C1D9-7814-4EC0-8409-84579490ECD3}"/>
              </a:ext>
            </a:extLst>
          </p:cNvPr>
          <p:cNvSpPr>
            <a:spLocks noGrp="1"/>
          </p:cNvSpPr>
          <p:nvPr>
            <p:ph type="title"/>
          </p:nvPr>
        </p:nvSpPr>
        <p:spPr/>
        <p:txBody>
          <a:bodyPr/>
          <a:lstStyle/>
          <a:p>
            <a:r>
              <a:rPr lang="en-US" dirty="0"/>
              <a:t>Systematic Theology</a:t>
            </a:r>
          </a:p>
        </p:txBody>
      </p:sp>
      <p:sp>
        <p:nvSpPr>
          <p:cNvPr id="3" name="Content Placeholder 2">
            <a:extLst>
              <a:ext uri="{FF2B5EF4-FFF2-40B4-BE49-F238E27FC236}">
                <a16:creationId xmlns:a16="http://schemas.microsoft.com/office/drawing/2014/main" id="{DE745178-6B02-4C0A-B7DD-FD1779E4D96D}"/>
              </a:ext>
            </a:extLst>
          </p:cNvPr>
          <p:cNvSpPr>
            <a:spLocks noGrp="1"/>
          </p:cNvSpPr>
          <p:nvPr>
            <p:ph idx="1"/>
          </p:nvPr>
        </p:nvSpPr>
        <p:spPr>
          <a:xfrm>
            <a:off x="838200" y="1690688"/>
            <a:ext cx="10515600" cy="5024743"/>
          </a:xfrm>
        </p:spPr>
        <p:txBody>
          <a:bodyPr>
            <a:normAutofit fontScale="92500" lnSpcReduction="10000"/>
          </a:bodyPr>
          <a:lstStyle/>
          <a:p>
            <a:pPr marL="342900" indent="-342900">
              <a:buFont typeface="+mj-lt"/>
              <a:buAutoNum type="arabicPeriod"/>
              <a:tabLst>
                <a:tab pos="5997575" algn="l"/>
              </a:tabLst>
            </a:pPr>
            <a:r>
              <a:rPr lang="en-US" sz="2800" dirty="0"/>
              <a:t>Bibliology</a:t>
            </a:r>
          </a:p>
          <a:p>
            <a:pPr marL="342900" indent="-342900">
              <a:buFont typeface="+mj-lt"/>
              <a:buAutoNum type="arabicPeriod"/>
              <a:tabLst>
                <a:tab pos="5997575" algn="l"/>
              </a:tabLst>
            </a:pPr>
            <a:r>
              <a:rPr lang="en-US" sz="2800" dirty="0"/>
              <a:t>Theology Proper </a:t>
            </a:r>
          </a:p>
          <a:p>
            <a:pPr marL="342900" indent="-342900">
              <a:buFont typeface="+mj-lt"/>
              <a:buAutoNum type="arabicPeriod"/>
              <a:tabLst>
                <a:tab pos="5997575" algn="l"/>
              </a:tabLst>
            </a:pPr>
            <a:r>
              <a:rPr lang="en-US" sz="2800" dirty="0"/>
              <a:t>Christology </a:t>
            </a:r>
          </a:p>
          <a:p>
            <a:pPr marL="342900" indent="-342900">
              <a:buFont typeface="+mj-lt"/>
              <a:buAutoNum type="arabicPeriod"/>
              <a:tabLst>
                <a:tab pos="5997575" algn="l"/>
              </a:tabLst>
            </a:pPr>
            <a:r>
              <a:rPr lang="en-US" sz="2800" dirty="0"/>
              <a:t>Pneumatology</a:t>
            </a:r>
          </a:p>
          <a:p>
            <a:pPr marL="342900" indent="-342900">
              <a:buFont typeface="+mj-lt"/>
              <a:buAutoNum type="arabicPeriod"/>
              <a:tabLst>
                <a:tab pos="5997575" algn="l"/>
              </a:tabLst>
            </a:pPr>
            <a:r>
              <a:rPr lang="en-US" sz="2800" dirty="0"/>
              <a:t>Angelology</a:t>
            </a:r>
          </a:p>
          <a:p>
            <a:pPr marL="342900" indent="-342900">
              <a:buFont typeface="+mj-lt"/>
              <a:buAutoNum type="arabicPeriod"/>
              <a:tabLst>
                <a:tab pos="5997575" algn="l"/>
              </a:tabLst>
            </a:pPr>
            <a:r>
              <a:rPr lang="en-US" sz="2800" dirty="0"/>
              <a:t>Anthropology</a:t>
            </a:r>
          </a:p>
          <a:p>
            <a:pPr marL="342900" indent="-342900">
              <a:buFont typeface="+mj-lt"/>
              <a:buAutoNum type="arabicPeriod"/>
              <a:tabLst>
                <a:tab pos="5997575" algn="l"/>
              </a:tabLst>
            </a:pPr>
            <a:r>
              <a:rPr lang="en-US" sz="2800" dirty="0"/>
              <a:t>Hamartiology</a:t>
            </a:r>
          </a:p>
          <a:p>
            <a:pPr marL="342900" indent="-342900">
              <a:buFont typeface="+mj-lt"/>
              <a:buAutoNum type="arabicPeriod"/>
              <a:tabLst>
                <a:tab pos="5997575" algn="l"/>
              </a:tabLst>
            </a:pPr>
            <a:r>
              <a:rPr lang="en-US" sz="2800" dirty="0">
                <a:solidFill>
                  <a:srgbClr val="FF0000"/>
                </a:solidFill>
              </a:rPr>
              <a:t>Soteriology</a:t>
            </a:r>
          </a:p>
          <a:p>
            <a:pPr marL="342900" indent="-342900">
              <a:buFont typeface="+mj-lt"/>
              <a:buAutoNum type="arabicPeriod"/>
              <a:tabLst>
                <a:tab pos="5997575" algn="l"/>
              </a:tabLst>
            </a:pPr>
            <a:r>
              <a:rPr lang="en-US" sz="2800" dirty="0" err="1"/>
              <a:t>Israelology</a:t>
            </a:r>
            <a:endParaRPr lang="en-US" sz="2800" dirty="0"/>
          </a:p>
          <a:p>
            <a:pPr marL="342900" indent="-342900">
              <a:buFont typeface="+mj-lt"/>
              <a:buAutoNum type="arabicPeriod"/>
              <a:tabLst>
                <a:tab pos="5997575" algn="l"/>
              </a:tabLst>
            </a:pPr>
            <a:r>
              <a:rPr lang="en-US" sz="2800" dirty="0"/>
              <a:t>Ecclesiology</a:t>
            </a:r>
          </a:p>
          <a:p>
            <a:pPr marL="342900" indent="-342900">
              <a:buFont typeface="+mj-lt"/>
              <a:buAutoNum type="arabicPeriod"/>
              <a:tabLst>
                <a:tab pos="5997575" algn="l"/>
              </a:tabLst>
            </a:pPr>
            <a:r>
              <a:rPr lang="en-US" sz="2800" dirty="0"/>
              <a:t>Eschatology</a:t>
            </a:r>
          </a:p>
          <a:p>
            <a:pPr marL="0" indent="0">
              <a:buNone/>
            </a:pPr>
            <a:endParaRPr lang="en-US" dirty="0"/>
          </a:p>
        </p:txBody>
      </p:sp>
    </p:spTree>
    <p:extLst>
      <p:ext uri="{BB962C8B-B14F-4D97-AF65-F5344CB8AC3E}">
        <p14:creationId xmlns:p14="http://schemas.microsoft.com/office/powerpoint/2010/main" val="637564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C1D9-7814-4EC0-8409-84579490ECD3}"/>
              </a:ext>
            </a:extLst>
          </p:cNvPr>
          <p:cNvSpPr>
            <a:spLocks noGrp="1"/>
          </p:cNvSpPr>
          <p:nvPr>
            <p:ph type="title"/>
          </p:nvPr>
        </p:nvSpPr>
        <p:spPr/>
        <p:txBody>
          <a:bodyPr/>
          <a:lstStyle/>
          <a:p>
            <a:r>
              <a:rPr lang="en-US" dirty="0"/>
              <a:t>Systematic Theology</a:t>
            </a:r>
          </a:p>
        </p:txBody>
      </p:sp>
      <p:sp>
        <p:nvSpPr>
          <p:cNvPr id="3" name="Content Placeholder 2">
            <a:extLst>
              <a:ext uri="{FF2B5EF4-FFF2-40B4-BE49-F238E27FC236}">
                <a16:creationId xmlns:a16="http://schemas.microsoft.com/office/drawing/2014/main" id="{DE745178-6B02-4C0A-B7DD-FD1779E4D96D}"/>
              </a:ext>
            </a:extLst>
          </p:cNvPr>
          <p:cNvSpPr>
            <a:spLocks noGrp="1"/>
          </p:cNvSpPr>
          <p:nvPr>
            <p:ph idx="1"/>
          </p:nvPr>
        </p:nvSpPr>
        <p:spPr>
          <a:xfrm>
            <a:off x="838200" y="1690688"/>
            <a:ext cx="10515600" cy="5024743"/>
          </a:xfrm>
        </p:spPr>
        <p:txBody>
          <a:bodyPr>
            <a:normAutofit fontScale="92500" lnSpcReduction="10000"/>
          </a:bodyPr>
          <a:lstStyle/>
          <a:p>
            <a:pPr marL="342900" indent="-342900">
              <a:buFont typeface="+mj-lt"/>
              <a:buAutoNum type="arabicPeriod"/>
              <a:tabLst>
                <a:tab pos="5083175" algn="l"/>
              </a:tabLst>
            </a:pPr>
            <a:r>
              <a:rPr lang="en-US" sz="2800" dirty="0"/>
              <a:t>Bibliology — Doctrine of	The Bible</a:t>
            </a:r>
          </a:p>
          <a:p>
            <a:pPr marL="342900" indent="-342900">
              <a:buFont typeface="+mj-lt"/>
              <a:buAutoNum type="arabicPeriod"/>
              <a:tabLst>
                <a:tab pos="5083175" algn="l"/>
              </a:tabLst>
            </a:pPr>
            <a:r>
              <a:rPr lang="en-US" sz="2800" dirty="0"/>
              <a:t>Theology Proper — Doctrine of	God the Father</a:t>
            </a:r>
          </a:p>
          <a:p>
            <a:pPr marL="342900" indent="-342900">
              <a:buFont typeface="+mj-lt"/>
              <a:buAutoNum type="arabicPeriod"/>
              <a:tabLst>
                <a:tab pos="5083175" algn="l"/>
              </a:tabLst>
            </a:pPr>
            <a:r>
              <a:rPr lang="en-US" sz="2800" dirty="0"/>
              <a:t>Christology — Doctrine of	God the Son</a:t>
            </a:r>
          </a:p>
          <a:p>
            <a:pPr marL="342900" indent="-342900">
              <a:buFont typeface="+mj-lt"/>
              <a:buAutoNum type="arabicPeriod"/>
              <a:tabLst>
                <a:tab pos="5083175" algn="l"/>
              </a:tabLst>
            </a:pPr>
            <a:r>
              <a:rPr lang="en-US" sz="2800" dirty="0"/>
              <a:t>Pneumatology — Doctrine of	God the Holy Spirit</a:t>
            </a:r>
          </a:p>
          <a:p>
            <a:pPr marL="342900" indent="-342900">
              <a:buFont typeface="+mj-lt"/>
              <a:buAutoNum type="arabicPeriod"/>
              <a:tabLst>
                <a:tab pos="5083175" algn="l"/>
              </a:tabLst>
            </a:pPr>
            <a:r>
              <a:rPr lang="en-US" sz="2800" dirty="0"/>
              <a:t>Angelology — Doctrine of	Angels</a:t>
            </a:r>
          </a:p>
          <a:p>
            <a:pPr marL="342900" indent="-342900">
              <a:buFont typeface="+mj-lt"/>
              <a:buAutoNum type="arabicPeriod"/>
              <a:tabLst>
                <a:tab pos="5083175" algn="l"/>
              </a:tabLst>
            </a:pPr>
            <a:r>
              <a:rPr lang="en-US" sz="2800" dirty="0"/>
              <a:t>Anthropology — Doctrine of	Man</a:t>
            </a:r>
          </a:p>
          <a:p>
            <a:pPr marL="342900" indent="-342900">
              <a:buFont typeface="+mj-lt"/>
              <a:buAutoNum type="arabicPeriod"/>
              <a:tabLst>
                <a:tab pos="5083175" algn="l"/>
              </a:tabLst>
            </a:pPr>
            <a:r>
              <a:rPr lang="en-US" sz="2800" dirty="0"/>
              <a:t>Hamartiology — Doctrine of	Sin</a:t>
            </a:r>
          </a:p>
          <a:p>
            <a:pPr marL="342900" indent="-342900">
              <a:buFont typeface="+mj-lt"/>
              <a:buAutoNum type="arabicPeriod"/>
              <a:tabLst>
                <a:tab pos="5083175" algn="l"/>
              </a:tabLst>
            </a:pPr>
            <a:r>
              <a:rPr lang="en-US" sz="2800" dirty="0">
                <a:solidFill>
                  <a:srgbClr val="FF0000"/>
                </a:solidFill>
              </a:rPr>
              <a:t>Soteriology — Doctrine of	Salvation</a:t>
            </a:r>
          </a:p>
          <a:p>
            <a:pPr marL="342900" indent="-342900">
              <a:buFont typeface="+mj-lt"/>
              <a:buAutoNum type="arabicPeriod"/>
              <a:tabLst>
                <a:tab pos="5083175" algn="l"/>
              </a:tabLst>
            </a:pPr>
            <a:r>
              <a:rPr lang="en-US" sz="2800" dirty="0" err="1"/>
              <a:t>Israelology</a:t>
            </a:r>
            <a:r>
              <a:rPr lang="en-US" sz="2800" dirty="0"/>
              <a:t> — Doctrine of	Israel</a:t>
            </a:r>
          </a:p>
          <a:p>
            <a:pPr marL="342900" indent="-342900">
              <a:buFont typeface="+mj-lt"/>
              <a:buAutoNum type="arabicPeriod"/>
              <a:tabLst>
                <a:tab pos="5083175" algn="l"/>
              </a:tabLst>
            </a:pPr>
            <a:r>
              <a:rPr lang="en-US" sz="2800" dirty="0"/>
              <a:t>Ecclesiology — Doctrine of	The Church</a:t>
            </a:r>
          </a:p>
          <a:p>
            <a:pPr marL="342900" indent="-342900">
              <a:buFont typeface="+mj-lt"/>
              <a:buAutoNum type="arabicPeriod"/>
              <a:tabLst>
                <a:tab pos="5083175" algn="l"/>
              </a:tabLst>
            </a:pPr>
            <a:r>
              <a:rPr lang="en-US" sz="2800" dirty="0"/>
              <a:t>Eschatology — Doctrine of	The Future</a:t>
            </a:r>
          </a:p>
          <a:p>
            <a:pPr marL="0" indent="0">
              <a:buNone/>
              <a:tabLst>
                <a:tab pos="5083175" algn="l"/>
              </a:tabLst>
            </a:pPr>
            <a:endParaRPr lang="en-US" dirty="0"/>
          </a:p>
        </p:txBody>
      </p:sp>
    </p:spTree>
    <p:extLst>
      <p:ext uri="{BB962C8B-B14F-4D97-AF65-F5344CB8AC3E}">
        <p14:creationId xmlns:p14="http://schemas.microsoft.com/office/powerpoint/2010/main" val="137047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01524D-4918-46DE-92A5-B975858288F2}"/>
              </a:ext>
            </a:extLst>
          </p:cNvPr>
          <p:cNvPicPr>
            <a:picLocks noChangeAspect="1"/>
          </p:cNvPicPr>
          <p:nvPr/>
        </p:nvPicPr>
        <p:blipFill>
          <a:blip r:embed="rId2"/>
          <a:stretch>
            <a:fillRect/>
          </a:stretch>
        </p:blipFill>
        <p:spPr>
          <a:xfrm>
            <a:off x="8198106" y="1046059"/>
            <a:ext cx="3228975" cy="4352925"/>
          </a:xfrm>
          <a:prstGeom prst="rect">
            <a:avLst/>
          </a:prstGeom>
        </p:spPr>
      </p:pic>
      <p:sp>
        <p:nvSpPr>
          <p:cNvPr id="5" name="TextBox 4">
            <a:extLst>
              <a:ext uri="{FF2B5EF4-FFF2-40B4-BE49-F238E27FC236}">
                <a16:creationId xmlns:a16="http://schemas.microsoft.com/office/drawing/2014/main" id="{EA50B909-8999-4501-B21C-928C793FD8F1}"/>
              </a:ext>
            </a:extLst>
          </p:cNvPr>
          <p:cNvSpPr txBox="1"/>
          <p:nvPr/>
        </p:nvSpPr>
        <p:spPr>
          <a:xfrm>
            <a:off x="0" y="6488668"/>
            <a:ext cx="7747819" cy="369332"/>
          </a:xfrm>
          <a:prstGeom prst="rect">
            <a:avLst/>
          </a:prstGeom>
          <a:noFill/>
        </p:spPr>
        <p:txBody>
          <a:bodyPr wrap="square">
            <a:spAutoFit/>
          </a:bodyPr>
          <a:lstStyle/>
          <a:p>
            <a:r>
              <a:rPr lang="en-US" dirty="0">
                <a:hlinkClick r:id="rId3"/>
              </a:rPr>
              <a:t>https://faithalone.org/journal/2000ii/Anderson_Regeneration.pdf</a:t>
            </a:r>
            <a:endParaRPr lang="en-US" dirty="0"/>
          </a:p>
        </p:txBody>
      </p:sp>
      <p:sp>
        <p:nvSpPr>
          <p:cNvPr id="7" name="TextBox 6">
            <a:extLst>
              <a:ext uri="{FF2B5EF4-FFF2-40B4-BE49-F238E27FC236}">
                <a16:creationId xmlns:a16="http://schemas.microsoft.com/office/drawing/2014/main" id="{56D88BA2-F469-46B7-9710-B4ED33B7522E}"/>
              </a:ext>
            </a:extLst>
          </p:cNvPr>
          <p:cNvSpPr txBox="1"/>
          <p:nvPr/>
        </p:nvSpPr>
        <p:spPr>
          <a:xfrm>
            <a:off x="985683" y="2099136"/>
            <a:ext cx="6909619" cy="2246769"/>
          </a:xfrm>
          <a:prstGeom prst="rect">
            <a:avLst/>
          </a:prstGeom>
          <a:noFill/>
        </p:spPr>
        <p:txBody>
          <a:bodyPr wrap="square">
            <a:spAutoFit/>
          </a:bodyPr>
          <a:lstStyle/>
          <a:p>
            <a:r>
              <a:rPr lang="en-US" sz="2000" dirty="0"/>
              <a:t>We must remember that a “system” of theology must have not only consistency, it must also have coherence. Everything must hang together. Perhaps in our high tech world another way to describe “Systematic” Theology is “Spread Sheet” Theology. When one changes one item in a spread sheet, all the other items change as well. Coherence requires it.</a:t>
            </a:r>
          </a:p>
          <a:p>
            <a:r>
              <a:rPr lang="en-US" sz="2000" dirty="0"/>
              <a:t>–David Anderson</a:t>
            </a:r>
          </a:p>
        </p:txBody>
      </p:sp>
    </p:spTree>
    <p:extLst>
      <p:ext uri="{BB962C8B-B14F-4D97-AF65-F5344CB8AC3E}">
        <p14:creationId xmlns:p14="http://schemas.microsoft.com/office/powerpoint/2010/main" val="211405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45B0E7-69EE-4BA8-ABC9-FAD3B57A5037}"/>
              </a:ext>
            </a:extLst>
          </p:cNvPr>
          <p:cNvSpPr/>
          <p:nvPr/>
        </p:nvSpPr>
        <p:spPr>
          <a:xfrm>
            <a:off x="550406" y="344381"/>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Historical Theology</a:t>
            </a:r>
            <a:endParaRPr lang="en-US" dirty="0">
              <a:solidFill>
                <a:schemeClr val="tx1"/>
              </a:solidFill>
            </a:endParaRPr>
          </a:p>
        </p:txBody>
      </p:sp>
      <p:sp>
        <p:nvSpPr>
          <p:cNvPr id="9" name="Rectangle 8">
            <a:extLst>
              <a:ext uri="{FF2B5EF4-FFF2-40B4-BE49-F238E27FC236}">
                <a16:creationId xmlns:a16="http://schemas.microsoft.com/office/drawing/2014/main" id="{D07D676F-AB84-46B6-906E-76D5E04CEA70}"/>
              </a:ext>
            </a:extLst>
          </p:cNvPr>
          <p:cNvSpPr/>
          <p:nvPr/>
        </p:nvSpPr>
        <p:spPr>
          <a:xfrm>
            <a:off x="550406"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sp>
        <p:nvSpPr>
          <p:cNvPr id="11" name="Rectangle 10">
            <a:extLst>
              <a:ext uri="{FF2B5EF4-FFF2-40B4-BE49-F238E27FC236}">
                <a16:creationId xmlns:a16="http://schemas.microsoft.com/office/drawing/2014/main" id="{6A5A70D2-0627-44F1-A250-A45F37674777}"/>
              </a:ext>
            </a:extLst>
          </p:cNvPr>
          <p:cNvSpPr/>
          <p:nvPr/>
        </p:nvSpPr>
        <p:spPr>
          <a:xfrm>
            <a:off x="550406" y="3364267"/>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3" name="Rectangle 12">
            <a:extLst>
              <a:ext uri="{FF2B5EF4-FFF2-40B4-BE49-F238E27FC236}">
                <a16:creationId xmlns:a16="http://schemas.microsoft.com/office/drawing/2014/main" id="{B63A8A4F-6A47-4769-85E5-82362134FCE5}"/>
              </a:ext>
            </a:extLst>
          </p:cNvPr>
          <p:cNvSpPr/>
          <p:nvPr/>
        </p:nvSpPr>
        <p:spPr>
          <a:xfrm>
            <a:off x="550406" y="4874210"/>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Tree>
    <p:extLst>
      <p:ext uri="{BB962C8B-B14F-4D97-AF65-F5344CB8AC3E}">
        <p14:creationId xmlns:p14="http://schemas.microsoft.com/office/powerpoint/2010/main" val="310635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922A23-E7BB-4871-A130-EF9314D97A16}"/>
              </a:ext>
            </a:extLst>
          </p:cNvPr>
          <p:cNvSpPr/>
          <p:nvPr/>
        </p:nvSpPr>
        <p:spPr>
          <a:xfrm>
            <a:off x="5584056" y="326626"/>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Historical Theology</a:t>
            </a:r>
            <a:endParaRPr lang="en-US" dirty="0">
              <a:solidFill>
                <a:schemeClr val="tx1"/>
              </a:solidFill>
            </a:endParaRPr>
          </a:p>
        </p:txBody>
      </p:sp>
      <p:sp>
        <p:nvSpPr>
          <p:cNvPr id="6" name="Rectangle 5">
            <a:extLst>
              <a:ext uri="{FF2B5EF4-FFF2-40B4-BE49-F238E27FC236}">
                <a16:creationId xmlns:a16="http://schemas.microsoft.com/office/drawing/2014/main" id="{B9622D3B-5983-4F15-9CF2-1A5FA374191D}"/>
              </a:ext>
            </a:extLst>
          </p:cNvPr>
          <p:cNvSpPr/>
          <p:nvPr/>
        </p:nvSpPr>
        <p:spPr>
          <a:xfrm>
            <a:off x="4643020" y="185432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Dogmatic Theology</a:t>
            </a:r>
            <a:endParaRPr lang="en-US" dirty="0">
              <a:solidFill>
                <a:schemeClr val="tx1"/>
              </a:solidFill>
            </a:endParaRPr>
          </a:p>
        </p:txBody>
      </p:sp>
      <p:cxnSp>
        <p:nvCxnSpPr>
          <p:cNvPr id="7" name="Straight Arrow Connector 6">
            <a:extLst>
              <a:ext uri="{FF2B5EF4-FFF2-40B4-BE49-F238E27FC236}">
                <a16:creationId xmlns:a16="http://schemas.microsoft.com/office/drawing/2014/main" id="{2AF6ADD6-A447-497B-8DB1-3FFFB8236606}"/>
              </a:ext>
            </a:extLst>
          </p:cNvPr>
          <p:cNvCxnSpPr/>
          <p:nvPr/>
        </p:nvCxnSpPr>
        <p:spPr>
          <a:xfrm flipV="1">
            <a:off x="257452" y="834501"/>
            <a:ext cx="4705165" cy="350668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C492CAF-80A3-4D45-93DF-1ADE63B88D27}"/>
              </a:ext>
            </a:extLst>
          </p:cNvPr>
          <p:cNvSpPr txBox="1"/>
          <p:nvPr/>
        </p:nvSpPr>
        <p:spPr>
          <a:xfrm rot="19428621">
            <a:off x="407387" y="1235443"/>
            <a:ext cx="3124946" cy="1323439"/>
          </a:xfrm>
          <a:prstGeom prst="rect">
            <a:avLst/>
          </a:prstGeom>
          <a:noFill/>
        </p:spPr>
        <p:txBody>
          <a:bodyPr wrap="square" rtlCol="0">
            <a:spAutoFit/>
          </a:bodyPr>
          <a:lstStyle/>
          <a:p>
            <a:pPr algn="ctr"/>
            <a:r>
              <a:rPr lang="en-US" sz="4000" dirty="0"/>
              <a:t>Logical Priorities</a:t>
            </a:r>
          </a:p>
        </p:txBody>
      </p:sp>
      <p:sp>
        <p:nvSpPr>
          <p:cNvPr id="4" name="Rectangle 3">
            <a:extLst>
              <a:ext uri="{FF2B5EF4-FFF2-40B4-BE49-F238E27FC236}">
                <a16:creationId xmlns:a16="http://schemas.microsoft.com/office/drawing/2014/main" id="{26E63DD2-ED9C-4495-AED5-36CD6EABB49E}"/>
              </a:ext>
            </a:extLst>
          </p:cNvPr>
          <p:cNvSpPr/>
          <p:nvPr/>
        </p:nvSpPr>
        <p:spPr>
          <a:xfrm>
            <a:off x="2762436" y="3442434"/>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Systematic Theology</a:t>
            </a:r>
            <a:endParaRPr lang="en-US" dirty="0">
              <a:solidFill>
                <a:schemeClr val="tx1"/>
              </a:solidFill>
            </a:endParaRPr>
          </a:p>
        </p:txBody>
      </p:sp>
      <p:sp>
        <p:nvSpPr>
          <p:cNvPr id="11" name="Rectangle 10">
            <a:extLst>
              <a:ext uri="{FF2B5EF4-FFF2-40B4-BE49-F238E27FC236}">
                <a16:creationId xmlns:a16="http://schemas.microsoft.com/office/drawing/2014/main" id="{F414331F-80F1-4843-A343-F695E4586421}"/>
              </a:ext>
            </a:extLst>
          </p:cNvPr>
          <p:cNvSpPr/>
          <p:nvPr/>
        </p:nvSpPr>
        <p:spPr>
          <a:xfrm>
            <a:off x="1821400" y="4970132"/>
            <a:ext cx="5643239" cy="1296140"/>
          </a:xfrm>
          <a:prstGeom prst="rect">
            <a:avLst/>
          </a:prstGeom>
          <a:noFill/>
          <a:ln w="222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a:solidFill>
                  <a:schemeClr val="tx1"/>
                </a:solidFill>
              </a:rPr>
              <a:t>Biblical Theology</a:t>
            </a:r>
            <a:endParaRPr lang="en-US" dirty="0">
              <a:solidFill>
                <a:schemeClr val="tx1"/>
              </a:solidFill>
            </a:endParaRPr>
          </a:p>
        </p:txBody>
      </p:sp>
    </p:spTree>
    <p:extLst>
      <p:ext uri="{BB962C8B-B14F-4D97-AF65-F5344CB8AC3E}">
        <p14:creationId xmlns:p14="http://schemas.microsoft.com/office/powerpoint/2010/main" val="3851162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3684</Words>
  <Application>Microsoft Office PowerPoint</Application>
  <PresentationFormat>Widescreen</PresentationFormat>
  <Paragraphs>419</Paragraphs>
  <Slides>47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SBL BibLit</vt:lpstr>
      <vt:lpstr>Office Theme</vt:lpstr>
      <vt:lpstr>PowerPoint Presentation</vt:lpstr>
      <vt:lpstr>PowerPoint Presentation</vt:lpstr>
      <vt:lpstr>PowerPoint Presentation</vt:lpstr>
      <vt:lpstr>PowerPoint Presentation</vt:lpstr>
      <vt:lpstr>Systematic Theology</vt:lpstr>
      <vt:lpstr>Systematic Theology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 Grace Soteriology: Great and Small</vt:lpstr>
      <vt:lpstr>PowerPoint Presentation</vt:lpstr>
      <vt:lpstr>The Hebrew Words for “Save”</vt:lpstr>
      <vt:lpstr>PowerPoint Presentation</vt:lpstr>
      <vt:lpstr>PowerPoint Presentation</vt:lpstr>
      <vt:lpstr>Aramaic, Akkadian, blah blah blah</vt:lpstr>
      <vt:lpstr>The Greek Word for “Save”</vt:lpstr>
      <vt:lpstr>Greek Words Related to “Sōzō”</vt:lpstr>
      <vt:lpstr>PowerPoint Presentation</vt:lpstr>
      <vt:lpstr>PowerPoint Presentation</vt:lpstr>
      <vt:lpstr>PowerPoint Presentation</vt:lpstr>
      <vt:lpstr>Context Questions</vt:lpstr>
      <vt:lpstr>Context Questions</vt:lpstr>
      <vt:lpstr>Context Questions</vt:lpstr>
      <vt:lpstr>Context Questions</vt:lpstr>
      <vt:lpstr>Context Questions</vt:lpstr>
      <vt:lpstr>Context Questions</vt:lpstr>
      <vt:lpstr>PowerPoint Presentation</vt:lpstr>
      <vt:lpstr>PowerPoint Presentation</vt:lpstr>
      <vt:lpstr>PowerPoint Presentation</vt:lpstr>
      <vt:lpstr>Justification</vt:lpstr>
      <vt:lpstr>Justification</vt:lpstr>
      <vt:lpstr>Sanctification</vt:lpstr>
      <vt:lpstr>Sanctification</vt:lpstr>
      <vt:lpstr>Glorification</vt:lpstr>
      <vt:lpstr>Glorification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Miles</dc:creator>
  <cp:lastModifiedBy>Paul Miles</cp:lastModifiedBy>
  <cp:revision>66</cp:revision>
  <dcterms:created xsi:type="dcterms:W3CDTF">2020-08-25T07:13:37Z</dcterms:created>
  <dcterms:modified xsi:type="dcterms:W3CDTF">2020-09-03T04:59:57Z</dcterms:modified>
</cp:coreProperties>
</file>