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8" r:id="rId2"/>
    <p:sldId id="340" r:id="rId3"/>
    <p:sldId id="355" r:id="rId4"/>
    <p:sldId id="354" r:id="rId5"/>
    <p:sldId id="359" r:id="rId6"/>
    <p:sldId id="406" r:id="rId7"/>
    <p:sldId id="407" r:id="rId8"/>
    <p:sldId id="408" r:id="rId9"/>
    <p:sldId id="409" r:id="rId10"/>
    <p:sldId id="410" r:id="rId11"/>
    <p:sldId id="411" r:id="rId12"/>
    <p:sldId id="412" r:id="rId13"/>
    <p:sldId id="413" r:id="rId14"/>
    <p:sldId id="414" r:id="rId15"/>
    <p:sldId id="415" r:id="rId16"/>
    <p:sldId id="356" r:id="rId17"/>
    <p:sldId id="357" r:id="rId18"/>
    <p:sldId id="360" r:id="rId19"/>
    <p:sldId id="416" r:id="rId20"/>
    <p:sldId id="346" r:id="rId21"/>
    <p:sldId id="361" r:id="rId22"/>
    <p:sldId id="376" r:id="rId23"/>
    <p:sldId id="375" r:id="rId24"/>
    <p:sldId id="380" r:id="rId25"/>
    <p:sldId id="381" r:id="rId26"/>
    <p:sldId id="372" r:id="rId27"/>
    <p:sldId id="367" r:id="rId28"/>
    <p:sldId id="369" r:id="rId29"/>
    <p:sldId id="383" r:id="rId30"/>
    <p:sldId id="387" r:id="rId31"/>
    <p:sldId id="271" r:id="rId32"/>
    <p:sldId id="289" r:id="rId33"/>
    <p:sldId id="405" r:id="rId34"/>
    <p:sldId id="393" r:id="rId35"/>
    <p:sldId id="394" r:id="rId36"/>
    <p:sldId id="395" r:id="rId37"/>
    <p:sldId id="388" r:id="rId38"/>
    <p:sldId id="385" r:id="rId39"/>
    <p:sldId id="390" r:id="rId40"/>
    <p:sldId id="389" r:id="rId41"/>
    <p:sldId id="382" r:id="rId42"/>
    <p:sldId id="391" r:id="rId43"/>
    <p:sldId id="263" r:id="rId44"/>
    <p:sldId id="257" r:id="rId45"/>
    <p:sldId id="279" r:id="rId46"/>
    <p:sldId id="280" r:id="rId47"/>
    <p:sldId id="281" r:id="rId48"/>
    <p:sldId id="282" r:id="rId49"/>
    <p:sldId id="262" r:id="rId50"/>
    <p:sldId id="278" r:id="rId51"/>
    <p:sldId id="275" r:id="rId52"/>
    <p:sldId id="276" r:id="rId53"/>
    <p:sldId id="259" r:id="rId54"/>
    <p:sldId id="269" r:id="rId55"/>
    <p:sldId id="270" r:id="rId56"/>
    <p:sldId id="392" r:id="rId57"/>
    <p:sldId id="274" r:id="rId58"/>
    <p:sldId id="260" r:id="rId59"/>
    <p:sldId id="268" r:id="rId60"/>
    <p:sldId id="266" r:id="rId61"/>
    <p:sldId id="277" r:id="rId62"/>
    <p:sldId id="261" r:id="rId63"/>
    <p:sldId id="334" r:id="rId64"/>
    <p:sldId id="264" r:id="rId65"/>
    <p:sldId id="265" r:id="rId66"/>
    <p:sldId id="333" r:id="rId67"/>
    <p:sldId id="396" r:id="rId68"/>
    <p:sldId id="40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9T09:14:01.70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138.88147"/>
      <inkml:brushProperty name="anchorY" value="-453.32764"/>
      <inkml:brushProperty name="scaleFactor" value="0.5"/>
    </inkml:brush>
  </inkml:definitions>
  <inkml:trace contextRef="#ctx0" brushRef="#br0">27 1377,'0'0,"0"0,-6-22,3 11,1-3,1-3,-1 0,2-3,0-2,0-4,0 1,3-6,-1 3,4-3,4-5,5-4,1 0,2 3,4-5,2 5,2 2,1 6,3 2,5 3,3 0,7-3,1 2,0 0,0 0,-2 3,0-4,5-2,2-3,4-7,2 1,-1 4,5-3,2 0,5-10,-7 5,-3 2,-3 4,-4 6,-1 5,2-6,0 1,-2 4,3 7,0 2,1 6,-3 4,0 2,-1 3,1 1,1 4,2 2,6 5,3 5,8-3,6 4,1-2,-3-1,-1-3,3-5,4-7,9-1,0 1,3-3,-3-4,1 0,2-5,0 5,6 1,0-3,-3 0,-4-1,-4 1,-4 3,0 4,-1 5,-2 4,-5 1,-5 0,-2 6,-3 1,-3-1,-1 3,0-1,1 3,-2-3,1 2,-3-1,-1-1,1 5,-4 3,-4-4,-2-6,3-3,0-1,3 3,4 3,5 3,2-1,-1 2,-2 1,-3-1,-3-3,-2-2,-2 1,-3 0,-6 0,0 1,-4-1,-5-4,-3-1,-3-1,-1 2,1 0,2 0,3 4,2 3,1 3,0 5,-3-1,-2 4,-5 0,-2 2,-4 3,-2-1,-5-6,-5 6,-1 1,-2 0,-3-4,-1-4,-4 1,0-4,-4 5,-2 3,-2 4,-4 4,-4 8,-6 8,-5 8,-2 7,-1 0,2-1,0 3,1-2,2-4,0-8,1-4,-3-3,2-7,1-5,1-8,-1-3,-2-6,-3-6,-3-3,-5-7,-5-6,0 0,-4 1,-1 6,-1 3,-2 7,2 2,0 6,2 1,3 2,4-2,5-3,1-1,0 0,0 1,-4-4,-2-5,-2-2,-4-1,1-4,0-1,2 0,2 1,1-1,-2-4,-2-1,-3-1,-1-1,1 0,-2-3,0 1,-1 2,0 1,1-1,3 4,3 4,1-1,2-2,1 0,1-3,-3 1,-2-3,-6 0,-5-3,-4-1,-3 2,-3 0,-1 8,0 0,-4 2,-5-6,-4 1,-3-3,-4 1,1 1,3-3,4-6,4-2,4-2,2 1,4-1,1 3,1 0,-1-1,0 0,2 1,1 5,5 2,5 2,4 1,1 0,-1 3,-2-8,-1 2,-4 2,2 0,-2 1,-2 1,-2-1,-3 2,-3 1,-2-1,0-1,-4 5,-3 0,3-2,1 0,3-2,4-1,6 1,5 0,4 0,4-7,4-2,7-1,3-3,3 0,-2-10,-3-11,-2-13,-4-13,-1-10,-2-7,-1-4,1 1,-7-14,6 10,0-5,4 9,3 8,6 6,1 5,4 6,3 5,3 10,2 4,1 2,0-11,5-4,7-8,4 1,8-1,7-20,6 4,8-5,-4 15,-5 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9T09:14:01.70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138.88147"/>
      <inkml:brushProperty name="anchorY" value="-453.32764"/>
      <inkml:brushProperty name="scaleFactor" value="0.5"/>
    </inkml:brush>
  </inkml:definitions>
  <inkml:trace contextRef="#ctx0" brushRef="#br0">27 1377,'0'0,"0"0,-6-22,3 11,1-3,1-3,-1 0,2-3,0-2,0-4,0 1,3-6,-1 3,4-3,4-5,5-4,1 0,2 3,4-5,2 5,2 2,1 6,3 2,5 3,3 0,7-3,1 2,0 0,0 0,-2 3,0-4,5-2,2-3,4-7,2 1,-1 4,5-3,2 0,5-10,-7 5,-3 2,-3 4,-4 6,-1 5,2-6,0 1,-2 4,3 7,0 2,1 6,-3 4,0 2,-1 3,1 1,1 4,2 2,6 5,3 5,8-3,6 4,1-2,-3-1,-1-3,3-5,4-7,9-1,0 1,3-3,-3-4,1 0,2-5,0 5,6 1,0-3,-3 0,-4-1,-4 1,-4 3,0 4,-1 5,-2 4,-5 1,-5 0,-2 6,-3 1,-3-1,-1 3,0-1,1 3,-2-3,1 2,-3-1,-1-1,1 5,-4 3,-4-4,-2-6,3-3,0-1,3 3,4 3,5 3,2-1,-1 2,-2 1,-3-1,-3-3,-2-2,-2 1,-3 0,-6 0,0 1,-4-1,-5-4,-3-1,-3-1,-1 2,1 0,2 0,3 4,2 3,1 3,0 5,-3-1,-2 4,-5 0,-2 2,-4 3,-2-1,-5-6,-5 6,-1 1,-2 0,-3-4,-1-4,-4 1,0-4,-4 5,-2 3,-2 4,-4 4,-4 8,-6 8,-5 8,-2 7,-1 0,2-1,0 3,1-2,2-4,0-8,1-4,-3-3,2-7,1-5,1-8,-1-3,-2-6,-3-6,-3-3,-5-7,-5-6,0 0,-4 1,-1 6,-1 3,-2 7,2 2,0 6,2 1,3 2,4-2,5-3,1-1,0 0,0 1,-4-4,-2-5,-2-2,-4-1,1-4,0-1,2 0,2 1,1-1,-2-4,-2-1,-3-1,-1-1,1 0,-2-3,0 1,-1 2,0 1,1-1,3 4,3 4,1-1,2-2,1 0,1-3,-3 1,-2-3,-6 0,-5-3,-4-1,-3 2,-3 0,-1 8,0 0,-4 2,-5-6,-4 1,-3-3,-4 1,1 1,3-3,4-6,4-2,4-2,2 1,4-1,1 3,1 0,-1-1,0 0,2 1,1 5,5 2,5 2,4 1,1 0,-1 3,-2-8,-1 2,-4 2,2 0,-2 1,-2 1,-2-1,-3 2,-3 1,-2-1,0-1,-4 5,-3 0,3-2,1 0,3-2,4-1,6 1,5 0,4 0,4-7,4-2,7-1,3-3,3 0,-2-10,-3-11,-2-13,-4-13,-1-10,-2-7,-1-4,1 1,-7-14,6 10,0-5,4 9,3 8,6 6,1 5,4 6,3 5,3 10,2 4,1 2,0-11,5-4,7-8,4 1,8-1,7-20,6 4,8-5,-4 15,-5 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9T09:14:01.70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138.88147"/>
      <inkml:brushProperty name="anchorY" value="-453.32764"/>
      <inkml:brushProperty name="scaleFactor" value="0.5"/>
    </inkml:brush>
  </inkml:definitions>
  <inkml:trace contextRef="#ctx0" brushRef="#br0">27 1377,'0'0,"0"0,-6-22,3 11,1-3,1-3,-1 0,2-3,0-2,0-4,0 1,3-6,-1 3,4-3,4-5,5-4,1 0,2 3,4-5,2 5,2 2,1 6,3 2,5 3,3 0,7-3,1 2,0 0,0 0,-2 3,0-4,5-2,2-3,4-7,2 1,-1 4,5-3,2 0,5-10,-7 5,-3 2,-3 4,-4 6,-1 5,2-6,0 1,-2 4,3 7,0 2,1 6,-3 4,0 2,-1 3,1 1,1 4,2 2,6 5,3 5,8-3,6 4,1-2,-3-1,-1-3,3-5,4-7,9-1,0 1,3-3,-3-4,1 0,2-5,0 5,6 1,0-3,-3 0,-4-1,-4 1,-4 3,0 4,-1 5,-2 4,-5 1,-5 0,-2 6,-3 1,-3-1,-1 3,0-1,1 3,-2-3,1 2,-3-1,-1-1,1 5,-4 3,-4-4,-2-6,3-3,0-1,3 3,4 3,5 3,2-1,-1 2,-2 1,-3-1,-3-3,-2-2,-2 1,-3 0,-6 0,0 1,-4-1,-5-4,-3-1,-3-1,-1 2,1 0,2 0,3 4,2 3,1 3,0 5,-3-1,-2 4,-5 0,-2 2,-4 3,-2-1,-5-6,-5 6,-1 1,-2 0,-3-4,-1-4,-4 1,0-4,-4 5,-2 3,-2 4,-4 4,-4 8,-6 8,-5 8,-2 7,-1 0,2-1,0 3,1-2,2-4,0-8,1-4,-3-3,2-7,1-5,1-8,-1-3,-2-6,-3-6,-3-3,-5-7,-5-6,0 0,-4 1,-1 6,-1 3,-2 7,2 2,0 6,2 1,3 2,4-2,5-3,1-1,0 0,0 1,-4-4,-2-5,-2-2,-4-1,1-4,0-1,2 0,2 1,1-1,-2-4,-2-1,-3-1,-1-1,1 0,-2-3,0 1,-1 2,0 1,1-1,3 4,3 4,1-1,2-2,1 0,1-3,-3 1,-2-3,-6 0,-5-3,-4-1,-3 2,-3 0,-1 8,0 0,-4 2,-5-6,-4 1,-3-3,-4 1,1 1,3-3,4-6,4-2,4-2,2 1,4-1,1 3,1 0,-1-1,0 0,2 1,1 5,5 2,5 2,4 1,1 0,-1 3,-2-8,-1 2,-4 2,2 0,-2 1,-2 1,-2-1,-3 2,-3 1,-2-1,0-1,-4 5,-3 0,3-2,1 0,3-2,4-1,6 1,5 0,4 0,4-7,4-2,7-1,3-3,3 0,-2-10,-3-11,-2-13,-4-13,-1-10,-2-7,-1-4,1 1,-7-14,6 10,0-5,4 9,3 8,6 6,1 5,4 6,3 5,3 10,2 4,1 2,0-11,5-4,7-8,4 1,8-1,7-20,6 4,8-5,-4 15,-5 15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09T09:14:01.704"/>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138.88147"/>
      <inkml:brushProperty name="anchorY" value="-453.32764"/>
      <inkml:brushProperty name="scaleFactor" value="0.5"/>
    </inkml:brush>
  </inkml:definitions>
  <inkml:trace contextRef="#ctx0" brushRef="#br0">27 1377,'0'0,"0"0,-6-22,3 11,1-3,1-3,-1 0,2-3,0-2,0-4,0 1,3-6,-1 3,4-3,4-5,5-4,1 0,2 3,4-5,2 5,2 2,1 6,3 2,5 3,3 0,7-3,1 2,0 0,0 0,-2 3,0-4,5-2,2-3,4-7,2 1,-1 4,5-3,2 0,5-10,-7 5,-3 2,-3 4,-4 6,-1 5,2-6,0 1,-2 4,3 7,0 2,1 6,-3 4,0 2,-1 3,1 1,1 4,2 2,6 5,3 5,8-3,6 4,1-2,-3-1,-1-3,3-5,4-7,9-1,0 1,3-3,-3-4,1 0,2-5,0 5,6 1,0-3,-3 0,-4-1,-4 1,-4 3,0 4,-1 5,-2 4,-5 1,-5 0,-2 6,-3 1,-3-1,-1 3,0-1,1 3,-2-3,1 2,-3-1,-1-1,1 5,-4 3,-4-4,-2-6,3-3,0-1,3 3,4 3,5 3,2-1,-1 2,-2 1,-3-1,-3-3,-2-2,-2 1,-3 0,-6 0,0 1,-4-1,-5-4,-3-1,-3-1,-1 2,1 0,2 0,3 4,2 3,1 3,0 5,-3-1,-2 4,-5 0,-2 2,-4 3,-2-1,-5-6,-5 6,-1 1,-2 0,-3-4,-1-4,-4 1,0-4,-4 5,-2 3,-2 4,-4 4,-4 8,-6 8,-5 8,-2 7,-1 0,2-1,0 3,1-2,2-4,0-8,1-4,-3-3,2-7,1-5,1-8,-1-3,-2-6,-3-6,-3-3,-5-7,-5-6,0 0,-4 1,-1 6,-1 3,-2 7,2 2,0 6,2 1,3 2,4-2,5-3,1-1,0 0,0 1,-4-4,-2-5,-2-2,-4-1,1-4,0-1,2 0,2 1,1-1,-2-4,-2-1,-3-1,-1-1,1 0,-2-3,0 1,-1 2,0 1,1-1,3 4,3 4,1-1,2-2,1 0,1-3,-3 1,-2-3,-6 0,-5-3,-4-1,-3 2,-3 0,-1 8,0 0,-4 2,-5-6,-4 1,-3-3,-4 1,1 1,3-3,4-6,4-2,4-2,2 1,4-1,1 3,1 0,-1-1,0 0,2 1,1 5,5 2,5 2,4 1,1 0,-1 3,-2-8,-1 2,-4 2,2 0,-2 1,-2 1,-2-1,-3 2,-3 1,-2-1,0-1,-4 5,-3 0,3-2,1 0,3-2,4-1,6 1,5 0,4 0,4-7,4-2,7-1,3-3,3 0,-2-10,-3-11,-2-13,-4-13,-1-10,-2-7,-1-4,1 1,-7-14,6 10,0-5,4 9,3 8,6 6,1 5,4 6,3 5,3 10,2 4,1 2,0-11,5-4,7-8,4 1,8-1,7-20,6 4,8-5,-4 15,-5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E2261-287C-4357-922D-88581726B58C}" type="datetimeFigureOut">
              <a:rPr lang="en-US" smtClean="0"/>
              <a:t>9/9/2020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40A4A-E9B3-4681-9389-EEA2342FF0E6}" type="slidenum">
              <a:rPr lang="en-US" smtClean="0"/>
              <a:t>‹#›</a:t>
            </a:fld>
            <a:endParaRPr lang="en-US"/>
          </a:p>
        </p:txBody>
      </p:sp>
    </p:spTree>
    <p:extLst>
      <p:ext uri="{BB962C8B-B14F-4D97-AF65-F5344CB8AC3E}">
        <p14:creationId xmlns:p14="http://schemas.microsoft.com/office/powerpoint/2010/main" val="147266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A02C-B139-43FA-89B0-C99E626B9F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7482BA-894F-44CC-B092-13299965C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3DB0EC-50B2-4C34-88D6-8910E62D180C}"/>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5" name="Footer Placeholder 4">
            <a:extLst>
              <a:ext uri="{FF2B5EF4-FFF2-40B4-BE49-F238E27FC236}">
                <a16:creationId xmlns:a16="http://schemas.microsoft.com/office/drawing/2014/main" id="{FF0481CA-F8DC-46DB-945B-C066C036C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217D2-A1E0-45AE-B8C1-195B9BD6277E}"/>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105281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C30F-C4C5-4DA5-8C14-20141C4C8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D132F0-1D10-477C-A5B8-EF197F3675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9148F-BD3C-4F5E-A28C-405FB889E5E9}"/>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5" name="Footer Placeholder 4">
            <a:extLst>
              <a:ext uri="{FF2B5EF4-FFF2-40B4-BE49-F238E27FC236}">
                <a16:creationId xmlns:a16="http://schemas.microsoft.com/office/drawing/2014/main" id="{FAFB6494-7792-4719-85A5-56E92C36B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6F011-60E9-4DE9-A9AA-509287C75ECD}"/>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71756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7F4E6-4287-4CA3-AD8A-78269D1501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D5CD9-DB6B-4ECE-94B2-4472AF802A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A4E9B-1961-43B7-BF1A-ADD2F85FBF4F}"/>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5" name="Footer Placeholder 4">
            <a:extLst>
              <a:ext uri="{FF2B5EF4-FFF2-40B4-BE49-F238E27FC236}">
                <a16:creationId xmlns:a16="http://schemas.microsoft.com/office/drawing/2014/main" id="{9E94477B-B8C9-42C9-8B3C-F581F26A4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35C83-8B0B-4E86-91EB-3666562BE0A2}"/>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405061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A8FA-1B0A-41B8-9A19-F3E0D110E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47872-A783-40E6-97DB-525E453DC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A40D1-B740-49FE-8C8D-EE22A57B1FF3}"/>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5" name="Footer Placeholder 4">
            <a:extLst>
              <a:ext uri="{FF2B5EF4-FFF2-40B4-BE49-F238E27FC236}">
                <a16:creationId xmlns:a16="http://schemas.microsoft.com/office/drawing/2014/main" id="{449D0EDD-5BFB-466B-9AE6-3B619AF10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9974-CCB9-4D48-8019-D8D2A66DF5E8}"/>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231728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8B8A-171C-4CEE-B672-966C89888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6A9BF-1F91-4FDF-8661-622ED9F8F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5D3D2-EFD0-4EAD-8D41-D304E999E0B6}"/>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5" name="Footer Placeholder 4">
            <a:extLst>
              <a:ext uri="{FF2B5EF4-FFF2-40B4-BE49-F238E27FC236}">
                <a16:creationId xmlns:a16="http://schemas.microsoft.com/office/drawing/2014/main" id="{A1BE407A-3EC2-44C1-852C-64ED88FD2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E56BF-F11C-405E-A5BA-4ACEE1336AA2}"/>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89150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0F42-8B3E-4612-B34A-3CCD0344C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5CF41-AB56-433C-A750-E770D8F5F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D39E9B-B14A-45F8-BA26-7EEFCE815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3B9AD-A784-4102-AF47-34F71A9AF626}"/>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6" name="Footer Placeholder 5">
            <a:extLst>
              <a:ext uri="{FF2B5EF4-FFF2-40B4-BE49-F238E27FC236}">
                <a16:creationId xmlns:a16="http://schemas.microsoft.com/office/drawing/2014/main" id="{767B0268-B855-4646-9D3B-3BD492A4A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6AA74-5B80-4475-97EF-658B82519493}"/>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33101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1BD8-50A2-4BCE-B4AC-D02409CCF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FFB2F-C0D9-42E2-8C48-65F5A48EC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AF3DF1-04E0-42DB-B356-9397304F3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09F197-0676-4966-9CD7-F23B646B3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5548D-80BD-4B27-B823-AD657FB904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86BB4-70CC-40DD-BB7F-607BC0E19568}"/>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8" name="Footer Placeholder 7">
            <a:extLst>
              <a:ext uri="{FF2B5EF4-FFF2-40B4-BE49-F238E27FC236}">
                <a16:creationId xmlns:a16="http://schemas.microsoft.com/office/drawing/2014/main" id="{13FA5437-7334-4A12-A13F-C4F4850F7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F465B-3D23-4D83-9374-C7F294D5731E}"/>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50472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7A84-4B9F-4CDE-A8BF-5C40DBCFBC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7C6380-2BAF-4ED7-B98C-29FC307640E9}"/>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4" name="Footer Placeholder 3">
            <a:extLst>
              <a:ext uri="{FF2B5EF4-FFF2-40B4-BE49-F238E27FC236}">
                <a16:creationId xmlns:a16="http://schemas.microsoft.com/office/drawing/2014/main" id="{5D57A824-7EC8-4C03-918E-3D3E7B5C7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012FE-1771-44E7-AB5F-DFDF29AD1BDA}"/>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36133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1D0C3-3BDE-4F98-9BE3-CF8DB061EF09}"/>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3" name="Footer Placeholder 2">
            <a:extLst>
              <a:ext uri="{FF2B5EF4-FFF2-40B4-BE49-F238E27FC236}">
                <a16:creationId xmlns:a16="http://schemas.microsoft.com/office/drawing/2014/main" id="{48219F40-62CD-4EF3-9427-E54AEE766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17306-06E5-4006-BD3A-BD2C91B40341}"/>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499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DF35-9D18-45E4-A60A-317CD5615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409B63-4D5B-4CDE-85BD-402969648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FCF2B-4F20-4183-B8D2-B25638B89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D6B03-CB96-4281-BD47-E2AE6308B79A}"/>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6" name="Footer Placeholder 5">
            <a:extLst>
              <a:ext uri="{FF2B5EF4-FFF2-40B4-BE49-F238E27FC236}">
                <a16:creationId xmlns:a16="http://schemas.microsoft.com/office/drawing/2014/main" id="{12F2518C-424D-43B1-9D4A-B3F8527F2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F2250-556B-4C16-9C03-620A659B8C9E}"/>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68666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022A-2E75-4D5A-B693-70262A89F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AE2D7-39B2-4E27-B4C5-1FF79FFC0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71CF3-7C87-440B-9040-C5233C1D8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28B2F-1074-4449-B32B-6AC538F49560}"/>
              </a:ext>
            </a:extLst>
          </p:cNvPr>
          <p:cNvSpPr>
            <a:spLocks noGrp="1"/>
          </p:cNvSpPr>
          <p:nvPr>
            <p:ph type="dt" sz="half" idx="10"/>
          </p:nvPr>
        </p:nvSpPr>
        <p:spPr/>
        <p:txBody>
          <a:bodyPr/>
          <a:lstStyle/>
          <a:p>
            <a:fld id="{73EB642D-6073-4991-A9BD-7F66B61DCE60}" type="datetimeFigureOut">
              <a:rPr lang="en-US" smtClean="0"/>
              <a:t>9/9/2020</a:t>
            </a:fld>
            <a:endParaRPr lang="en-US"/>
          </a:p>
        </p:txBody>
      </p:sp>
      <p:sp>
        <p:nvSpPr>
          <p:cNvPr id="6" name="Footer Placeholder 5">
            <a:extLst>
              <a:ext uri="{FF2B5EF4-FFF2-40B4-BE49-F238E27FC236}">
                <a16:creationId xmlns:a16="http://schemas.microsoft.com/office/drawing/2014/main" id="{F8ADB122-D3DF-476A-A75C-CB45C7D69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379B1-DBDF-48F0-96B3-B9B9FFBAC73C}"/>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7356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F310F-A8DD-4FBB-9395-3C59E0579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10A58-19B8-4800-BAD7-10496A978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72601-8314-4F1A-A92E-17752DF2D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B642D-6073-4991-A9BD-7F66B61DCE60}" type="datetimeFigureOut">
              <a:rPr lang="en-US" smtClean="0"/>
              <a:t>9/9/2020</a:t>
            </a:fld>
            <a:endParaRPr lang="en-US"/>
          </a:p>
        </p:txBody>
      </p:sp>
      <p:sp>
        <p:nvSpPr>
          <p:cNvPr id="5" name="Footer Placeholder 4">
            <a:extLst>
              <a:ext uri="{FF2B5EF4-FFF2-40B4-BE49-F238E27FC236}">
                <a16:creationId xmlns:a16="http://schemas.microsoft.com/office/drawing/2014/main" id="{9906F217-F42B-464F-AA85-47A9C8829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53D97C-218E-439F-8A3B-086C1479E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3D8FB-72F8-42F7-80BF-7C6EAC05EE86}" type="slidenum">
              <a:rPr lang="en-US" smtClean="0"/>
              <a:t>‹#›</a:t>
            </a:fld>
            <a:endParaRPr lang="en-US"/>
          </a:p>
        </p:txBody>
      </p:sp>
    </p:spTree>
    <p:extLst>
      <p:ext uri="{BB962C8B-B14F-4D97-AF65-F5344CB8AC3E}">
        <p14:creationId xmlns:p14="http://schemas.microsoft.com/office/powerpoint/2010/main" val="385736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ref.ly/logosres/bdba?ref=BrownDriverBriggs.BDB+871.2&amp;off=380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II: Man’s Need for Salvation</a:t>
            </a:r>
          </a:p>
        </p:txBody>
      </p:sp>
      <p:pic>
        <p:nvPicPr>
          <p:cNvPr id="2" name="Picture 1">
            <a:extLst>
              <a:ext uri="{FF2B5EF4-FFF2-40B4-BE49-F238E27FC236}">
                <a16:creationId xmlns:a16="http://schemas.microsoft.com/office/drawing/2014/main" id="{8EEB095E-9C1B-4B60-A920-F4BC3F7B8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Tree>
    <p:extLst>
      <p:ext uri="{BB962C8B-B14F-4D97-AF65-F5344CB8AC3E}">
        <p14:creationId xmlns:p14="http://schemas.microsoft.com/office/powerpoint/2010/main" val="28166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Bibliology</a:t>
            </a:r>
            <a:endParaRPr lang="en-US" sz="2800" dirty="0"/>
          </a:p>
          <a:p>
            <a:pPr marL="342900" indent="-342900">
              <a:buFont typeface="+mj-lt"/>
              <a:buAutoNum type="arabicPeriod"/>
            </a:pPr>
            <a:r>
              <a:rPr lang="en-US" sz="2800" b="1" dirty="0">
                <a:solidFill>
                  <a:schemeClr val="tx1"/>
                </a:solidFill>
              </a:rPr>
              <a:t>______</a:t>
            </a:r>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74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Bibliology</a:t>
            </a:r>
            <a:endParaRPr lang="en-US" sz="2800" dirty="0"/>
          </a:p>
          <a:p>
            <a:pPr marL="342900" indent="-342900">
              <a:buFont typeface="+mj-lt"/>
              <a:buAutoNum type="arabicPeriod"/>
            </a:pPr>
            <a:r>
              <a:rPr lang="en-US" sz="2800" dirty="0">
                <a:solidFill>
                  <a:schemeClr val="tx1"/>
                </a:solidFill>
              </a:rPr>
              <a:t>Theology Proper</a:t>
            </a:r>
          </a:p>
          <a:p>
            <a:pPr marL="342900" indent="-342900">
              <a:buFont typeface="+mj-lt"/>
              <a:buAutoNum type="arabicPeriod"/>
            </a:pPr>
            <a:r>
              <a:rPr lang="en-US" sz="2800" dirty="0">
                <a:solidFill>
                  <a:schemeClr val="tx1"/>
                </a:solidFill>
              </a:rPr>
              <a:t>Christology</a:t>
            </a:r>
            <a:endParaRPr lang="en-US" sz="2800" dirty="0"/>
          </a:p>
          <a:p>
            <a:pPr marL="342900" indent="-342900">
              <a:buFont typeface="+mj-lt"/>
              <a:buAutoNum type="arabicPeriod"/>
            </a:pPr>
            <a:r>
              <a:rPr lang="en-US" sz="2800" dirty="0">
                <a:solidFill>
                  <a:schemeClr val="tx1"/>
                </a:solidFill>
              </a:rPr>
              <a:t>Pneumatology</a:t>
            </a:r>
            <a:endParaRPr lang="en-US" sz="2800" dirty="0"/>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4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Bibliology</a:t>
            </a:r>
            <a:endParaRPr lang="en-US" sz="2800" dirty="0"/>
          </a:p>
          <a:p>
            <a:pPr marL="342900" indent="-342900">
              <a:buFont typeface="+mj-lt"/>
              <a:buAutoNum type="arabicPeriod"/>
            </a:pPr>
            <a:r>
              <a:rPr lang="en-US" sz="2800" dirty="0">
                <a:solidFill>
                  <a:schemeClr val="tx1"/>
                </a:solidFill>
              </a:rPr>
              <a:t>Theology Proper</a:t>
            </a:r>
          </a:p>
          <a:p>
            <a:pPr marL="342900" indent="-342900">
              <a:buFont typeface="+mj-lt"/>
              <a:buAutoNum type="arabicPeriod"/>
            </a:pPr>
            <a:r>
              <a:rPr lang="en-US" sz="2800" dirty="0">
                <a:solidFill>
                  <a:schemeClr val="tx1"/>
                </a:solidFill>
              </a:rPr>
              <a:t>Christology</a:t>
            </a:r>
            <a:endParaRPr lang="en-US" sz="2800" dirty="0"/>
          </a:p>
          <a:p>
            <a:pPr marL="342900" indent="-342900">
              <a:buFont typeface="+mj-lt"/>
              <a:buAutoNum type="arabicPeriod"/>
            </a:pPr>
            <a:r>
              <a:rPr lang="en-US" sz="2800" dirty="0">
                <a:solidFill>
                  <a:schemeClr val="tx1"/>
                </a:solidFill>
              </a:rPr>
              <a:t>Pneumatology</a:t>
            </a:r>
            <a:endParaRPr lang="en-US" sz="2800" dirty="0"/>
          </a:p>
          <a:p>
            <a:pPr marL="342900" indent="-342900">
              <a:buFont typeface="+mj-lt"/>
              <a:buAutoNum type="arabicPeriod"/>
            </a:pPr>
            <a:r>
              <a:rPr lang="en-US" sz="2800" dirty="0">
                <a:solidFill>
                  <a:schemeClr val="tx1"/>
                </a:solidFill>
              </a:rPr>
              <a:t>Angelology</a:t>
            </a:r>
            <a:endParaRPr lang="en-US" sz="2800" dirty="0"/>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b="1"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17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Bibliology</a:t>
            </a:r>
            <a:endParaRPr lang="en-US" sz="2800" dirty="0"/>
          </a:p>
          <a:p>
            <a:pPr marL="342900" indent="-342900">
              <a:buFont typeface="+mj-lt"/>
              <a:buAutoNum type="arabicPeriod"/>
            </a:pPr>
            <a:r>
              <a:rPr lang="en-US" sz="2800" dirty="0">
                <a:solidFill>
                  <a:schemeClr val="tx1"/>
                </a:solidFill>
              </a:rPr>
              <a:t>Theology Proper</a:t>
            </a:r>
          </a:p>
          <a:p>
            <a:pPr marL="342900" indent="-342900">
              <a:buFont typeface="+mj-lt"/>
              <a:buAutoNum type="arabicPeriod"/>
            </a:pPr>
            <a:r>
              <a:rPr lang="en-US" sz="2800" dirty="0">
                <a:solidFill>
                  <a:schemeClr val="tx1"/>
                </a:solidFill>
              </a:rPr>
              <a:t>Christology</a:t>
            </a:r>
            <a:endParaRPr lang="en-US" sz="2800" dirty="0"/>
          </a:p>
          <a:p>
            <a:pPr marL="342900" indent="-342900">
              <a:buFont typeface="+mj-lt"/>
              <a:buAutoNum type="arabicPeriod"/>
            </a:pPr>
            <a:r>
              <a:rPr lang="en-US" sz="2800" dirty="0">
                <a:solidFill>
                  <a:schemeClr val="tx1"/>
                </a:solidFill>
              </a:rPr>
              <a:t>Pneumatology</a:t>
            </a:r>
            <a:endParaRPr lang="en-US" sz="2800" dirty="0"/>
          </a:p>
          <a:p>
            <a:pPr marL="342900" indent="-342900">
              <a:buFont typeface="+mj-lt"/>
              <a:buAutoNum type="arabicPeriod"/>
            </a:pPr>
            <a:r>
              <a:rPr lang="en-US" sz="2800" dirty="0">
                <a:solidFill>
                  <a:schemeClr val="tx1"/>
                </a:solidFill>
              </a:rPr>
              <a:t>Angelology</a:t>
            </a:r>
            <a:endParaRPr lang="en-US" sz="2800" dirty="0"/>
          </a:p>
          <a:p>
            <a:pPr marL="342900" indent="-342900">
              <a:buFont typeface="+mj-lt"/>
              <a:buAutoNum type="arabicPeriod"/>
            </a:pPr>
            <a:r>
              <a:rPr lang="en-US" sz="2800" dirty="0">
                <a:solidFill>
                  <a:schemeClr val="tx1"/>
                </a:solidFill>
              </a:rPr>
              <a:t>Anthropology</a:t>
            </a:r>
            <a:endParaRPr lang="en-US" sz="2800" dirty="0"/>
          </a:p>
          <a:p>
            <a:pPr marL="342900" indent="-342900">
              <a:buFont typeface="+mj-lt"/>
              <a:buAutoNum type="arabicPeriod"/>
            </a:pPr>
            <a:r>
              <a:rPr lang="en-US" sz="2800" dirty="0">
                <a:solidFill>
                  <a:schemeClr val="tx1"/>
                </a:solidFill>
              </a:rPr>
              <a:t>Hamartiology</a:t>
            </a:r>
            <a:endParaRPr lang="en-US" sz="2800" dirty="0"/>
          </a:p>
          <a:p>
            <a:pPr marL="342900" indent="-342900">
              <a:buFont typeface="+mj-lt"/>
              <a:buAutoNum type="arabicPeriod"/>
            </a:pPr>
            <a:r>
              <a:rPr lang="en-US" sz="2800" b="1" dirty="0">
                <a:solidFill>
                  <a:srgbClr val="FF0000"/>
                </a:solidFill>
              </a:rPr>
              <a:t>Soteriology</a:t>
            </a:r>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79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Bibliology</a:t>
            </a:r>
            <a:endParaRPr lang="en-US" sz="2800" dirty="0"/>
          </a:p>
          <a:p>
            <a:pPr marL="342900" indent="-342900">
              <a:buFont typeface="+mj-lt"/>
              <a:buAutoNum type="arabicPeriod"/>
            </a:pPr>
            <a:r>
              <a:rPr lang="en-US" sz="2800" dirty="0">
                <a:solidFill>
                  <a:schemeClr val="tx1"/>
                </a:solidFill>
              </a:rPr>
              <a:t>Theology Proper</a:t>
            </a:r>
          </a:p>
          <a:p>
            <a:pPr marL="342900" indent="-342900">
              <a:buFont typeface="+mj-lt"/>
              <a:buAutoNum type="arabicPeriod"/>
            </a:pPr>
            <a:r>
              <a:rPr lang="en-US" sz="2800" dirty="0">
                <a:solidFill>
                  <a:schemeClr val="tx1"/>
                </a:solidFill>
              </a:rPr>
              <a:t>Christology</a:t>
            </a:r>
            <a:endParaRPr lang="en-US" sz="2800" dirty="0"/>
          </a:p>
          <a:p>
            <a:pPr marL="342900" indent="-342900">
              <a:buFont typeface="+mj-lt"/>
              <a:buAutoNum type="arabicPeriod"/>
            </a:pPr>
            <a:r>
              <a:rPr lang="en-US" sz="2800" dirty="0">
                <a:solidFill>
                  <a:schemeClr val="tx1"/>
                </a:solidFill>
              </a:rPr>
              <a:t>Pneumatology</a:t>
            </a:r>
            <a:endParaRPr lang="en-US" sz="2800" dirty="0"/>
          </a:p>
          <a:p>
            <a:pPr marL="342900" indent="-342900">
              <a:buFont typeface="+mj-lt"/>
              <a:buAutoNum type="arabicPeriod"/>
            </a:pPr>
            <a:r>
              <a:rPr lang="en-US" sz="2800" dirty="0">
                <a:solidFill>
                  <a:schemeClr val="tx1"/>
                </a:solidFill>
              </a:rPr>
              <a:t>Angelology</a:t>
            </a:r>
            <a:endParaRPr lang="en-US" sz="2800" dirty="0"/>
          </a:p>
          <a:p>
            <a:pPr marL="342900" indent="-342900">
              <a:buFont typeface="+mj-lt"/>
              <a:buAutoNum type="arabicPeriod"/>
            </a:pPr>
            <a:r>
              <a:rPr lang="en-US" sz="2800" dirty="0">
                <a:solidFill>
                  <a:schemeClr val="tx1"/>
                </a:solidFill>
              </a:rPr>
              <a:t>Anthropology</a:t>
            </a:r>
            <a:endParaRPr lang="en-US" sz="2800" dirty="0"/>
          </a:p>
          <a:p>
            <a:pPr marL="342900" indent="-342900">
              <a:buFont typeface="+mj-lt"/>
              <a:buAutoNum type="arabicPeriod"/>
            </a:pPr>
            <a:r>
              <a:rPr lang="en-US" sz="2800" dirty="0">
                <a:solidFill>
                  <a:schemeClr val="tx1"/>
                </a:solidFill>
              </a:rPr>
              <a:t>Hamartiology</a:t>
            </a:r>
            <a:endParaRPr lang="en-US" sz="2800" dirty="0"/>
          </a:p>
          <a:p>
            <a:pPr marL="342900" indent="-342900">
              <a:buFont typeface="+mj-lt"/>
              <a:buAutoNum type="arabicPeriod"/>
            </a:pPr>
            <a:r>
              <a:rPr lang="en-US" sz="2800" b="1" dirty="0">
                <a:solidFill>
                  <a:srgbClr val="FF0000"/>
                </a:solidFill>
              </a:rPr>
              <a:t>Soteriology</a:t>
            </a:r>
          </a:p>
          <a:p>
            <a:pPr marL="342900" indent="-342900">
              <a:buFont typeface="+mj-lt"/>
              <a:buAutoNum type="arabicPeriod"/>
            </a:pPr>
            <a:r>
              <a:rPr lang="en-US" sz="2800" dirty="0" err="1">
                <a:solidFill>
                  <a:schemeClr val="tx1"/>
                </a:solidFill>
              </a:rPr>
              <a:t>Israeology</a:t>
            </a:r>
            <a:endParaRPr lang="en-US" sz="2800" dirty="0"/>
          </a:p>
          <a:p>
            <a:pPr marL="342900" indent="-342900">
              <a:buFont typeface="+mj-lt"/>
              <a:buAutoNum type="arabicPeriod"/>
            </a:pPr>
            <a:r>
              <a:rPr lang="en-US" sz="2800" dirty="0">
                <a:solidFill>
                  <a:schemeClr val="tx1"/>
                </a:solidFill>
              </a:rPr>
              <a:t> Ecclesiology</a:t>
            </a:r>
            <a:endParaRPr lang="en-US" sz="2800" dirty="0"/>
          </a:p>
          <a:p>
            <a:pPr marL="342900" indent="-342900">
              <a:buFont typeface="+mj-lt"/>
              <a:buAutoNum type="arabicPeriod"/>
            </a:pPr>
            <a:r>
              <a:rPr lang="en-US" sz="2800" b="1" dirty="0">
                <a:solidFill>
                  <a:schemeClr val="tx1"/>
                </a:solidFill>
              </a:rPr>
              <a:t>______</a:t>
            </a:r>
            <a:endParaRPr lang="en-US" sz="2800" b="1"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75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Bibliology</a:t>
            </a:r>
            <a:endParaRPr lang="en-US" sz="2800" dirty="0"/>
          </a:p>
          <a:p>
            <a:pPr marL="342900" indent="-342900">
              <a:buFont typeface="+mj-lt"/>
              <a:buAutoNum type="arabicPeriod"/>
            </a:pPr>
            <a:r>
              <a:rPr lang="en-US" sz="2800" dirty="0">
                <a:solidFill>
                  <a:schemeClr val="tx1"/>
                </a:solidFill>
              </a:rPr>
              <a:t>Theology Proper</a:t>
            </a:r>
          </a:p>
          <a:p>
            <a:pPr marL="342900" indent="-342900">
              <a:buFont typeface="+mj-lt"/>
              <a:buAutoNum type="arabicPeriod"/>
            </a:pPr>
            <a:r>
              <a:rPr lang="en-US" sz="2800" dirty="0">
                <a:solidFill>
                  <a:schemeClr val="tx1"/>
                </a:solidFill>
              </a:rPr>
              <a:t>Christology</a:t>
            </a:r>
            <a:endParaRPr lang="en-US" sz="2800" dirty="0"/>
          </a:p>
          <a:p>
            <a:pPr marL="342900" indent="-342900">
              <a:buFont typeface="+mj-lt"/>
              <a:buAutoNum type="arabicPeriod"/>
            </a:pPr>
            <a:r>
              <a:rPr lang="en-US" sz="2800" dirty="0">
                <a:solidFill>
                  <a:schemeClr val="tx1"/>
                </a:solidFill>
              </a:rPr>
              <a:t>Pneumatology</a:t>
            </a:r>
            <a:endParaRPr lang="en-US" sz="2800" dirty="0"/>
          </a:p>
          <a:p>
            <a:pPr marL="342900" indent="-342900">
              <a:buFont typeface="+mj-lt"/>
              <a:buAutoNum type="arabicPeriod"/>
            </a:pPr>
            <a:r>
              <a:rPr lang="en-US" sz="2800" dirty="0">
                <a:solidFill>
                  <a:schemeClr val="tx1"/>
                </a:solidFill>
              </a:rPr>
              <a:t>Angelology</a:t>
            </a:r>
            <a:endParaRPr lang="en-US" sz="2800" dirty="0"/>
          </a:p>
          <a:p>
            <a:pPr marL="342900" indent="-342900">
              <a:buFont typeface="+mj-lt"/>
              <a:buAutoNum type="arabicPeriod"/>
            </a:pPr>
            <a:r>
              <a:rPr lang="en-US" sz="2800" dirty="0">
                <a:solidFill>
                  <a:schemeClr val="tx1"/>
                </a:solidFill>
              </a:rPr>
              <a:t>Anthropology</a:t>
            </a:r>
            <a:endParaRPr lang="en-US" sz="2800" dirty="0"/>
          </a:p>
          <a:p>
            <a:pPr marL="342900" indent="-342900">
              <a:buFont typeface="+mj-lt"/>
              <a:buAutoNum type="arabicPeriod"/>
            </a:pPr>
            <a:r>
              <a:rPr lang="en-US" sz="2800" dirty="0">
                <a:solidFill>
                  <a:schemeClr val="tx1"/>
                </a:solidFill>
              </a:rPr>
              <a:t>Hamartiology</a:t>
            </a:r>
            <a:endParaRPr lang="en-US" sz="2800" dirty="0"/>
          </a:p>
          <a:p>
            <a:pPr marL="342900" indent="-342900">
              <a:buFont typeface="+mj-lt"/>
              <a:buAutoNum type="arabicPeriod"/>
            </a:pPr>
            <a:r>
              <a:rPr lang="en-US" sz="2800" b="1" dirty="0">
                <a:solidFill>
                  <a:srgbClr val="FF0000"/>
                </a:solidFill>
              </a:rPr>
              <a:t>Soteriology</a:t>
            </a:r>
          </a:p>
          <a:p>
            <a:pPr marL="342900" indent="-342900">
              <a:buFont typeface="+mj-lt"/>
              <a:buAutoNum type="arabicPeriod"/>
            </a:pPr>
            <a:r>
              <a:rPr lang="en-US" sz="2800" dirty="0" err="1">
                <a:solidFill>
                  <a:schemeClr val="tx1"/>
                </a:solidFill>
              </a:rPr>
              <a:t>Israeology</a:t>
            </a:r>
            <a:endParaRPr lang="en-US" sz="2800" dirty="0"/>
          </a:p>
          <a:p>
            <a:pPr marL="342900" indent="-342900">
              <a:buFont typeface="+mj-lt"/>
              <a:buAutoNum type="arabicPeriod"/>
            </a:pPr>
            <a:r>
              <a:rPr lang="en-US" sz="2800" dirty="0">
                <a:solidFill>
                  <a:schemeClr val="tx1"/>
                </a:solidFill>
              </a:rPr>
              <a:t> Ecclesiology</a:t>
            </a:r>
            <a:endParaRPr lang="en-US" sz="2800" dirty="0"/>
          </a:p>
          <a:p>
            <a:pPr marL="342900" indent="-342900">
              <a:buFont typeface="+mj-lt"/>
              <a:buAutoNum type="arabicPeriod"/>
            </a:pPr>
            <a:r>
              <a:rPr lang="en-US" sz="2800" dirty="0">
                <a:solidFill>
                  <a:schemeClr val="tx1"/>
                </a:solidFill>
              </a:rPr>
              <a:t> Eschatology</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0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text that says 'HOW A CALVINIST APPROACHES THE TEXT AUGUSTINE AUGUSTINE CALVIN CALVIN EDWARDS WHITEFIELD BUNYAN SPURGEON SPROUL PIPER WASHER WHITE Ready for my unbiased exegesis 十 REFORMED THUG ure'">
            <a:extLst>
              <a:ext uri="{FF2B5EF4-FFF2-40B4-BE49-F238E27FC236}">
                <a16:creationId xmlns:a16="http://schemas.microsoft.com/office/drawing/2014/main" id="{BBBDA424-59F1-4B27-87E2-44CBC4BE9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4775"/>
            <a:ext cx="6858000" cy="664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8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description available.">
            <a:extLst>
              <a:ext uri="{FF2B5EF4-FFF2-40B4-BE49-F238E27FC236}">
                <a16:creationId xmlns:a16="http://schemas.microsoft.com/office/drawing/2014/main" id="{3C0029E6-1137-41F8-98EE-A16EA5ED04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09" b="47957"/>
          <a:stretch/>
        </p:blipFill>
        <p:spPr bwMode="auto">
          <a:xfrm>
            <a:off x="314889" y="3598607"/>
            <a:ext cx="3163887" cy="2841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description available.">
            <a:extLst>
              <a:ext uri="{FF2B5EF4-FFF2-40B4-BE49-F238E27FC236}">
                <a16:creationId xmlns:a16="http://schemas.microsoft.com/office/drawing/2014/main" id="{B0DCB27F-B3A7-4D1C-BBB2-D45E766BA5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09" b="47957"/>
          <a:stretch/>
        </p:blipFill>
        <p:spPr bwMode="auto">
          <a:xfrm>
            <a:off x="8713226" y="3598607"/>
            <a:ext cx="3163887" cy="28415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description available.">
            <a:extLst>
              <a:ext uri="{FF2B5EF4-FFF2-40B4-BE49-F238E27FC236}">
                <a16:creationId xmlns:a16="http://schemas.microsoft.com/office/drawing/2014/main" id="{E453349B-9336-430F-B2E3-67501C62CF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09" b="47957"/>
          <a:stretch/>
        </p:blipFill>
        <p:spPr bwMode="auto">
          <a:xfrm>
            <a:off x="4513263" y="3598607"/>
            <a:ext cx="3163887" cy="2841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4678AE-53C8-4727-8F46-FFF8D628573E}"/>
              </a:ext>
            </a:extLst>
          </p:cNvPr>
          <p:cNvSpPr txBox="1"/>
          <p:nvPr/>
        </p:nvSpPr>
        <p:spPr>
          <a:xfrm>
            <a:off x="314889" y="2715003"/>
            <a:ext cx="3163887" cy="707886"/>
          </a:xfrm>
          <a:prstGeom prst="rect">
            <a:avLst/>
          </a:prstGeom>
          <a:noFill/>
        </p:spPr>
        <p:txBody>
          <a:bodyPr wrap="square">
            <a:spAutoFit/>
          </a:bodyPr>
          <a:lstStyle/>
          <a:p>
            <a:pPr algn="ctr"/>
            <a:r>
              <a:rPr lang="en-US" sz="2000" dirty="0" err="1"/>
              <a:t>δικ</a:t>
            </a:r>
            <a:r>
              <a:rPr lang="en-US" sz="2000" dirty="0"/>
              <a:t>αίωμα</a:t>
            </a:r>
          </a:p>
          <a:p>
            <a:pPr algn="ctr"/>
            <a:r>
              <a:rPr lang="en-US" sz="2000" i="1" dirty="0" err="1"/>
              <a:t>dikaiōma</a:t>
            </a:r>
            <a:endParaRPr lang="en-US" sz="2000" i="1" dirty="0"/>
          </a:p>
        </p:txBody>
      </p:sp>
      <p:sp>
        <p:nvSpPr>
          <p:cNvPr id="8" name="TextBox 7">
            <a:extLst>
              <a:ext uri="{FF2B5EF4-FFF2-40B4-BE49-F238E27FC236}">
                <a16:creationId xmlns:a16="http://schemas.microsoft.com/office/drawing/2014/main" id="{7CBC6EDC-9A3E-4AFB-A34A-D02DE45EAB79}"/>
              </a:ext>
            </a:extLst>
          </p:cNvPr>
          <p:cNvSpPr txBox="1"/>
          <p:nvPr/>
        </p:nvSpPr>
        <p:spPr>
          <a:xfrm>
            <a:off x="4513263" y="2776558"/>
            <a:ext cx="3163887" cy="707886"/>
          </a:xfrm>
          <a:prstGeom prst="rect">
            <a:avLst/>
          </a:prstGeom>
          <a:noFill/>
        </p:spPr>
        <p:txBody>
          <a:bodyPr wrap="square">
            <a:spAutoFit/>
          </a:bodyPr>
          <a:lstStyle/>
          <a:p>
            <a:pPr algn="ctr"/>
            <a:r>
              <a:rPr lang="en-US" sz="2000" dirty="0"/>
              <a:t>ἁ</a:t>
            </a:r>
            <a:r>
              <a:rPr lang="en-US" sz="2000" dirty="0" err="1"/>
              <a:t>γι</a:t>
            </a:r>
            <a:r>
              <a:rPr lang="en-US" sz="2000" dirty="0"/>
              <a:t>ασμός</a:t>
            </a:r>
          </a:p>
          <a:p>
            <a:pPr algn="ctr"/>
            <a:r>
              <a:rPr lang="en-US" sz="2000" i="1" dirty="0" err="1"/>
              <a:t>hagiasmos</a:t>
            </a:r>
            <a:endParaRPr lang="en-US" sz="2000" i="1" dirty="0"/>
          </a:p>
        </p:txBody>
      </p:sp>
      <p:sp>
        <p:nvSpPr>
          <p:cNvPr id="10" name="TextBox 9">
            <a:extLst>
              <a:ext uri="{FF2B5EF4-FFF2-40B4-BE49-F238E27FC236}">
                <a16:creationId xmlns:a16="http://schemas.microsoft.com/office/drawing/2014/main" id="{1C458CE8-EEB5-490C-8AE6-67441D34FAFA}"/>
              </a:ext>
            </a:extLst>
          </p:cNvPr>
          <p:cNvSpPr txBox="1"/>
          <p:nvPr/>
        </p:nvSpPr>
        <p:spPr>
          <a:xfrm>
            <a:off x="8711637" y="2776558"/>
            <a:ext cx="3163887" cy="707886"/>
          </a:xfrm>
          <a:prstGeom prst="rect">
            <a:avLst/>
          </a:prstGeom>
          <a:noFill/>
        </p:spPr>
        <p:txBody>
          <a:bodyPr wrap="square">
            <a:spAutoFit/>
          </a:bodyPr>
          <a:lstStyle/>
          <a:p>
            <a:pPr algn="ctr"/>
            <a:r>
              <a:rPr lang="en-US" sz="2000" dirty="0" err="1"/>
              <a:t>δοξ</a:t>
            </a:r>
            <a:r>
              <a:rPr lang="en-US" sz="2000" dirty="0"/>
              <a:t>άζω</a:t>
            </a:r>
          </a:p>
          <a:p>
            <a:pPr algn="ctr"/>
            <a:r>
              <a:rPr lang="en-US" sz="2000" i="1" dirty="0" err="1"/>
              <a:t>doxazo</a:t>
            </a:r>
            <a:r>
              <a:rPr lang="en-US" sz="2000" dirty="0"/>
              <a:t>̄</a:t>
            </a:r>
          </a:p>
        </p:txBody>
      </p:sp>
      <p:sp>
        <p:nvSpPr>
          <p:cNvPr id="5" name="Rectangle 4">
            <a:extLst>
              <a:ext uri="{FF2B5EF4-FFF2-40B4-BE49-F238E27FC236}">
                <a16:creationId xmlns:a16="http://schemas.microsoft.com/office/drawing/2014/main" id="{33A8131A-18A5-47A3-9256-4684DF933792}"/>
              </a:ext>
            </a:extLst>
          </p:cNvPr>
          <p:cNvSpPr/>
          <p:nvPr/>
        </p:nvSpPr>
        <p:spPr>
          <a:xfrm>
            <a:off x="416680" y="5148415"/>
            <a:ext cx="2960304" cy="10126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437261-5C27-4891-A113-DE1ACB771A5C}"/>
              </a:ext>
            </a:extLst>
          </p:cNvPr>
          <p:cNvSpPr/>
          <p:nvPr/>
        </p:nvSpPr>
        <p:spPr>
          <a:xfrm>
            <a:off x="4615054" y="5019369"/>
            <a:ext cx="2960304" cy="3293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986EE4-B079-4518-AE74-714CF1F657CF}"/>
              </a:ext>
            </a:extLst>
          </p:cNvPr>
          <p:cNvSpPr/>
          <p:nvPr/>
        </p:nvSpPr>
        <p:spPr>
          <a:xfrm>
            <a:off x="8819535" y="5207409"/>
            <a:ext cx="2960304" cy="3281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026CE4C8-E6B6-4FA2-8CCD-970FE72A91AB}"/>
              </a:ext>
            </a:extLst>
          </p:cNvPr>
          <p:cNvSpPr txBox="1">
            <a:spLocks/>
          </p:cNvSpPr>
          <p:nvPr/>
        </p:nvSpPr>
        <p:spPr>
          <a:xfrm>
            <a:off x="839788" y="696898"/>
            <a:ext cx="10515600" cy="9937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Three Phases of Salvation</a:t>
            </a:r>
          </a:p>
        </p:txBody>
      </p:sp>
      <p:sp>
        <p:nvSpPr>
          <p:cNvPr id="11" name="Title 1">
            <a:extLst>
              <a:ext uri="{FF2B5EF4-FFF2-40B4-BE49-F238E27FC236}">
                <a16:creationId xmlns:a16="http://schemas.microsoft.com/office/drawing/2014/main" id="{3D17CF9B-BD5A-48CF-9AF2-F919F299D128}"/>
              </a:ext>
            </a:extLst>
          </p:cNvPr>
          <p:cNvSpPr txBox="1">
            <a:spLocks/>
          </p:cNvSpPr>
          <p:nvPr/>
        </p:nvSpPr>
        <p:spPr>
          <a:xfrm>
            <a:off x="314889" y="1866406"/>
            <a:ext cx="10515600" cy="10049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Hints:</a:t>
            </a:r>
          </a:p>
        </p:txBody>
      </p:sp>
    </p:spTree>
    <p:extLst>
      <p:ext uri="{BB962C8B-B14F-4D97-AF65-F5344CB8AC3E}">
        <p14:creationId xmlns:p14="http://schemas.microsoft.com/office/powerpoint/2010/main" val="211477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lnSpcReduction="10000"/>
          </a:bodyPr>
          <a:lstStyle/>
          <a:p>
            <a:r>
              <a:rPr lang="en-US" b="1" dirty="0">
                <a:solidFill>
                  <a:srgbClr val="FF0000"/>
                </a:solidFill>
                <a:latin typeface="+mj-lt"/>
              </a:rPr>
              <a:t>God’s Holiness</a:t>
            </a:r>
          </a:p>
          <a:p>
            <a:pPr lvl="1"/>
            <a:r>
              <a:rPr lang="en-US" b="1" dirty="0">
                <a:solidFill>
                  <a:srgbClr val="FF0000"/>
                </a:solidFill>
                <a:latin typeface="+mj-lt"/>
              </a:rPr>
              <a:t>God’s Holiness Described</a:t>
            </a:r>
          </a:p>
          <a:p>
            <a:pPr lvl="1"/>
            <a:r>
              <a:rPr lang="en-US" dirty="0">
                <a:latin typeface="+mj-lt"/>
              </a:rPr>
              <a:t>God’s Perfect Justice</a:t>
            </a:r>
          </a:p>
          <a:p>
            <a:r>
              <a:rPr lang="en-US" dirty="0">
                <a:latin typeface="+mj-lt"/>
              </a:rPr>
              <a:t>Man’s Sinfulness</a:t>
            </a:r>
          </a:p>
          <a:p>
            <a:pPr lvl="1"/>
            <a:r>
              <a:rPr lang="en-US" dirty="0">
                <a:latin typeface="+mj-lt"/>
              </a:rPr>
              <a:t>Hamartiology 101</a:t>
            </a:r>
          </a:p>
          <a:p>
            <a:pPr lvl="1"/>
            <a:r>
              <a:rPr lang="en-US" dirty="0">
                <a:latin typeface="+mj-lt"/>
              </a:rPr>
              <a:t>Futility of Self-Righteousness</a:t>
            </a:r>
          </a:p>
          <a:p>
            <a:pPr lvl="1"/>
            <a:r>
              <a:rPr lang="en-US" dirty="0">
                <a:latin typeface="+mj-lt"/>
              </a:rPr>
              <a:t>Errant Views</a:t>
            </a:r>
          </a:p>
          <a:p>
            <a:r>
              <a:rPr lang="en-US" dirty="0">
                <a:latin typeface="+mj-lt"/>
              </a:rPr>
              <a:t>Hell</a:t>
            </a:r>
          </a:p>
          <a:p>
            <a:pPr lvl="1"/>
            <a:r>
              <a:rPr lang="en-US" dirty="0">
                <a:latin typeface="+mj-lt"/>
              </a:rPr>
              <a:t>Its Reality</a:t>
            </a:r>
          </a:p>
          <a:p>
            <a:pPr lvl="1"/>
            <a:r>
              <a:rPr lang="en-US" dirty="0">
                <a:latin typeface="+mj-lt"/>
              </a:rPr>
              <a:t>Reason for Hell</a:t>
            </a:r>
          </a:p>
          <a:p>
            <a:pPr lvl="1"/>
            <a:r>
              <a:rPr lang="en-US" dirty="0">
                <a:latin typeface="+mj-lt"/>
              </a:rPr>
              <a:t>Errant Views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61308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066CEC-724F-4033-8B17-CF2875668C5A}"/>
              </a:ext>
            </a:extLst>
          </p:cNvPr>
          <p:cNvSpPr txBox="1"/>
          <p:nvPr/>
        </p:nvSpPr>
        <p:spPr>
          <a:xfrm>
            <a:off x="108154" y="1030153"/>
            <a:ext cx="12192000" cy="4770537"/>
          </a:xfrm>
          <a:prstGeom prst="rect">
            <a:avLst/>
          </a:prstGeom>
          <a:noFill/>
        </p:spPr>
        <p:txBody>
          <a:bodyPr wrap="square">
            <a:spAutoFit/>
          </a:bodyPr>
          <a:lstStyle/>
          <a:p>
            <a:pPr algn="l" rtl="0"/>
            <a:r>
              <a:rPr lang="he-IL" sz="1600" dirty="0">
                <a:latin typeface="SBL BibLit" panose="02000000000000000000" pitchFamily="2" charset="-79"/>
                <a:ea typeface="SBL BibLit" panose="02000000000000000000" pitchFamily="2" charset="-79"/>
                <a:cs typeface="SBL BibLit" panose="02000000000000000000" pitchFamily="2" charset="-79"/>
              </a:rPr>
              <a:t>קֹדֶשׁ</a:t>
            </a:r>
            <a:r>
              <a:rPr lang="en-US" sz="1600" dirty="0">
                <a:latin typeface="SBL BibLit" panose="02000000000000000000" pitchFamily="2" charset="-79"/>
                <a:ea typeface="SBL BibLit" panose="02000000000000000000" pitchFamily="2" charset="-79"/>
                <a:cs typeface="SBL BibLit" panose="02000000000000000000" pitchFamily="2" charset="-79"/>
              </a:rPr>
              <a:t> n.m. apartness, sacredness (opp. </a:t>
            </a:r>
            <a:r>
              <a:rPr lang="he-IL" sz="1600" dirty="0">
                <a:latin typeface="SBL BibLit" panose="02000000000000000000" pitchFamily="2" charset="-79"/>
                <a:ea typeface="SBL BibLit" panose="02000000000000000000" pitchFamily="2" charset="-79"/>
                <a:cs typeface="SBL BibLit" panose="02000000000000000000" pitchFamily="2" charset="-79"/>
              </a:rPr>
              <a:t>חֹל</a:t>
            </a:r>
            <a:r>
              <a:rPr lang="en-US" sz="1600" dirty="0">
                <a:latin typeface="SBL BibLit" panose="02000000000000000000" pitchFamily="2" charset="-79"/>
                <a:ea typeface="SBL BibLit" panose="02000000000000000000" pitchFamily="2" charset="-79"/>
                <a:cs typeface="SBL BibLit" panose="02000000000000000000" pitchFamily="2" charset="-79"/>
              </a:rPr>
              <a:t>) — 1. </a:t>
            </a:r>
            <a:r>
              <a:rPr lang="en-US" sz="1600" i="1" dirty="0">
                <a:latin typeface="SBL BibLit" panose="02000000000000000000" pitchFamily="2" charset="-79"/>
                <a:ea typeface="SBL BibLit" panose="02000000000000000000" pitchFamily="2" charset="-79"/>
                <a:cs typeface="SBL BibLit" panose="02000000000000000000" pitchFamily="2" charset="-79"/>
              </a:rPr>
              <a:t>apartness, sacredness, holiness, of God: a. of divine activity, syn. majesty, </a:t>
            </a:r>
            <a:r>
              <a:rPr lang="he-IL" sz="1600" i="1" dirty="0">
                <a:latin typeface="SBL BibLit" panose="02000000000000000000" pitchFamily="2" charset="-79"/>
                <a:ea typeface="SBL BibLit" panose="02000000000000000000" pitchFamily="2" charset="-79"/>
                <a:cs typeface="SBL BibLit" panose="02000000000000000000" pitchFamily="2" charset="-79"/>
              </a:rPr>
              <a:t>בַּקֹּדֶשׁ</a:t>
            </a:r>
            <a:r>
              <a:rPr lang="en-US" sz="1600" i="1" dirty="0">
                <a:latin typeface="SBL BibLit" panose="02000000000000000000" pitchFamily="2" charset="-79"/>
                <a:ea typeface="SBL BibLit" panose="02000000000000000000" pitchFamily="2" charset="-79"/>
                <a:cs typeface="SBL BibLit" panose="02000000000000000000" pitchFamily="2" charset="-79"/>
              </a:rPr>
              <a:t> (of victory), (song); ˊ</a:t>
            </a:r>
            <a:r>
              <a:rPr lang="he-IL" sz="1600" i="1" dirty="0">
                <a:latin typeface="SBL BibLit" panose="02000000000000000000" pitchFamily="2" charset="-79"/>
                <a:ea typeface="SBL BibLit" panose="02000000000000000000" pitchFamily="2" charset="-79"/>
                <a:cs typeface="SBL BibLit" panose="02000000000000000000" pitchFamily="2" charset="-79"/>
              </a:rPr>
              <a:t>זְרוֹע ק</a:t>
            </a:r>
            <a:r>
              <a:rPr lang="en-US" sz="1600" i="1" dirty="0">
                <a:latin typeface="SBL BibLit" panose="02000000000000000000" pitchFamily="2" charset="-79"/>
                <a:ea typeface="SBL BibLit" panose="02000000000000000000" pitchFamily="2" charset="-79"/>
                <a:cs typeface="SBL BibLit" panose="02000000000000000000" pitchFamily="2" charset="-79"/>
              </a:rPr>
              <a:t> holy arm. b. to attest his word as inviolable. c. of his name as sacred, inviolable, separate from all defilement, etc.; and so d. </a:t>
            </a:r>
            <a:r>
              <a:rPr lang="he-IL" sz="1600" i="1" dirty="0">
                <a:latin typeface="SBL BibLit" panose="02000000000000000000" pitchFamily="2" charset="-79"/>
                <a:ea typeface="SBL BibLit" panose="02000000000000000000" pitchFamily="2" charset="-79"/>
                <a:cs typeface="SBL BibLit" panose="02000000000000000000" pitchFamily="2" charset="-79"/>
              </a:rPr>
              <a:t>רוּחַ קָדְשׁוֹ</a:t>
            </a:r>
            <a:r>
              <a:rPr lang="en-US" sz="1600" i="1" dirty="0">
                <a:latin typeface="SBL BibLit" panose="02000000000000000000" pitchFamily="2" charset="-79"/>
                <a:ea typeface="SBL BibLit" panose="02000000000000000000" pitchFamily="2" charset="-79"/>
                <a:cs typeface="SBL BibLit" panose="02000000000000000000" pitchFamily="2" charset="-79"/>
              </a:rPr>
              <a:t> his holy Spirit. 2. of places set apart as sacred by God’s presence: a. heavenly abode. b. on earth: c. the tabernacle and its courts; tabernacle by itself; court; the outer room (specific designation; ˊ</a:t>
            </a:r>
            <a:r>
              <a:rPr lang="he-IL" sz="1600" i="1" dirty="0">
                <a:latin typeface="SBL BibLit" panose="02000000000000000000" pitchFamily="2" charset="-79"/>
                <a:ea typeface="SBL BibLit" panose="02000000000000000000" pitchFamily="2" charset="-79"/>
                <a:cs typeface="SBL BibLit" panose="02000000000000000000" pitchFamily="2" charset="-79"/>
              </a:rPr>
              <a:t>הַקּ</a:t>
            </a:r>
            <a:r>
              <a:rPr lang="en-US" sz="1600" i="1" dirty="0">
                <a:latin typeface="SBL BibLit" panose="02000000000000000000" pitchFamily="2" charset="-79"/>
                <a:ea typeface="SBL BibLit" panose="02000000000000000000" pitchFamily="2" charset="-79"/>
                <a:cs typeface="SBL BibLit" panose="02000000000000000000" pitchFamily="2" charset="-79"/>
              </a:rPr>
              <a:t>); inner room, but specif. design. </a:t>
            </a:r>
            <a:r>
              <a:rPr lang="he-IL" sz="1600" i="1" dirty="0">
                <a:latin typeface="SBL BibLit" panose="02000000000000000000" pitchFamily="2" charset="-79"/>
                <a:ea typeface="SBL BibLit" panose="02000000000000000000" pitchFamily="2" charset="-79"/>
                <a:cs typeface="SBL BibLit" panose="02000000000000000000" pitchFamily="2" charset="-79"/>
              </a:rPr>
              <a:t>קדשׁ הקדשִׁים</a:t>
            </a:r>
            <a:r>
              <a:rPr lang="en-US" sz="1600" i="1" dirty="0">
                <a:latin typeface="SBL BibLit" panose="02000000000000000000" pitchFamily="2" charset="-79"/>
                <a:ea typeface="SBL BibLit" panose="02000000000000000000" pitchFamily="2" charset="-79"/>
                <a:cs typeface="SBL BibLit" panose="02000000000000000000" pitchFamily="2" charset="-79"/>
              </a:rPr>
              <a:t>; ˊ</a:t>
            </a:r>
            <a:r>
              <a:rPr lang="he-IL" sz="1600" i="1" dirty="0">
                <a:latin typeface="SBL BibLit" panose="02000000000000000000" pitchFamily="2" charset="-79"/>
                <a:ea typeface="SBL BibLit" panose="02000000000000000000" pitchFamily="2" charset="-79"/>
                <a:cs typeface="SBL BibLit" panose="02000000000000000000" pitchFamily="2" charset="-79"/>
              </a:rPr>
              <a:t>שֶׁקֶל הק</a:t>
            </a:r>
            <a:r>
              <a:rPr lang="en-US" sz="1600" i="1" dirty="0">
                <a:latin typeface="SBL BibLit" panose="02000000000000000000" pitchFamily="2" charset="-79"/>
                <a:ea typeface="SBL BibLit" panose="02000000000000000000" pitchFamily="2" charset="-79"/>
                <a:cs typeface="SBL BibLit" panose="02000000000000000000" pitchFamily="2" charset="-79"/>
              </a:rPr>
              <a:t> shekel of the sanctuary. d. the temple and its precincts; </a:t>
            </a:r>
            <a:r>
              <a:rPr lang="he-IL" sz="1600" i="1" dirty="0">
                <a:latin typeface="SBL BibLit" panose="02000000000000000000" pitchFamily="2" charset="-79"/>
                <a:ea typeface="SBL BibLit" panose="02000000000000000000" pitchFamily="2" charset="-79"/>
                <a:cs typeface="SBL BibLit" panose="02000000000000000000" pitchFamily="2" charset="-79"/>
              </a:rPr>
              <a:t>דבּר בְּקָדְשׁוֹ</a:t>
            </a:r>
            <a:r>
              <a:rPr lang="en-US" sz="1600" i="1" dirty="0">
                <a:latin typeface="SBL BibLit" panose="02000000000000000000" pitchFamily="2" charset="-79"/>
                <a:ea typeface="SBL BibLit" panose="02000000000000000000" pitchFamily="2" charset="-79"/>
                <a:cs typeface="SBL BibLit" panose="02000000000000000000" pitchFamily="2" charset="-79"/>
              </a:rPr>
              <a:t> (oracle; al. by his holiness, as </a:t>
            </a:r>
            <a:r>
              <a:rPr lang="he-IL" sz="1600" i="1" dirty="0">
                <a:latin typeface="SBL BibLit" panose="02000000000000000000" pitchFamily="2" charset="-79"/>
                <a:ea typeface="SBL BibLit" panose="02000000000000000000" pitchFamily="2" charset="-79"/>
                <a:cs typeface="SBL BibLit" panose="02000000000000000000" pitchFamily="2" charset="-79"/>
              </a:rPr>
              <a:t>נשׁבעתי בקדשׁי</a:t>
            </a:r>
            <a:r>
              <a:rPr lang="en-US" sz="1600" i="1" dirty="0">
                <a:latin typeface="SBL BibLit" panose="02000000000000000000" pitchFamily="2" charset="-79"/>
                <a:ea typeface="SBL BibLit" panose="02000000000000000000" pitchFamily="2" charset="-79"/>
                <a:cs typeface="SBL BibLit" panose="02000000000000000000" pitchFamily="2" charset="-79"/>
              </a:rPr>
              <a:t>), temple by itself; ˊ</a:t>
            </a:r>
            <a:r>
              <a:rPr lang="he-IL" sz="1600" i="1" dirty="0">
                <a:latin typeface="SBL BibLit" panose="02000000000000000000" pitchFamily="2" charset="-79"/>
                <a:ea typeface="SBL BibLit" panose="02000000000000000000" pitchFamily="2" charset="-79"/>
                <a:cs typeface="SBL BibLit" panose="02000000000000000000" pitchFamily="2" charset="-79"/>
              </a:rPr>
              <a:t>הַקּ</a:t>
            </a:r>
            <a:r>
              <a:rPr lang="en-US" sz="1600" i="1" dirty="0">
                <a:latin typeface="SBL BibLit" panose="02000000000000000000" pitchFamily="2" charset="-79"/>
                <a:ea typeface="SBL BibLit" panose="02000000000000000000" pitchFamily="2" charset="-79"/>
                <a:cs typeface="SBL BibLit" panose="02000000000000000000" pitchFamily="2" charset="-79"/>
              </a:rPr>
              <a:t> outer room; courts of priests; inner room, specif. </a:t>
            </a:r>
            <a:r>
              <a:rPr lang="he-IL" sz="1600" i="1" dirty="0">
                <a:latin typeface="SBL BibLit" panose="02000000000000000000" pitchFamily="2" charset="-79"/>
                <a:ea typeface="SBL BibLit" panose="02000000000000000000" pitchFamily="2" charset="-79"/>
                <a:cs typeface="SBL BibLit" panose="02000000000000000000" pitchFamily="2" charset="-79"/>
              </a:rPr>
              <a:t>דְּבִיר קדשׁך</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קדשׁ הקדשִׁים</a:t>
            </a:r>
            <a:r>
              <a:rPr lang="en-US" sz="1600" i="1" dirty="0">
                <a:latin typeface="SBL BibLit" panose="02000000000000000000" pitchFamily="2" charset="-79"/>
                <a:ea typeface="SBL BibLit" panose="02000000000000000000" pitchFamily="2" charset="-79"/>
                <a:cs typeface="SBL BibLit" panose="02000000000000000000" pitchFamily="2" charset="-79"/>
              </a:rPr>
              <a:t>; ˊ</a:t>
            </a:r>
            <a:r>
              <a:rPr lang="he-IL" sz="1600" i="1" dirty="0">
                <a:latin typeface="SBL BibLit" panose="02000000000000000000" pitchFamily="2" charset="-79"/>
                <a:ea typeface="SBL BibLit" panose="02000000000000000000" pitchFamily="2" charset="-79"/>
                <a:cs typeface="SBL BibLit" panose="02000000000000000000" pitchFamily="2" charset="-79"/>
              </a:rPr>
              <a:t>לִשְׁכוֹת הַקּ</a:t>
            </a:r>
            <a:r>
              <a:rPr lang="en-US" sz="1600" i="1" dirty="0">
                <a:latin typeface="SBL BibLit" panose="02000000000000000000" pitchFamily="2" charset="-79"/>
                <a:ea typeface="SBL BibLit" panose="02000000000000000000" pitchFamily="2" charset="-79"/>
                <a:cs typeface="SBL BibLit" panose="02000000000000000000" pitchFamily="2" charset="-79"/>
              </a:rPr>
              <a:t> (v. </a:t>
            </a:r>
            <a:r>
              <a:rPr lang="he-IL" sz="1600" i="1" dirty="0">
                <a:latin typeface="SBL BibLit" panose="02000000000000000000" pitchFamily="2" charset="-79"/>
                <a:ea typeface="SBL BibLit" panose="02000000000000000000" pitchFamily="2" charset="-79"/>
                <a:cs typeface="SBL BibLit" panose="02000000000000000000" pitchFamily="2" charset="-79"/>
              </a:rPr>
              <a:t>לִשְׁכָּה</a:t>
            </a:r>
            <a:r>
              <a:rPr lang="en-US" sz="1600" i="1" dirty="0">
                <a:latin typeface="SBL BibLit" panose="02000000000000000000" pitchFamily="2" charset="-79"/>
                <a:ea typeface="SBL BibLit" panose="02000000000000000000" pitchFamily="2" charset="-79"/>
                <a:cs typeface="SBL BibLit" panose="02000000000000000000" pitchFamily="2" charset="-79"/>
              </a:rPr>
              <a:t> 1 c). e. </a:t>
            </a:r>
            <a:r>
              <a:rPr lang="en-US" sz="1600" i="1" dirty="0" err="1">
                <a:latin typeface="SBL BibLit" panose="02000000000000000000" pitchFamily="2" charset="-79"/>
                <a:ea typeface="SBL BibLit" panose="02000000000000000000" pitchFamily="2" charset="-79"/>
                <a:cs typeface="SBL BibLit" panose="02000000000000000000" pitchFamily="2" charset="-79"/>
              </a:rPr>
              <a:t>Jerus</a:t>
            </a:r>
            <a:r>
              <a:rPr lang="en-US" sz="1600" i="1" dirty="0">
                <a:latin typeface="SBL BibLit" panose="02000000000000000000" pitchFamily="2" charset="-79"/>
                <a:ea typeface="SBL BibLit" panose="02000000000000000000" pitchFamily="2" charset="-79"/>
                <a:cs typeface="SBL BibLit" panose="02000000000000000000" pitchFamily="2" charset="-79"/>
              </a:rPr>
              <a:t>. and its hills; of city and suburbs in Mess. future. Cf. f. </a:t>
            </a:r>
            <a:r>
              <a:rPr lang="he-IL" sz="1600" i="1" dirty="0">
                <a:latin typeface="SBL BibLit" panose="02000000000000000000" pitchFamily="2" charset="-79"/>
                <a:ea typeface="SBL BibLit" panose="02000000000000000000" pitchFamily="2" charset="-79"/>
                <a:cs typeface="SBL BibLit" panose="02000000000000000000" pitchFamily="2" charset="-79"/>
              </a:rPr>
              <a:t>קדשׁ</a:t>
            </a:r>
            <a:r>
              <a:rPr lang="en-US" sz="1600" i="1" dirty="0">
                <a:latin typeface="SBL BibLit" panose="02000000000000000000" pitchFamily="2" charset="-79"/>
                <a:ea typeface="SBL BibLit" panose="02000000000000000000" pitchFamily="2" charset="-79"/>
                <a:cs typeface="SBL BibLit" panose="02000000000000000000" pitchFamily="2" charset="-79"/>
              </a:rPr>
              <a:t>(</a:t>
            </a:r>
            <a:r>
              <a:rPr lang="he-IL" sz="1600" i="1" dirty="0">
                <a:latin typeface="SBL BibLit" panose="02000000000000000000" pitchFamily="2" charset="-79"/>
                <a:ea typeface="SBL BibLit" panose="02000000000000000000" pitchFamily="2" charset="-79"/>
                <a:cs typeface="SBL BibLit" panose="02000000000000000000" pitchFamily="2" charset="-79"/>
              </a:rPr>
              <a:t>ה</a:t>
            </a:r>
            <a:r>
              <a:rPr lang="en-US" sz="1600" i="1" dirty="0">
                <a:latin typeface="SBL BibLit" panose="02000000000000000000" pitchFamily="2" charset="-79"/>
                <a:ea typeface="SBL BibLit" panose="02000000000000000000" pitchFamily="2" charset="-79"/>
                <a:cs typeface="SBL BibLit" panose="02000000000000000000" pitchFamily="2" charset="-79"/>
              </a:rPr>
              <a:t>) of Zion. g. of holy land; future portion of priests; of Levites. 3. things consecrated at sacred places: a. furniture of </a:t>
            </a:r>
            <a:r>
              <a:rPr lang="en-US" sz="1600" i="1" dirty="0" err="1">
                <a:latin typeface="SBL BibLit" panose="02000000000000000000" pitchFamily="2" charset="-79"/>
                <a:ea typeface="SBL BibLit" panose="02000000000000000000" pitchFamily="2" charset="-79"/>
                <a:cs typeface="SBL BibLit" panose="02000000000000000000" pitchFamily="2" charset="-79"/>
              </a:rPr>
              <a:t>tabern</a:t>
            </a:r>
            <a:r>
              <a:rPr lang="en-US" sz="1600" i="1" dirty="0">
                <a:latin typeface="SBL BibLit" panose="02000000000000000000" pitchFamily="2" charset="-79"/>
                <a:ea typeface="SBL BibLit" panose="02000000000000000000" pitchFamily="2" charset="-79"/>
                <a:cs typeface="SBL BibLit" panose="02000000000000000000" pitchFamily="2" charset="-79"/>
              </a:rPr>
              <a:t>.; altar of burnt-offering. b. sacrifices of animals; sacrificial food; tithe was </a:t>
            </a:r>
            <a:r>
              <a:rPr lang="he-IL" sz="1600" i="1" dirty="0">
                <a:latin typeface="SBL BibLit" panose="02000000000000000000" pitchFamily="2" charset="-79"/>
                <a:ea typeface="SBL BibLit" panose="02000000000000000000" pitchFamily="2" charset="-79"/>
                <a:cs typeface="SBL BibLit" panose="02000000000000000000" pitchFamily="2" charset="-79"/>
              </a:rPr>
              <a:t>קדשׁ</a:t>
            </a:r>
            <a:r>
              <a:rPr lang="en-US" sz="1600" i="1" dirty="0">
                <a:latin typeface="SBL BibLit" panose="02000000000000000000" pitchFamily="2" charset="-79"/>
                <a:ea typeface="SBL BibLit" panose="02000000000000000000" pitchFamily="2" charset="-79"/>
                <a:cs typeface="SBL BibLit" panose="02000000000000000000" pitchFamily="2" charset="-79"/>
              </a:rPr>
              <a:t>, also first loaves of new harvest; fruit of trees of 4th year. c. any consecrated thing: || vows, house, field; treasures consecrated to treasury of </a:t>
            </a:r>
            <a:r>
              <a:rPr lang="en-US" sz="1600" i="1" dirty="0" err="1">
                <a:latin typeface="SBL BibLit" panose="02000000000000000000" pitchFamily="2" charset="-79"/>
                <a:ea typeface="SBL BibLit" panose="02000000000000000000" pitchFamily="2" charset="-79"/>
                <a:cs typeface="SBL BibLit" panose="02000000000000000000" pitchFamily="2" charset="-79"/>
              </a:rPr>
              <a:t>tabern</a:t>
            </a:r>
            <a:r>
              <a:rPr lang="en-US" sz="1600" i="1" dirty="0">
                <a:latin typeface="SBL BibLit" panose="02000000000000000000" pitchFamily="2" charset="-79"/>
                <a:ea typeface="SBL BibLit" panose="02000000000000000000" pitchFamily="2" charset="-79"/>
                <a:cs typeface="SBL BibLit" panose="02000000000000000000" pitchFamily="2" charset="-79"/>
              </a:rPr>
              <a:t>. or temple; consecrated things in gen.; these may be </a:t>
            </a:r>
            <a:r>
              <a:rPr lang="he-IL" sz="1600" i="1" dirty="0">
                <a:latin typeface="SBL BibLit" panose="02000000000000000000" pitchFamily="2" charset="-79"/>
                <a:ea typeface="SBL BibLit" panose="02000000000000000000" pitchFamily="2" charset="-79"/>
                <a:cs typeface="SBL BibLit" panose="02000000000000000000" pitchFamily="2" charset="-79"/>
              </a:rPr>
              <a:t>קדשׁים</a:t>
            </a:r>
            <a:r>
              <a:rPr lang="en-US" sz="1600" i="1" dirty="0">
                <a:latin typeface="SBL BibLit" panose="02000000000000000000" pitchFamily="2" charset="-79"/>
                <a:ea typeface="SBL BibLit" panose="02000000000000000000" pitchFamily="2" charset="-79"/>
                <a:cs typeface="SBL BibLit" panose="02000000000000000000" pitchFamily="2" charset="-79"/>
              </a:rPr>
              <a:t>(</a:t>
            </a:r>
            <a:r>
              <a:rPr lang="he-IL" sz="1600" i="1" dirty="0">
                <a:latin typeface="SBL BibLit" panose="02000000000000000000" pitchFamily="2" charset="-79"/>
                <a:ea typeface="SBL BibLit" panose="02000000000000000000" pitchFamily="2" charset="-79"/>
                <a:cs typeface="SBL BibLit" panose="02000000000000000000" pitchFamily="2" charset="-79"/>
              </a:rPr>
              <a:t>ה</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קדשׁ</a:t>
            </a:r>
            <a:r>
              <a:rPr lang="en-US" sz="1600" i="1" dirty="0">
                <a:latin typeface="SBL BibLit" panose="02000000000000000000" pitchFamily="2" charset="-79"/>
                <a:ea typeface="SBL BibLit" panose="02000000000000000000" pitchFamily="2" charset="-79"/>
                <a:cs typeface="SBL BibLit" panose="02000000000000000000" pitchFamily="2" charset="-79"/>
              </a:rPr>
              <a:t>. d. anointing oil of priest; incense; shew-bread; foretold of common articles. 4. persons sacred by </a:t>
            </a:r>
            <a:r>
              <a:rPr lang="en-US" sz="1600" i="1" dirty="0" err="1">
                <a:latin typeface="SBL BibLit" panose="02000000000000000000" pitchFamily="2" charset="-79"/>
                <a:ea typeface="SBL BibLit" panose="02000000000000000000" pitchFamily="2" charset="-79"/>
                <a:cs typeface="SBL BibLit" panose="02000000000000000000" pitchFamily="2" charset="-79"/>
              </a:rPr>
              <a:t>connex</a:t>
            </a:r>
            <a:r>
              <a:rPr lang="en-US" sz="1600" i="1" dirty="0">
                <a:latin typeface="SBL BibLit" panose="02000000000000000000" pitchFamily="2" charset="-79"/>
                <a:ea typeface="SBL BibLit" panose="02000000000000000000" pitchFamily="2" charset="-79"/>
                <a:cs typeface="SBL BibLit" panose="02000000000000000000" pitchFamily="2" charset="-79"/>
              </a:rPr>
              <a:t>. with sacred places: a. priests, garments of priesthood, specif. of h. priest; inscription on head piece. b. of Israel, and so spoil for their use; holy adornment; </a:t>
            </a:r>
            <a:r>
              <a:rPr lang="en-US" sz="1600" i="1" dirty="0" err="1">
                <a:latin typeface="SBL BibLit" panose="02000000000000000000" pitchFamily="2" charset="-79"/>
                <a:ea typeface="SBL BibLit" panose="02000000000000000000" pitchFamily="2" charset="-79"/>
                <a:cs typeface="SBL BibLit" panose="02000000000000000000" pitchFamily="2" charset="-79"/>
              </a:rPr>
              <a:t>covt</a:t>
            </a:r>
            <a:r>
              <a:rPr lang="en-US" sz="1600" i="1" dirty="0">
                <a:latin typeface="SBL BibLit" panose="02000000000000000000" pitchFamily="2" charset="-79"/>
                <a:ea typeface="SBL BibLit" panose="02000000000000000000" pitchFamily="2" charset="-79"/>
                <a:cs typeface="SBL BibLit" panose="02000000000000000000" pitchFamily="2" charset="-79"/>
              </a:rPr>
              <a:t>. between God and his people. 5. times consecrated to worship; assembly called at stated times for worship. 6. of things and persons ceremonially cleansed, and </a:t>
            </a:r>
            <a:r>
              <a:rPr lang="en-US" sz="1600" i="1" dirty="0" err="1">
                <a:latin typeface="SBL BibLit" panose="02000000000000000000" pitchFamily="2" charset="-79"/>
                <a:ea typeface="SBL BibLit" panose="02000000000000000000" pitchFamily="2" charset="-79"/>
                <a:cs typeface="SBL BibLit" panose="02000000000000000000" pitchFamily="2" charset="-79"/>
              </a:rPr>
              <a:t>os</a:t>
            </a:r>
            <a:r>
              <a:rPr lang="en-US" sz="1600" i="1" dirty="0">
                <a:latin typeface="SBL BibLit" panose="02000000000000000000" pitchFamily="2" charset="-79"/>
                <a:ea typeface="SBL BibLit" panose="02000000000000000000" pitchFamily="2" charset="-79"/>
                <a:cs typeface="SBL BibLit" panose="02000000000000000000" pitchFamily="2" charset="-79"/>
              </a:rPr>
              <a:t> separated as sacred; things; flesh; priests cleanse thus; ˊ</a:t>
            </a:r>
            <a:r>
              <a:rPr lang="he-IL" sz="1600" i="1" dirty="0">
                <a:latin typeface="SBL BibLit" panose="02000000000000000000" pitchFamily="2" charset="-79"/>
                <a:ea typeface="SBL BibLit" panose="02000000000000000000" pitchFamily="2" charset="-79"/>
                <a:cs typeface="SBL BibLit" panose="02000000000000000000" pitchFamily="2" charset="-79"/>
              </a:rPr>
              <a:t>דֶּרֶךְ הק</a:t>
            </a:r>
            <a:r>
              <a:rPr lang="en-US" sz="1600" i="1" dirty="0">
                <a:latin typeface="SBL BibLit" panose="02000000000000000000" pitchFamily="2" charset="-79"/>
                <a:ea typeface="SBL BibLit" panose="02000000000000000000" pitchFamily="2" charset="-79"/>
                <a:cs typeface="SBL BibLit" panose="02000000000000000000" pitchFamily="2" charset="-79"/>
              </a:rPr>
              <a:t> way of the clean.</a:t>
            </a:r>
          </a:p>
          <a:p>
            <a:pPr algn="l" rtl="0"/>
            <a:endParaRPr lang="en-US" sz="1600" i="1" dirty="0">
              <a:latin typeface="SBL BibLit" panose="02000000000000000000" pitchFamily="2" charset="-79"/>
              <a:ea typeface="SBL BibLit" panose="02000000000000000000" pitchFamily="2" charset="-79"/>
              <a:cs typeface="SBL BibLit" panose="02000000000000000000" pitchFamily="2" charset="-79"/>
            </a:endParaRPr>
          </a:p>
          <a:p>
            <a:pPr algn="l" rtl="0"/>
            <a:r>
              <a:rPr lang="he-IL" sz="1600" dirty="0">
                <a:latin typeface="SBL BibLit" panose="02000000000000000000" pitchFamily="2" charset="-79"/>
                <a:ea typeface="SBL BibLit" panose="02000000000000000000" pitchFamily="2" charset="-79"/>
                <a:cs typeface="SBL BibLit" panose="02000000000000000000" pitchFamily="2" charset="-79"/>
              </a:rPr>
              <a:t>קָדוֹשׁ</a:t>
            </a:r>
            <a:r>
              <a:rPr lang="en-US" sz="1600" dirty="0">
                <a:latin typeface="SBL BibLit" panose="02000000000000000000" pitchFamily="2" charset="-79"/>
                <a:ea typeface="SBL BibLit" panose="02000000000000000000" pitchFamily="2" charset="-79"/>
                <a:cs typeface="SBL BibLit" panose="02000000000000000000" pitchFamily="2" charset="-79"/>
              </a:rPr>
              <a:t> adj. sacred, holy — 1. of God, as separate, apart, and so </a:t>
            </a:r>
            <a:r>
              <a:rPr lang="en-US" sz="1600" i="1" dirty="0">
                <a:latin typeface="SBL BibLit" panose="02000000000000000000" pitchFamily="2" charset="-79"/>
                <a:ea typeface="SBL BibLit" panose="02000000000000000000" pitchFamily="2" charset="-79"/>
                <a:cs typeface="SBL BibLit" panose="02000000000000000000" pitchFamily="2" charset="-79"/>
              </a:rPr>
              <a:t>sacred, holy: a. exalted on </a:t>
            </a:r>
            <a:r>
              <a:rPr lang="en-US" sz="1600" i="1" dirty="0" err="1">
                <a:latin typeface="SBL BibLit" panose="02000000000000000000" pitchFamily="2" charset="-79"/>
                <a:ea typeface="SBL BibLit" panose="02000000000000000000" pitchFamily="2" charset="-79"/>
                <a:cs typeface="SBL BibLit" panose="02000000000000000000" pitchFamily="2" charset="-79"/>
              </a:rPr>
              <a:t>theophanic</a:t>
            </a:r>
            <a:r>
              <a:rPr lang="en-US" sz="1600" i="1" dirty="0">
                <a:latin typeface="SBL BibLit" panose="02000000000000000000" pitchFamily="2" charset="-79"/>
                <a:ea typeface="SBL BibLit" panose="02000000000000000000" pitchFamily="2" charset="-79"/>
                <a:cs typeface="SBL BibLit" panose="02000000000000000000" pitchFamily="2" charset="-79"/>
              </a:rPr>
              <a:t> throne; heavenly throne; in victory. b. separate from human infirmity, impurity, and sin. c. </a:t>
            </a:r>
            <a:r>
              <a:rPr lang="he-IL" sz="1600" i="1" dirty="0">
                <a:latin typeface="SBL BibLit" panose="02000000000000000000" pitchFamily="2" charset="-79"/>
                <a:ea typeface="SBL BibLit" panose="02000000000000000000" pitchFamily="2" charset="-79"/>
                <a:cs typeface="SBL BibLit" panose="02000000000000000000" pitchFamily="2" charset="-79"/>
              </a:rPr>
              <a:t>קְדוֹשׁ יִשְׂרָאֵל</a:t>
            </a:r>
            <a:r>
              <a:rPr lang="en-US" sz="1600" i="1" dirty="0">
                <a:latin typeface="SBL BibLit" panose="02000000000000000000" pitchFamily="2" charset="-79"/>
                <a:ea typeface="SBL BibLit" panose="02000000000000000000" pitchFamily="2" charset="-79"/>
                <a:cs typeface="SBL BibLit" panose="02000000000000000000" pitchFamily="2" charset="-79"/>
              </a:rPr>
              <a:t> = divine name (originating </a:t>
            </a:r>
            <a:r>
              <a:rPr lang="en-US" sz="1600" i="1" dirty="0" err="1">
                <a:latin typeface="SBL BibLit" panose="02000000000000000000" pitchFamily="2" charset="-79"/>
                <a:ea typeface="SBL BibLit" panose="02000000000000000000" pitchFamily="2" charset="-79"/>
                <a:cs typeface="SBL BibLit" panose="02000000000000000000" pitchFamily="2" charset="-79"/>
              </a:rPr>
              <a:t>fr.</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n-US" sz="1600" i="1" dirty="0" err="1">
                <a:latin typeface="SBL BibLit" panose="02000000000000000000" pitchFamily="2" charset="-79"/>
                <a:ea typeface="SBL BibLit" panose="02000000000000000000" pitchFamily="2" charset="-79"/>
                <a:cs typeface="SBL BibLit" panose="02000000000000000000" pitchFamily="2" charset="-79"/>
              </a:rPr>
              <a:t>trisagion</a:t>
            </a:r>
            <a:r>
              <a:rPr lang="en-US" sz="1600" i="1" dirty="0">
                <a:latin typeface="SBL BibLit" panose="02000000000000000000" pitchFamily="2" charset="-79"/>
                <a:ea typeface="SBL BibLit" panose="02000000000000000000" pitchFamily="2" charset="-79"/>
                <a:cs typeface="SBL BibLit" panose="02000000000000000000" pitchFamily="2" charset="-79"/>
              </a:rPr>
              <a:t>), pl. </a:t>
            </a:r>
            <a:r>
              <a:rPr lang="en-US" sz="1600" i="1" dirty="0" err="1">
                <a:latin typeface="SBL BibLit" panose="02000000000000000000" pitchFamily="2" charset="-79"/>
                <a:ea typeface="SBL BibLit" panose="02000000000000000000" pitchFamily="2" charset="-79"/>
                <a:cs typeface="SBL BibLit" panose="02000000000000000000" pitchFamily="2" charset="-79"/>
              </a:rPr>
              <a:t>intens</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שׁים</a:t>
            </a:r>
            <a:r>
              <a:rPr lang="en-US" sz="1600" i="1" dirty="0">
                <a:latin typeface="SBL BibLit" panose="02000000000000000000" pitchFamily="2" charset="-79"/>
                <a:ea typeface="SBL BibLit" panose="02000000000000000000" pitchFamily="2" charset="-79"/>
                <a:cs typeface="SBL BibLit" panose="02000000000000000000" pitchFamily="2" charset="-79"/>
              </a:rPr>
              <a:t>(</a:t>
            </a:r>
            <a:r>
              <a:rPr lang="he-IL" sz="1600" i="1" dirty="0">
                <a:latin typeface="SBL BibLit" panose="02000000000000000000" pitchFamily="2" charset="-79"/>
                <a:ea typeface="SBL BibLit" panose="02000000000000000000" pitchFamily="2" charset="-79"/>
                <a:cs typeface="SBL BibLit" panose="02000000000000000000" pitchFamily="2" charset="-79"/>
              </a:rPr>
              <a:t>ו</a:t>
            </a:r>
            <a:r>
              <a:rPr lang="en-US" sz="1600" i="1" dirty="0">
                <a:latin typeface="SBL BibLit" panose="02000000000000000000" pitchFamily="2" charset="-79"/>
                <a:ea typeface="SBL BibLit" panose="02000000000000000000" pitchFamily="2" charset="-79"/>
                <a:cs typeface="SBL BibLit" panose="02000000000000000000" pitchFamily="2" charset="-79"/>
              </a:rPr>
              <a:t>)</a:t>
            </a:r>
            <a:r>
              <a:rPr lang="he-IL" sz="1600" i="1" dirty="0">
                <a:latin typeface="SBL BibLit" panose="02000000000000000000" pitchFamily="2" charset="-79"/>
                <a:ea typeface="SBL BibLit" panose="02000000000000000000" pitchFamily="2" charset="-79"/>
                <a:cs typeface="SBL BibLit" panose="02000000000000000000" pitchFamily="2" charset="-79"/>
              </a:rPr>
              <a:t>קד</a:t>
            </a:r>
            <a:r>
              <a:rPr lang="en-US" sz="1600" i="1" dirty="0">
                <a:latin typeface="SBL BibLit" panose="02000000000000000000" pitchFamily="2" charset="-79"/>
                <a:ea typeface="SBL BibLit" panose="02000000000000000000" pitchFamily="2" charset="-79"/>
                <a:cs typeface="SBL BibLit" panose="02000000000000000000" pitchFamily="2" charset="-79"/>
              </a:rPr>
              <a:t>. 2. a. of place, sacred, holy, chambers of priests, camp of Isr., + </a:t>
            </a:r>
            <a:r>
              <a:rPr lang="he-IL" sz="1600" i="1" dirty="0">
                <a:latin typeface="SBL BibLit" panose="02000000000000000000" pitchFamily="2" charset="-79"/>
                <a:ea typeface="SBL BibLit" panose="02000000000000000000" pitchFamily="2" charset="-79"/>
                <a:cs typeface="SBL BibLit" panose="02000000000000000000" pitchFamily="2" charset="-79"/>
              </a:rPr>
              <a:t>מָרוֹם</a:t>
            </a:r>
            <a:r>
              <a:rPr lang="en-US" sz="1600" i="1" dirty="0">
                <a:latin typeface="SBL BibLit" panose="02000000000000000000" pitchFamily="2" charset="-79"/>
                <a:ea typeface="SBL BibLit" panose="02000000000000000000" pitchFamily="2" charset="-79"/>
                <a:cs typeface="SBL BibLit" panose="02000000000000000000" pitchFamily="2" charset="-79"/>
              </a:rPr>
              <a:t> of heaven; of the court of the tabernacle, of Jerusalem. b. persons: priests, Aaron, Levites, prophet, Nazirite, Isr.; remnant in </a:t>
            </a:r>
            <a:r>
              <a:rPr lang="en-US" sz="1600" i="1" dirty="0" err="1">
                <a:latin typeface="SBL BibLit" panose="02000000000000000000" pitchFamily="2" charset="-79"/>
                <a:ea typeface="SBL BibLit" panose="02000000000000000000" pitchFamily="2" charset="-79"/>
                <a:cs typeface="SBL BibLit" panose="02000000000000000000" pitchFamily="2" charset="-79"/>
              </a:rPr>
              <a:t>Jerus</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קדשׁים</a:t>
            </a:r>
            <a:r>
              <a:rPr lang="en-US" sz="1600" i="1" dirty="0">
                <a:latin typeface="SBL BibLit" panose="02000000000000000000" pitchFamily="2" charset="-79"/>
                <a:ea typeface="SBL BibLit" panose="02000000000000000000" pitchFamily="2" charset="-79"/>
                <a:cs typeface="SBL BibLit" panose="02000000000000000000" pitchFamily="2" charset="-79"/>
              </a:rPr>
              <a:t> sacred; </a:t>
            </a:r>
            <a:r>
              <a:rPr lang="he-IL" sz="1600" i="1" dirty="0">
                <a:latin typeface="SBL BibLit" panose="02000000000000000000" pitchFamily="2" charset="-79"/>
                <a:ea typeface="SBL BibLit" panose="02000000000000000000" pitchFamily="2" charset="-79"/>
                <a:cs typeface="SBL BibLit" panose="02000000000000000000" pitchFamily="2" charset="-79"/>
              </a:rPr>
              <a:t>קדשׁים</a:t>
            </a:r>
            <a:r>
              <a:rPr lang="en-US" sz="1600" i="1" dirty="0">
                <a:latin typeface="SBL BibLit" panose="02000000000000000000" pitchFamily="2" charset="-79"/>
                <a:ea typeface="SBL BibLit" panose="02000000000000000000" pitchFamily="2" charset="-79"/>
                <a:cs typeface="SBL BibLit" panose="02000000000000000000" pitchFamily="2" charset="-79"/>
              </a:rPr>
              <a:t> sacred ones, saints (song). c. angels. d. </a:t>
            </a:r>
            <a:r>
              <a:rPr lang="he-IL" sz="1600" i="1" dirty="0">
                <a:latin typeface="SBL BibLit" panose="02000000000000000000" pitchFamily="2" charset="-79"/>
                <a:ea typeface="SBL BibLit" panose="02000000000000000000" pitchFamily="2" charset="-79"/>
                <a:cs typeface="SBL BibLit" panose="02000000000000000000" pitchFamily="2" charset="-79"/>
              </a:rPr>
              <a:t>מים</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קדשׁים</a:t>
            </a:r>
            <a:r>
              <a:rPr lang="en-US" sz="1600" i="1" dirty="0">
                <a:latin typeface="SBL BibLit" panose="02000000000000000000" pitchFamily="2" charset="-79"/>
                <a:ea typeface="SBL BibLit" panose="02000000000000000000" pitchFamily="2" charset="-79"/>
                <a:cs typeface="SBL BibLit" panose="02000000000000000000" pitchFamily="2" charset="-79"/>
              </a:rPr>
              <a:t> holy water. e. time, of Sabbath.</a:t>
            </a:r>
            <a:endParaRPr lang="en-US" sz="16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5D367992-557D-4593-9C69-4E58B9E20680}"/>
              </a:ext>
            </a:extLst>
          </p:cNvPr>
          <p:cNvSpPr txBox="1"/>
          <p:nvPr/>
        </p:nvSpPr>
        <p:spPr>
          <a:xfrm>
            <a:off x="0" y="6396335"/>
            <a:ext cx="12103510" cy="461665"/>
          </a:xfrm>
          <a:prstGeom prst="rect">
            <a:avLst/>
          </a:prstGeom>
          <a:noFill/>
        </p:spPr>
        <p:txBody>
          <a:bodyPr wrap="square">
            <a:spAutoFit/>
          </a:bodyPr>
          <a:lstStyle/>
          <a:p>
            <a:r>
              <a:rPr lang="en-US" sz="1200" i="0" strike="noStrike" baseline="0" dirty="0">
                <a:latin typeface="SBL BibLit" panose="02000000000000000000" pitchFamily="2" charset="-79"/>
                <a:ea typeface="SBL BibLit" panose="02000000000000000000" pitchFamily="2" charset="-79"/>
                <a:cs typeface="SBL BibLit" panose="02000000000000000000" pitchFamily="2" charset="-79"/>
              </a:rPr>
              <a:t> Richard Whitaker et al., </a:t>
            </a:r>
            <a:r>
              <a:rPr lang="en-US" sz="1200" i="1" strike="noStrike" baseline="0" dirty="0">
                <a:latin typeface="SBL BibLit" panose="02000000000000000000" pitchFamily="2" charset="-79"/>
                <a:ea typeface="SBL BibLit" panose="02000000000000000000" pitchFamily="2" charset="-79"/>
                <a:cs typeface="SBL BibLit" panose="02000000000000000000" pitchFamily="2" charset="-79"/>
              </a:rPr>
              <a:t>The Abridged Brown-Driver-Briggs Hebrew-English Lexicon of the Old Testament: From A Hebrew and English Lexicon of the Old Testament by Francis Brown, S.R. Driver and Charles Briggs, Based on the Lexicon of Wilhelm </a:t>
            </a:r>
            <a:r>
              <a:rPr lang="en-US" sz="1200" i="1" strike="noStrike" baseline="0" dirty="0" err="1">
                <a:latin typeface="SBL BibLit" panose="02000000000000000000" pitchFamily="2" charset="-79"/>
                <a:ea typeface="SBL BibLit" panose="02000000000000000000" pitchFamily="2" charset="-79"/>
                <a:cs typeface="SBL BibLit" panose="02000000000000000000" pitchFamily="2" charset="-79"/>
              </a:rPr>
              <a:t>Gesenius</a:t>
            </a:r>
            <a:r>
              <a:rPr lang="en-US" sz="1200" i="0" strike="noStrike" baseline="0" dirty="0">
                <a:latin typeface="SBL BibLit" panose="02000000000000000000" pitchFamily="2" charset="-79"/>
                <a:ea typeface="SBL BibLit" panose="02000000000000000000" pitchFamily="2" charset="-79"/>
                <a:cs typeface="SBL BibLit" panose="02000000000000000000" pitchFamily="2" charset="-79"/>
              </a:rPr>
              <a:t> (Boston; New York: Houghton, Mifflin and Company, 1906).</a:t>
            </a:r>
            <a:endParaRPr lang="en-US" sz="1200" i="0" strike="noStrike" baseline="0" dirty="0">
              <a:latin typeface="SBL BibLit" panose="02000000000000000000" pitchFamily="2" charset="-79"/>
              <a:ea typeface="SBL BibLit" panose="02000000000000000000" pitchFamily="2" charset="-79"/>
              <a:cs typeface="SBL BibLit" panose="02000000000000000000" pitchFamily="2" charset="-79"/>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6368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II: Man’s Need for Salvation</a:t>
            </a:r>
          </a:p>
        </p:txBody>
      </p:sp>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DON’T FORGET TO PUSH THE RECORD BUTTON</a:t>
            </a:r>
          </a:p>
        </p:txBody>
      </p:sp>
    </p:spTree>
    <p:extLst>
      <p:ext uri="{BB962C8B-B14F-4D97-AF65-F5344CB8AC3E}">
        <p14:creationId xmlns:p14="http://schemas.microsoft.com/office/powerpoint/2010/main" val="1744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49FD0-B260-4C1D-B46F-BEF8A195A019}"/>
              </a:ext>
            </a:extLst>
          </p:cNvPr>
          <p:cNvSpPr txBox="1"/>
          <p:nvPr/>
        </p:nvSpPr>
        <p:spPr>
          <a:xfrm>
            <a:off x="7216879" y="5066295"/>
            <a:ext cx="4473677" cy="1200329"/>
          </a:xfrm>
          <a:prstGeom prst="rect">
            <a:avLst/>
          </a:prstGeom>
          <a:noFill/>
        </p:spPr>
        <p:txBody>
          <a:bodyPr wrap="square">
            <a:spAutoFit/>
          </a:bodyPr>
          <a:lstStyle/>
          <a:p>
            <a:r>
              <a:rPr lang="en-US" b="0" i="0" dirty="0">
                <a:solidFill>
                  <a:srgbClr val="000000"/>
                </a:solidFill>
                <a:effectLst/>
                <a:latin typeface="system-ui"/>
              </a:rPr>
              <a:t>“Who </a:t>
            </a:r>
            <a:r>
              <a:rPr lang="en-US" b="0" i="1" dirty="0">
                <a:solidFill>
                  <a:srgbClr val="000000"/>
                </a:solidFill>
                <a:effectLst/>
                <a:latin typeface="system-ui"/>
              </a:rPr>
              <a:t>is</a:t>
            </a:r>
            <a:r>
              <a:rPr lang="en-US" b="0" i="0" dirty="0">
                <a:solidFill>
                  <a:srgbClr val="000000"/>
                </a:solidFill>
                <a:effectLst/>
                <a:latin typeface="system-ui"/>
              </a:rPr>
              <a:t> like You, O </a:t>
            </a:r>
            <a:r>
              <a:rPr lang="en-US" b="0" i="0" cap="small" dirty="0">
                <a:solidFill>
                  <a:srgbClr val="000000"/>
                </a:solidFill>
                <a:effectLst/>
                <a:latin typeface="system-ui"/>
              </a:rPr>
              <a:t>Lord</a:t>
            </a:r>
            <a:r>
              <a:rPr lang="en-US" b="0" i="0" dirty="0">
                <a:solidFill>
                  <a:srgbClr val="000000"/>
                </a:solidFill>
                <a:effectLst/>
                <a:latin typeface="system-ui"/>
              </a:rPr>
              <a:t>, among the gods?</a:t>
            </a:r>
            <a:br>
              <a:rPr lang="en-US" dirty="0"/>
            </a:br>
            <a:r>
              <a:rPr lang="en-US" b="0" i="0" dirty="0">
                <a:solidFill>
                  <a:srgbClr val="000000"/>
                </a:solidFill>
                <a:effectLst/>
                <a:latin typeface="system-ui"/>
              </a:rPr>
              <a:t>Who </a:t>
            </a:r>
            <a:r>
              <a:rPr lang="en-US" b="0" i="1" dirty="0">
                <a:solidFill>
                  <a:srgbClr val="000000"/>
                </a:solidFill>
                <a:effectLst/>
                <a:latin typeface="system-ui"/>
              </a:rPr>
              <a:t>is</a:t>
            </a:r>
            <a:r>
              <a:rPr lang="en-US" b="0" i="0" dirty="0">
                <a:solidFill>
                  <a:srgbClr val="000000"/>
                </a:solidFill>
                <a:effectLst/>
                <a:latin typeface="system-ui"/>
              </a:rPr>
              <a:t> like You, glorious in </a:t>
            </a:r>
            <a:r>
              <a:rPr lang="en-US" b="1" i="0" dirty="0">
                <a:solidFill>
                  <a:srgbClr val="FF0000"/>
                </a:solidFill>
                <a:effectLst/>
                <a:latin typeface="system-ui"/>
              </a:rPr>
              <a:t>holiness</a:t>
            </a:r>
            <a:r>
              <a:rPr lang="en-US" b="0" i="0" dirty="0">
                <a:solidFill>
                  <a:srgbClr val="000000"/>
                </a:solidFill>
                <a:effectLst/>
                <a:latin typeface="system-ui"/>
              </a:rPr>
              <a:t>,</a:t>
            </a:r>
            <a:br>
              <a:rPr lang="en-US" dirty="0"/>
            </a:br>
            <a:r>
              <a:rPr lang="en-US" b="0" i="0" dirty="0">
                <a:solidFill>
                  <a:srgbClr val="000000"/>
                </a:solidFill>
                <a:effectLst/>
                <a:latin typeface="system-ui"/>
              </a:rPr>
              <a:t>Fearful in praises, doing wonders?</a:t>
            </a:r>
          </a:p>
          <a:p>
            <a:r>
              <a:rPr lang="en-US" dirty="0">
                <a:solidFill>
                  <a:srgbClr val="000000"/>
                </a:solidFill>
                <a:latin typeface="system-ui"/>
              </a:rPr>
              <a:t>(Exod. 15:11)</a:t>
            </a:r>
            <a:endParaRPr lang="en-US" dirty="0"/>
          </a:p>
        </p:txBody>
      </p:sp>
      <p:sp>
        <p:nvSpPr>
          <p:cNvPr id="5" name="TextBox 4">
            <a:extLst>
              <a:ext uri="{FF2B5EF4-FFF2-40B4-BE49-F238E27FC236}">
                <a16:creationId xmlns:a16="http://schemas.microsoft.com/office/drawing/2014/main" id="{DDD84BDA-84F9-4A18-B572-FBF4A98E09AA}"/>
              </a:ext>
            </a:extLst>
          </p:cNvPr>
          <p:cNvSpPr txBox="1"/>
          <p:nvPr/>
        </p:nvSpPr>
        <p:spPr>
          <a:xfrm>
            <a:off x="304800" y="640363"/>
            <a:ext cx="3451123" cy="1200329"/>
          </a:xfrm>
          <a:prstGeom prst="rect">
            <a:avLst/>
          </a:prstGeom>
          <a:noFill/>
        </p:spPr>
        <p:txBody>
          <a:bodyPr wrap="square">
            <a:spAutoFit/>
          </a:bodyPr>
          <a:lstStyle/>
          <a:p>
            <a:r>
              <a:rPr lang="en-US" b="0" i="0" dirty="0">
                <a:solidFill>
                  <a:srgbClr val="000000"/>
                </a:solidFill>
                <a:effectLst/>
                <a:latin typeface="system-ui"/>
              </a:rPr>
              <a:t>“No one is </a:t>
            </a:r>
            <a:r>
              <a:rPr lang="en-US" b="1" i="0" dirty="0">
                <a:solidFill>
                  <a:srgbClr val="FF0000"/>
                </a:solidFill>
                <a:effectLst/>
                <a:latin typeface="system-ui"/>
              </a:rPr>
              <a:t>holy</a:t>
            </a:r>
            <a:r>
              <a:rPr lang="en-US" b="0" i="0" dirty="0">
                <a:solidFill>
                  <a:srgbClr val="000000"/>
                </a:solidFill>
                <a:effectLst/>
                <a:latin typeface="system-ui"/>
              </a:rPr>
              <a:t> like the </a:t>
            </a:r>
            <a:r>
              <a:rPr lang="en-US" b="0" i="0" cap="small" dirty="0">
                <a:solidFill>
                  <a:srgbClr val="000000"/>
                </a:solidFill>
                <a:effectLst/>
                <a:latin typeface="system-ui"/>
              </a:rPr>
              <a:t>Lord</a:t>
            </a:r>
            <a:r>
              <a:rPr lang="en-US" b="0" i="0" dirty="0">
                <a:solidFill>
                  <a:srgbClr val="000000"/>
                </a:solidFill>
                <a:effectLst/>
                <a:latin typeface="system-ui"/>
              </a:rPr>
              <a:t>,</a:t>
            </a:r>
            <a:br>
              <a:rPr lang="en-US" dirty="0"/>
            </a:br>
            <a:r>
              <a:rPr lang="en-US" b="0" i="0" dirty="0">
                <a:solidFill>
                  <a:srgbClr val="000000"/>
                </a:solidFill>
                <a:effectLst/>
                <a:latin typeface="system-ui"/>
              </a:rPr>
              <a:t>For </a:t>
            </a:r>
            <a:r>
              <a:rPr lang="en-US" b="0" i="1" dirty="0">
                <a:solidFill>
                  <a:srgbClr val="000000"/>
                </a:solidFill>
                <a:effectLst/>
                <a:latin typeface="system-ui"/>
              </a:rPr>
              <a:t>there is</a:t>
            </a:r>
            <a:r>
              <a:rPr lang="en-US" b="0" i="0" dirty="0">
                <a:solidFill>
                  <a:srgbClr val="000000"/>
                </a:solidFill>
                <a:effectLst/>
                <a:latin typeface="system-ui"/>
              </a:rPr>
              <a:t> none besides You,</a:t>
            </a:r>
            <a:br>
              <a:rPr lang="en-US" dirty="0"/>
            </a:br>
            <a:r>
              <a:rPr lang="en-US" b="0" i="0" dirty="0">
                <a:solidFill>
                  <a:srgbClr val="000000"/>
                </a:solidFill>
                <a:effectLst/>
                <a:latin typeface="system-ui"/>
              </a:rPr>
              <a:t>Nor </a:t>
            </a:r>
            <a:r>
              <a:rPr lang="en-US" b="0" i="1" dirty="0">
                <a:solidFill>
                  <a:srgbClr val="000000"/>
                </a:solidFill>
                <a:effectLst/>
                <a:latin typeface="system-ui"/>
              </a:rPr>
              <a:t>is there</a:t>
            </a:r>
            <a:r>
              <a:rPr lang="en-US" b="0" i="0" dirty="0">
                <a:solidFill>
                  <a:srgbClr val="000000"/>
                </a:solidFill>
                <a:effectLst/>
                <a:latin typeface="system-ui"/>
              </a:rPr>
              <a:t> any rock like our God.</a:t>
            </a:r>
          </a:p>
          <a:p>
            <a:r>
              <a:rPr lang="en-US" dirty="0">
                <a:solidFill>
                  <a:srgbClr val="000000"/>
                </a:solidFill>
                <a:latin typeface="system-ui"/>
              </a:rPr>
              <a:t>(1 Sam. 2:2)</a:t>
            </a:r>
            <a:endParaRPr lang="en-US" dirty="0"/>
          </a:p>
        </p:txBody>
      </p:sp>
      <p:sp>
        <p:nvSpPr>
          <p:cNvPr id="7" name="TextBox 6">
            <a:extLst>
              <a:ext uri="{FF2B5EF4-FFF2-40B4-BE49-F238E27FC236}">
                <a16:creationId xmlns:a16="http://schemas.microsoft.com/office/drawing/2014/main" id="{041C4A23-C7E6-4CE3-BA6D-8A50C14EE760}"/>
              </a:ext>
            </a:extLst>
          </p:cNvPr>
          <p:cNvSpPr txBox="1"/>
          <p:nvPr/>
        </p:nvSpPr>
        <p:spPr>
          <a:xfrm>
            <a:off x="3639165" y="319644"/>
            <a:ext cx="4680155" cy="2031325"/>
          </a:xfrm>
          <a:prstGeom prst="rect">
            <a:avLst/>
          </a:prstGeom>
          <a:noFill/>
        </p:spPr>
        <p:txBody>
          <a:bodyPr wrap="square">
            <a:spAutoFit/>
          </a:bodyPr>
          <a:lstStyle/>
          <a:p>
            <a:r>
              <a:rPr lang="en-US" b="0" i="0" dirty="0">
                <a:solidFill>
                  <a:srgbClr val="000000"/>
                </a:solidFill>
                <a:effectLst/>
                <a:latin typeface="system-ui"/>
              </a:rPr>
              <a:t>For thus says the High and Lofty One</a:t>
            </a:r>
            <a:br>
              <a:rPr lang="en-US" dirty="0"/>
            </a:br>
            <a:r>
              <a:rPr lang="en-US" b="0" i="0" dirty="0">
                <a:solidFill>
                  <a:srgbClr val="000000"/>
                </a:solidFill>
                <a:effectLst/>
                <a:latin typeface="system-ui"/>
              </a:rPr>
              <a:t>Who inhabits eternity, whose name </a:t>
            </a:r>
            <a:r>
              <a:rPr lang="en-US" b="0" i="1" dirty="0">
                <a:solidFill>
                  <a:srgbClr val="000000"/>
                </a:solidFill>
                <a:effectLst/>
                <a:latin typeface="system-ui"/>
              </a:rPr>
              <a:t>is</a:t>
            </a:r>
            <a:r>
              <a:rPr lang="en-US" b="0" i="0" dirty="0">
                <a:solidFill>
                  <a:srgbClr val="000000"/>
                </a:solidFill>
                <a:effectLst/>
                <a:latin typeface="system-ui"/>
              </a:rPr>
              <a:t> </a:t>
            </a:r>
            <a:r>
              <a:rPr lang="en-US" b="1" i="0" dirty="0">
                <a:solidFill>
                  <a:srgbClr val="FF0000"/>
                </a:solidFill>
                <a:effectLst/>
                <a:latin typeface="system-ui"/>
              </a:rPr>
              <a:t>Holy</a:t>
            </a:r>
            <a:r>
              <a:rPr lang="en-US" b="0" i="0" dirty="0">
                <a:solidFill>
                  <a:srgbClr val="000000"/>
                </a:solidFill>
                <a:effectLst/>
                <a:latin typeface="system-ui"/>
              </a:rPr>
              <a:t>:</a:t>
            </a:r>
            <a:br>
              <a:rPr lang="en-US" dirty="0"/>
            </a:br>
            <a:r>
              <a:rPr lang="en-US" b="0" i="0" dirty="0">
                <a:solidFill>
                  <a:srgbClr val="000000"/>
                </a:solidFill>
                <a:effectLst/>
                <a:latin typeface="system-ui"/>
              </a:rPr>
              <a:t>“I dwell in the high and holy </a:t>
            </a:r>
            <a:r>
              <a:rPr lang="en-US" b="0" i="1" dirty="0">
                <a:solidFill>
                  <a:srgbClr val="000000"/>
                </a:solidFill>
                <a:effectLst/>
                <a:latin typeface="system-ui"/>
              </a:rPr>
              <a:t>place,</a:t>
            </a:r>
            <a:br>
              <a:rPr lang="en-US" dirty="0"/>
            </a:br>
            <a:r>
              <a:rPr lang="en-US" b="0" i="0" dirty="0">
                <a:solidFill>
                  <a:srgbClr val="000000"/>
                </a:solidFill>
                <a:effectLst/>
                <a:latin typeface="system-ui"/>
              </a:rPr>
              <a:t>With him </a:t>
            </a:r>
            <a:r>
              <a:rPr lang="en-US" b="0" i="1" dirty="0">
                <a:solidFill>
                  <a:srgbClr val="000000"/>
                </a:solidFill>
                <a:effectLst/>
                <a:latin typeface="system-ui"/>
              </a:rPr>
              <a:t>who</a:t>
            </a:r>
            <a:r>
              <a:rPr lang="en-US" b="0" i="0" dirty="0">
                <a:solidFill>
                  <a:srgbClr val="000000"/>
                </a:solidFill>
                <a:effectLst/>
                <a:latin typeface="system-ui"/>
              </a:rPr>
              <a:t> has a contrite and humble spirit,</a:t>
            </a:r>
            <a:br>
              <a:rPr lang="en-US" dirty="0"/>
            </a:br>
            <a:r>
              <a:rPr lang="en-US" b="0" i="0" dirty="0">
                <a:solidFill>
                  <a:srgbClr val="000000"/>
                </a:solidFill>
                <a:effectLst/>
                <a:latin typeface="system-ui"/>
              </a:rPr>
              <a:t>To revive the spirit of the humble,</a:t>
            </a:r>
            <a:br>
              <a:rPr lang="en-US" dirty="0"/>
            </a:br>
            <a:r>
              <a:rPr lang="en-US" b="0" i="0" dirty="0">
                <a:solidFill>
                  <a:srgbClr val="000000"/>
                </a:solidFill>
                <a:effectLst/>
                <a:latin typeface="system-ui"/>
              </a:rPr>
              <a:t>And to revive the heart of the contrite ones.</a:t>
            </a:r>
          </a:p>
          <a:p>
            <a:r>
              <a:rPr lang="en-US" dirty="0">
                <a:solidFill>
                  <a:srgbClr val="000000"/>
                </a:solidFill>
                <a:latin typeface="system-ui"/>
              </a:rPr>
              <a:t>(Isa. 57:15)</a:t>
            </a:r>
            <a:endParaRPr lang="en-US" dirty="0"/>
          </a:p>
        </p:txBody>
      </p:sp>
      <p:sp>
        <p:nvSpPr>
          <p:cNvPr id="9" name="TextBox 8">
            <a:extLst>
              <a:ext uri="{FF2B5EF4-FFF2-40B4-BE49-F238E27FC236}">
                <a16:creationId xmlns:a16="http://schemas.microsoft.com/office/drawing/2014/main" id="{8A5D7E88-28C2-4344-B5DF-0BB7CE4A40B3}"/>
              </a:ext>
            </a:extLst>
          </p:cNvPr>
          <p:cNvSpPr txBox="1"/>
          <p:nvPr/>
        </p:nvSpPr>
        <p:spPr>
          <a:xfrm>
            <a:off x="272846" y="2424263"/>
            <a:ext cx="4906296" cy="2585323"/>
          </a:xfrm>
          <a:prstGeom prst="rect">
            <a:avLst/>
          </a:prstGeom>
          <a:noFill/>
        </p:spPr>
        <p:txBody>
          <a:bodyPr wrap="square">
            <a:spAutoFit/>
          </a:bodyPr>
          <a:lstStyle/>
          <a:p>
            <a:r>
              <a:rPr lang="en-US" b="1" i="0" dirty="0">
                <a:solidFill>
                  <a:srgbClr val="000000"/>
                </a:solidFill>
                <a:effectLst/>
                <a:latin typeface="system-ui"/>
              </a:rPr>
              <a:t>99 </a:t>
            </a: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reigns;</a:t>
            </a:r>
            <a:br>
              <a:rPr lang="en-US" dirty="0"/>
            </a:br>
            <a:r>
              <a:rPr lang="en-US" b="0" i="0" dirty="0">
                <a:solidFill>
                  <a:srgbClr val="000000"/>
                </a:solidFill>
                <a:effectLst/>
                <a:latin typeface="system-ui"/>
              </a:rPr>
              <a:t>Let the peoples tremble!</a:t>
            </a:r>
            <a:br>
              <a:rPr lang="en-US" dirty="0"/>
            </a:br>
            <a:r>
              <a:rPr lang="en-US" b="0" i="0" dirty="0">
                <a:solidFill>
                  <a:srgbClr val="000000"/>
                </a:solidFill>
                <a:effectLst/>
                <a:latin typeface="system-ui"/>
              </a:rPr>
              <a:t>He dwells </a:t>
            </a:r>
            <a:r>
              <a:rPr lang="en-US" b="0" i="1" dirty="0">
                <a:solidFill>
                  <a:srgbClr val="000000"/>
                </a:solidFill>
                <a:effectLst/>
                <a:latin typeface="system-ui"/>
              </a:rPr>
              <a:t>between</a:t>
            </a:r>
            <a:r>
              <a:rPr lang="en-US" b="0" i="0" dirty="0">
                <a:solidFill>
                  <a:srgbClr val="000000"/>
                </a:solidFill>
                <a:effectLst/>
                <a:latin typeface="system-ui"/>
              </a:rPr>
              <a:t> the cherubim;</a:t>
            </a:r>
            <a:br>
              <a:rPr lang="en-US" dirty="0"/>
            </a:br>
            <a:r>
              <a:rPr lang="en-US" b="0" i="0" dirty="0">
                <a:solidFill>
                  <a:srgbClr val="000000"/>
                </a:solidFill>
                <a:effectLst/>
                <a:latin typeface="system-ui"/>
              </a:rPr>
              <a:t>Let the earth be moved!</a:t>
            </a:r>
            <a:br>
              <a:rPr lang="en-US" dirty="0"/>
            </a:br>
            <a:r>
              <a:rPr lang="en-US" b="1" i="0" baseline="30000" dirty="0">
                <a:solidFill>
                  <a:srgbClr val="000000"/>
                </a:solidFill>
                <a:effectLst/>
                <a:latin typeface="system-ui"/>
              </a:rPr>
              <a:t>2 </a:t>
            </a: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a:t>
            </a:r>
            <a:r>
              <a:rPr lang="en-US" b="0" i="1" dirty="0">
                <a:solidFill>
                  <a:srgbClr val="000000"/>
                </a:solidFill>
                <a:effectLst/>
                <a:latin typeface="system-ui"/>
              </a:rPr>
              <a:t>is</a:t>
            </a:r>
            <a:r>
              <a:rPr lang="en-US" b="0" i="0" dirty="0">
                <a:solidFill>
                  <a:srgbClr val="000000"/>
                </a:solidFill>
                <a:effectLst/>
                <a:latin typeface="system-ui"/>
              </a:rPr>
              <a:t> great in Zion,</a:t>
            </a:r>
            <a:br>
              <a:rPr lang="en-US" dirty="0"/>
            </a:br>
            <a:r>
              <a:rPr lang="en-US" b="0" i="0" dirty="0">
                <a:solidFill>
                  <a:srgbClr val="000000"/>
                </a:solidFill>
                <a:effectLst/>
                <a:latin typeface="system-ui"/>
              </a:rPr>
              <a:t>And He </a:t>
            </a:r>
            <a:r>
              <a:rPr lang="en-US" b="0" i="1" dirty="0">
                <a:solidFill>
                  <a:srgbClr val="000000"/>
                </a:solidFill>
                <a:effectLst/>
                <a:latin typeface="system-ui"/>
              </a:rPr>
              <a:t>is</a:t>
            </a:r>
            <a:r>
              <a:rPr lang="en-US" b="0" i="0" dirty="0">
                <a:solidFill>
                  <a:srgbClr val="000000"/>
                </a:solidFill>
                <a:effectLst/>
                <a:latin typeface="system-ui"/>
              </a:rPr>
              <a:t> high above all the peoples.</a:t>
            </a:r>
            <a:br>
              <a:rPr lang="en-US" dirty="0"/>
            </a:br>
            <a:r>
              <a:rPr lang="en-US" b="1" i="0" baseline="30000" dirty="0">
                <a:solidFill>
                  <a:srgbClr val="000000"/>
                </a:solidFill>
                <a:effectLst/>
                <a:latin typeface="system-ui"/>
              </a:rPr>
              <a:t>3 </a:t>
            </a:r>
            <a:r>
              <a:rPr lang="en-US" b="0" i="0" dirty="0">
                <a:solidFill>
                  <a:srgbClr val="000000"/>
                </a:solidFill>
                <a:effectLst/>
                <a:latin typeface="system-ui"/>
              </a:rPr>
              <a:t>Let them praise Your great and awesome name—</a:t>
            </a:r>
            <a:br>
              <a:rPr lang="en-US" dirty="0"/>
            </a:br>
            <a:r>
              <a:rPr lang="en-US" b="0" i="0" dirty="0">
                <a:solidFill>
                  <a:srgbClr val="000000"/>
                </a:solidFill>
                <a:effectLst/>
                <a:latin typeface="system-ui"/>
              </a:rPr>
              <a:t>He </a:t>
            </a:r>
            <a:r>
              <a:rPr lang="en-US" b="0" i="1" dirty="0">
                <a:solidFill>
                  <a:srgbClr val="000000"/>
                </a:solidFill>
                <a:effectLst/>
                <a:latin typeface="system-ui"/>
              </a:rPr>
              <a:t>is</a:t>
            </a:r>
            <a:r>
              <a:rPr lang="en-US" b="0" i="0" dirty="0">
                <a:solidFill>
                  <a:srgbClr val="000000"/>
                </a:solidFill>
                <a:effectLst/>
                <a:latin typeface="system-ui"/>
              </a:rPr>
              <a:t> </a:t>
            </a:r>
            <a:r>
              <a:rPr lang="en-US" b="1" i="0" dirty="0">
                <a:solidFill>
                  <a:srgbClr val="FF0000"/>
                </a:solidFill>
                <a:effectLst/>
                <a:latin typeface="system-ui"/>
              </a:rPr>
              <a:t>holy</a:t>
            </a:r>
            <a:r>
              <a:rPr lang="en-US" b="0" i="0" dirty="0">
                <a:solidFill>
                  <a:srgbClr val="000000"/>
                </a:solidFill>
                <a:effectLst/>
                <a:latin typeface="system-ui"/>
              </a:rPr>
              <a:t>.</a:t>
            </a:r>
          </a:p>
          <a:p>
            <a:r>
              <a:rPr lang="en-US" dirty="0">
                <a:solidFill>
                  <a:srgbClr val="000000"/>
                </a:solidFill>
                <a:latin typeface="system-ui"/>
              </a:rPr>
              <a:t>(Ps. 99:1–3)</a:t>
            </a:r>
            <a:endParaRPr lang="en-US" dirty="0"/>
          </a:p>
        </p:txBody>
      </p:sp>
      <p:sp>
        <p:nvSpPr>
          <p:cNvPr id="13" name="TextBox 12">
            <a:extLst>
              <a:ext uri="{FF2B5EF4-FFF2-40B4-BE49-F238E27FC236}">
                <a16:creationId xmlns:a16="http://schemas.microsoft.com/office/drawing/2014/main" id="{052CC7A7-C5E0-40D6-9538-DE60052B6577}"/>
              </a:ext>
            </a:extLst>
          </p:cNvPr>
          <p:cNvSpPr txBox="1"/>
          <p:nvPr/>
        </p:nvSpPr>
        <p:spPr>
          <a:xfrm>
            <a:off x="1912374" y="4602176"/>
            <a:ext cx="6105832" cy="2215991"/>
          </a:xfrm>
          <a:prstGeom prst="rect">
            <a:avLst/>
          </a:prstGeom>
          <a:noFill/>
        </p:spPr>
        <p:txBody>
          <a:bodyPr wrap="square">
            <a:spAutoFit/>
          </a:bodyPr>
          <a:lstStyle/>
          <a:p>
            <a:br>
              <a:rPr lang="en-US" b="1" i="0" baseline="30000" dirty="0">
                <a:solidFill>
                  <a:srgbClr val="000000"/>
                </a:solidFill>
                <a:effectLst/>
                <a:latin typeface="system-ui"/>
              </a:rPr>
            </a:br>
            <a:r>
              <a:rPr lang="en-US" b="1" i="0" baseline="30000" dirty="0">
                <a:solidFill>
                  <a:srgbClr val="000000"/>
                </a:solidFill>
                <a:effectLst/>
                <a:latin typeface="system-ui"/>
              </a:rPr>
              <a:t>20 </a:t>
            </a:r>
            <a:r>
              <a:rPr lang="en-US" b="0" i="0" dirty="0">
                <a:solidFill>
                  <a:srgbClr val="000000"/>
                </a:solidFill>
                <a:effectLst/>
                <a:latin typeface="system-ui"/>
              </a:rPr>
              <a:t>Our soul waits for the </a:t>
            </a:r>
            <a:r>
              <a:rPr lang="en-US" b="0" i="0" cap="small" dirty="0">
                <a:solidFill>
                  <a:srgbClr val="000000"/>
                </a:solidFill>
                <a:effectLst/>
                <a:latin typeface="system-ui"/>
              </a:rPr>
              <a:t>Lord</a:t>
            </a:r>
            <a:r>
              <a:rPr lang="en-US" b="0" i="0" dirty="0">
                <a:solidFill>
                  <a:srgbClr val="000000"/>
                </a:solidFill>
                <a:effectLst/>
                <a:latin typeface="system-ui"/>
              </a:rPr>
              <a:t>;</a:t>
            </a:r>
            <a:br>
              <a:rPr lang="en-US" dirty="0"/>
            </a:br>
            <a:r>
              <a:rPr lang="en-US" b="0" i="0" dirty="0">
                <a:solidFill>
                  <a:srgbClr val="000000"/>
                </a:solidFill>
                <a:effectLst/>
                <a:latin typeface="system-ui"/>
              </a:rPr>
              <a:t>He </a:t>
            </a:r>
            <a:r>
              <a:rPr lang="en-US" b="0" i="1" dirty="0">
                <a:solidFill>
                  <a:srgbClr val="000000"/>
                </a:solidFill>
                <a:effectLst/>
                <a:latin typeface="system-ui"/>
              </a:rPr>
              <a:t>is</a:t>
            </a:r>
            <a:r>
              <a:rPr lang="en-US" b="0" i="0" dirty="0">
                <a:solidFill>
                  <a:srgbClr val="000000"/>
                </a:solidFill>
                <a:effectLst/>
                <a:latin typeface="system-ui"/>
              </a:rPr>
              <a:t> our help and our shield.</a:t>
            </a:r>
            <a:br>
              <a:rPr lang="en-US" dirty="0"/>
            </a:br>
            <a:r>
              <a:rPr lang="en-US" b="1" i="0" baseline="30000" dirty="0">
                <a:solidFill>
                  <a:srgbClr val="000000"/>
                </a:solidFill>
                <a:effectLst/>
                <a:latin typeface="system-ui"/>
              </a:rPr>
              <a:t>21 </a:t>
            </a:r>
            <a:r>
              <a:rPr lang="en-US" b="0" i="0" dirty="0">
                <a:solidFill>
                  <a:srgbClr val="000000"/>
                </a:solidFill>
                <a:effectLst/>
                <a:latin typeface="system-ui"/>
              </a:rPr>
              <a:t>For our heart shall rejoice in Him,</a:t>
            </a:r>
            <a:br>
              <a:rPr lang="en-US" dirty="0"/>
            </a:br>
            <a:r>
              <a:rPr lang="en-US" b="0" i="0" dirty="0">
                <a:solidFill>
                  <a:srgbClr val="000000"/>
                </a:solidFill>
                <a:effectLst/>
                <a:latin typeface="system-ui"/>
              </a:rPr>
              <a:t>Because we have trusted in His </a:t>
            </a:r>
            <a:r>
              <a:rPr lang="en-US" b="1" i="0" dirty="0">
                <a:solidFill>
                  <a:srgbClr val="FF0000"/>
                </a:solidFill>
                <a:effectLst/>
                <a:latin typeface="system-ui"/>
              </a:rPr>
              <a:t>holy</a:t>
            </a:r>
            <a:r>
              <a:rPr lang="en-US" b="0" i="0" dirty="0">
                <a:solidFill>
                  <a:srgbClr val="000000"/>
                </a:solidFill>
                <a:effectLst/>
                <a:latin typeface="system-ui"/>
              </a:rPr>
              <a:t> name.</a:t>
            </a:r>
            <a:br>
              <a:rPr lang="en-US" dirty="0"/>
            </a:br>
            <a:r>
              <a:rPr lang="en-US" b="1" i="0" baseline="30000" dirty="0">
                <a:solidFill>
                  <a:srgbClr val="000000"/>
                </a:solidFill>
                <a:effectLst/>
                <a:latin typeface="system-ui"/>
              </a:rPr>
              <a:t>22 </a:t>
            </a:r>
            <a:r>
              <a:rPr lang="en-US" b="0" i="0" dirty="0">
                <a:solidFill>
                  <a:srgbClr val="000000"/>
                </a:solidFill>
                <a:effectLst/>
                <a:latin typeface="system-ui"/>
              </a:rPr>
              <a:t>Let Your mercy, O </a:t>
            </a:r>
            <a:r>
              <a:rPr lang="en-US" b="0" i="0" cap="small" dirty="0">
                <a:solidFill>
                  <a:srgbClr val="000000"/>
                </a:solidFill>
                <a:effectLst/>
                <a:latin typeface="system-ui"/>
              </a:rPr>
              <a:t>Lord</a:t>
            </a:r>
            <a:r>
              <a:rPr lang="en-US" b="0" i="0" dirty="0">
                <a:solidFill>
                  <a:srgbClr val="000000"/>
                </a:solidFill>
                <a:effectLst/>
                <a:latin typeface="system-ui"/>
              </a:rPr>
              <a:t>, be upon us,</a:t>
            </a:r>
            <a:br>
              <a:rPr lang="en-US" dirty="0"/>
            </a:br>
            <a:r>
              <a:rPr lang="en-US" b="0" i="0" dirty="0">
                <a:solidFill>
                  <a:srgbClr val="000000"/>
                </a:solidFill>
                <a:effectLst/>
                <a:latin typeface="system-ui"/>
              </a:rPr>
              <a:t>Just as we hope in You.</a:t>
            </a:r>
          </a:p>
          <a:p>
            <a:r>
              <a:rPr lang="en-US" dirty="0">
                <a:solidFill>
                  <a:srgbClr val="000000"/>
                </a:solidFill>
                <a:latin typeface="system-ui"/>
              </a:rPr>
              <a:t>(Ps. 33:20–22)</a:t>
            </a:r>
            <a:endParaRPr lang="en-US" dirty="0"/>
          </a:p>
        </p:txBody>
      </p:sp>
      <p:sp>
        <p:nvSpPr>
          <p:cNvPr id="4" name="TextBox 3">
            <a:extLst>
              <a:ext uri="{FF2B5EF4-FFF2-40B4-BE49-F238E27FC236}">
                <a16:creationId xmlns:a16="http://schemas.microsoft.com/office/drawing/2014/main" id="{9E8A57A0-1A62-4DFE-8D15-8A1AAD3AECFC}"/>
              </a:ext>
            </a:extLst>
          </p:cNvPr>
          <p:cNvSpPr txBox="1"/>
          <p:nvPr/>
        </p:nvSpPr>
        <p:spPr>
          <a:xfrm>
            <a:off x="5979243" y="2570851"/>
            <a:ext cx="5465506" cy="2031325"/>
          </a:xfrm>
          <a:prstGeom prst="rect">
            <a:avLst/>
          </a:prstGeom>
          <a:noFill/>
        </p:spPr>
        <p:txBody>
          <a:bodyPr wrap="square">
            <a:spAutoFit/>
          </a:bodyPr>
          <a:lstStyle/>
          <a:p>
            <a:r>
              <a:rPr lang="en-US" b="1" i="0" baseline="30000" dirty="0">
                <a:solidFill>
                  <a:srgbClr val="000000"/>
                </a:solidFill>
                <a:effectLst/>
                <a:latin typeface="system-ui"/>
              </a:rPr>
              <a:t>4 </a:t>
            </a:r>
            <a:r>
              <a:rPr lang="en-US" b="0" i="0" dirty="0">
                <a:solidFill>
                  <a:srgbClr val="000000"/>
                </a:solidFill>
                <a:effectLst/>
                <a:latin typeface="system-ui"/>
              </a:rPr>
              <a:t>Sing praise to the </a:t>
            </a:r>
            <a:r>
              <a:rPr lang="en-US" b="0" i="0" cap="small" dirty="0">
                <a:solidFill>
                  <a:srgbClr val="000000"/>
                </a:solidFill>
                <a:effectLst/>
                <a:latin typeface="system-ui"/>
              </a:rPr>
              <a:t>Lord</a:t>
            </a:r>
            <a:r>
              <a:rPr lang="en-US" b="0" i="0" dirty="0">
                <a:solidFill>
                  <a:srgbClr val="000000"/>
                </a:solidFill>
                <a:effectLst/>
                <a:latin typeface="system-ui"/>
              </a:rPr>
              <a:t>, you saints of His,</a:t>
            </a:r>
            <a:br>
              <a:rPr lang="en-US" dirty="0"/>
            </a:br>
            <a:r>
              <a:rPr lang="en-US" b="0" i="0" dirty="0">
                <a:solidFill>
                  <a:srgbClr val="000000"/>
                </a:solidFill>
                <a:effectLst/>
                <a:latin typeface="system-ui"/>
              </a:rPr>
              <a:t>And give thanks at the remembrance of His </a:t>
            </a:r>
            <a:r>
              <a:rPr lang="en-US" b="1" i="0" dirty="0">
                <a:solidFill>
                  <a:srgbClr val="FF0000"/>
                </a:solidFill>
                <a:effectLst/>
                <a:latin typeface="system-ui"/>
              </a:rPr>
              <a:t>holy</a:t>
            </a:r>
            <a:r>
              <a:rPr lang="en-US" b="0" i="0" dirty="0">
                <a:solidFill>
                  <a:srgbClr val="000000"/>
                </a:solidFill>
                <a:effectLst/>
                <a:latin typeface="system-ui"/>
              </a:rPr>
              <a:t> name.</a:t>
            </a:r>
            <a:br>
              <a:rPr lang="en-US" dirty="0"/>
            </a:br>
            <a:r>
              <a:rPr lang="en-US" b="1" i="0" baseline="30000" dirty="0">
                <a:solidFill>
                  <a:srgbClr val="000000"/>
                </a:solidFill>
                <a:effectLst/>
                <a:latin typeface="system-ui"/>
              </a:rPr>
              <a:t>5 </a:t>
            </a:r>
            <a:r>
              <a:rPr lang="en-US" b="0" i="0" dirty="0">
                <a:solidFill>
                  <a:srgbClr val="000000"/>
                </a:solidFill>
                <a:effectLst/>
                <a:latin typeface="system-ui"/>
              </a:rPr>
              <a:t>For His anger </a:t>
            </a:r>
            <a:r>
              <a:rPr lang="en-US" b="0" i="1" dirty="0">
                <a:solidFill>
                  <a:srgbClr val="000000"/>
                </a:solidFill>
                <a:effectLst/>
                <a:latin typeface="system-ui"/>
              </a:rPr>
              <a:t>is but for</a:t>
            </a:r>
            <a:r>
              <a:rPr lang="en-US" b="0" i="0" dirty="0">
                <a:solidFill>
                  <a:srgbClr val="000000"/>
                </a:solidFill>
                <a:effectLst/>
                <a:latin typeface="system-ui"/>
              </a:rPr>
              <a:t> a moment,</a:t>
            </a:r>
            <a:br>
              <a:rPr lang="en-US" dirty="0"/>
            </a:br>
            <a:r>
              <a:rPr lang="en-US" b="0" i="0" dirty="0">
                <a:solidFill>
                  <a:srgbClr val="000000"/>
                </a:solidFill>
                <a:effectLst/>
                <a:latin typeface="system-ui"/>
              </a:rPr>
              <a:t>His favor </a:t>
            </a:r>
            <a:r>
              <a:rPr lang="en-US" b="0" i="1" dirty="0">
                <a:solidFill>
                  <a:srgbClr val="000000"/>
                </a:solidFill>
                <a:effectLst/>
                <a:latin typeface="system-ui"/>
              </a:rPr>
              <a:t>is for</a:t>
            </a:r>
            <a:r>
              <a:rPr lang="en-US" b="0" i="0" dirty="0">
                <a:solidFill>
                  <a:srgbClr val="000000"/>
                </a:solidFill>
                <a:effectLst/>
                <a:latin typeface="system-ui"/>
              </a:rPr>
              <a:t> life;</a:t>
            </a:r>
            <a:br>
              <a:rPr lang="en-US" dirty="0"/>
            </a:br>
            <a:r>
              <a:rPr lang="en-US" b="0" i="0" dirty="0">
                <a:solidFill>
                  <a:srgbClr val="000000"/>
                </a:solidFill>
                <a:effectLst/>
                <a:latin typeface="system-ui"/>
              </a:rPr>
              <a:t>Weeping may endure for a night,</a:t>
            </a:r>
            <a:br>
              <a:rPr lang="en-US" dirty="0"/>
            </a:br>
            <a:r>
              <a:rPr lang="en-US" b="0" i="0" dirty="0">
                <a:solidFill>
                  <a:srgbClr val="000000"/>
                </a:solidFill>
                <a:effectLst/>
                <a:latin typeface="system-ui"/>
              </a:rPr>
              <a:t>But joy </a:t>
            </a:r>
            <a:r>
              <a:rPr lang="en-US" b="0" i="1" dirty="0">
                <a:solidFill>
                  <a:srgbClr val="000000"/>
                </a:solidFill>
                <a:effectLst/>
                <a:latin typeface="system-ui"/>
              </a:rPr>
              <a:t>comes</a:t>
            </a:r>
            <a:r>
              <a:rPr lang="en-US" b="0" i="0" dirty="0">
                <a:solidFill>
                  <a:srgbClr val="000000"/>
                </a:solidFill>
                <a:effectLst/>
                <a:latin typeface="system-ui"/>
              </a:rPr>
              <a:t> in the morning.</a:t>
            </a:r>
          </a:p>
          <a:p>
            <a:r>
              <a:rPr lang="en-US" dirty="0">
                <a:solidFill>
                  <a:srgbClr val="000000"/>
                </a:solidFill>
                <a:latin typeface="system-ui"/>
              </a:rPr>
              <a:t>(Ps. 30:4–5)</a:t>
            </a:r>
            <a:endParaRPr lang="en-US" dirty="0"/>
          </a:p>
        </p:txBody>
      </p:sp>
      <p:sp>
        <p:nvSpPr>
          <p:cNvPr id="6" name="TextBox 5">
            <a:extLst>
              <a:ext uri="{FF2B5EF4-FFF2-40B4-BE49-F238E27FC236}">
                <a16:creationId xmlns:a16="http://schemas.microsoft.com/office/drawing/2014/main" id="{DDC3CACA-FE46-498C-867F-D4BB8F14EA87}"/>
              </a:ext>
            </a:extLst>
          </p:cNvPr>
          <p:cNvSpPr txBox="1"/>
          <p:nvPr/>
        </p:nvSpPr>
        <p:spPr>
          <a:xfrm>
            <a:off x="8229600" y="1012416"/>
            <a:ext cx="3873295" cy="923330"/>
          </a:xfrm>
          <a:prstGeom prst="rect">
            <a:avLst/>
          </a:prstGeom>
          <a:noFill/>
        </p:spPr>
        <p:txBody>
          <a:bodyPr wrap="square">
            <a:spAutoFit/>
          </a:bodyPr>
          <a:lstStyle/>
          <a:p>
            <a:r>
              <a:rPr lang="en-US" b="0" i="0" dirty="0">
                <a:solidFill>
                  <a:srgbClr val="000000"/>
                </a:solidFill>
                <a:effectLst/>
                <a:latin typeface="system-ui"/>
              </a:rPr>
              <a:t>“</a:t>
            </a:r>
            <a:r>
              <a:rPr lang="en-US" b="1" i="0" dirty="0">
                <a:solidFill>
                  <a:srgbClr val="FF0000"/>
                </a:solidFill>
                <a:effectLst/>
                <a:latin typeface="system-ui"/>
              </a:rPr>
              <a:t>Holy</a:t>
            </a:r>
            <a:r>
              <a:rPr lang="en-US" b="0" i="0" dirty="0">
                <a:solidFill>
                  <a:srgbClr val="000000"/>
                </a:solidFill>
                <a:effectLst/>
                <a:latin typeface="system-ui"/>
              </a:rPr>
              <a:t>, </a:t>
            </a:r>
            <a:r>
              <a:rPr lang="en-US" b="1" i="0" dirty="0">
                <a:solidFill>
                  <a:srgbClr val="FF0000"/>
                </a:solidFill>
                <a:effectLst/>
                <a:latin typeface="system-ui"/>
              </a:rPr>
              <a:t>holy</a:t>
            </a:r>
            <a:r>
              <a:rPr lang="en-US" b="0" i="0" dirty="0">
                <a:solidFill>
                  <a:srgbClr val="000000"/>
                </a:solidFill>
                <a:effectLst/>
                <a:latin typeface="system-ui"/>
              </a:rPr>
              <a:t>, </a:t>
            </a:r>
            <a:r>
              <a:rPr lang="en-US" b="1" i="0" dirty="0">
                <a:solidFill>
                  <a:srgbClr val="FF0000"/>
                </a:solidFill>
                <a:effectLst/>
                <a:latin typeface="system-ui"/>
              </a:rPr>
              <a:t>holy</a:t>
            </a:r>
            <a:r>
              <a:rPr lang="en-US" b="0" i="0" dirty="0">
                <a:solidFill>
                  <a:srgbClr val="000000"/>
                </a:solidFill>
                <a:effectLst/>
                <a:latin typeface="system-ui"/>
              </a:rPr>
              <a:t> </a:t>
            </a:r>
            <a:r>
              <a:rPr lang="en-US" b="0" i="1" dirty="0">
                <a:solidFill>
                  <a:srgbClr val="000000"/>
                </a:solidFill>
                <a:effectLst/>
                <a:latin typeface="system-ui"/>
              </a:rPr>
              <a:t>is</a:t>
            </a:r>
            <a:r>
              <a:rPr lang="en-US" b="0" i="0" dirty="0">
                <a:solidFill>
                  <a:srgbClr val="000000"/>
                </a:solidFill>
                <a:effectLst/>
                <a:latin typeface="system-ui"/>
              </a:rPr>
              <a:t> the </a:t>
            </a:r>
            <a:r>
              <a:rPr lang="en-US" b="0" i="0" cap="small" dirty="0">
                <a:solidFill>
                  <a:srgbClr val="000000"/>
                </a:solidFill>
                <a:effectLst/>
                <a:latin typeface="system-ui"/>
              </a:rPr>
              <a:t>Lord</a:t>
            </a:r>
            <a:r>
              <a:rPr lang="en-US" b="0" i="0" dirty="0">
                <a:solidFill>
                  <a:srgbClr val="000000"/>
                </a:solidFill>
                <a:effectLst/>
                <a:latin typeface="system-ui"/>
              </a:rPr>
              <a:t> of hosts;</a:t>
            </a:r>
            <a:br>
              <a:rPr lang="en-US" dirty="0"/>
            </a:br>
            <a:r>
              <a:rPr lang="en-US" b="0" i="0" dirty="0">
                <a:solidFill>
                  <a:srgbClr val="000000"/>
                </a:solidFill>
                <a:effectLst/>
                <a:latin typeface="system-ui"/>
              </a:rPr>
              <a:t>The whole earth </a:t>
            </a:r>
            <a:r>
              <a:rPr lang="en-US" b="0" i="1" dirty="0">
                <a:solidFill>
                  <a:srgbClr val="000000"/>
                </a:solidFill>
                <a:effectLst/>
                <a:latin typeface="system-ui"/>
              </a:rPr>
              <a:t>is</a:t>
            </a:r>
            <a:r>
              <a:rPr lang="en-US" b="0" i="0" dirty="0">
                <a:solidFill>
                  <a:srgbClr val="000000"/>
                </a:solidFill>
                <a:effectLst/>
                <a:latin typeface="system-ui"/>
              </a:rPr>
              <a:t> full of His glory!”</a:t>
            </a:r>
          </a:p>
          <a:p>
            <a:r>
              <a:rPr lang="en-US" dirty="0">
                <a:solidFill>
                  <a:srgbClr val="000000"/>
                </a:solidFill>
                <a:latin typeface="system-ui"/>
              </a:rPr>
              <a:t>(Isa. 6:3b)</a:t>
            </a:r>
            <a:endParaRPr lang="en-US" dirty="0"/>
          </a:p>
        </p:txBody>
      </p:sp>
    </p:spTree>
    <p:extLst>
      <p:ext uri="{BB962C8B-B14F-4D97-AF65-F5344CB8AC3E}">
        <p14:creationId xmlns:p14="http://schemas.microsoft.com/office/powerpoint/2010/main" val="269731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lnSpcReduction="10000"/>
          </a:bodyPr>
          <a:lstStyle/>
          <a:p>
            <a:r>
              <a:rPr lang="en-US" b="1" dirty="0">
                <a:solidFill>
                  <a:srgbClr val="FF0000"/>
                </a:solidFill>
                <a:latin typeface="+mj-lt"/>
              </a:rPr>
              <a:t>God’s Holiness</a:t>
            </a:r>
          </a:p>
          <a:p>
            <a:pPr lvl="1"/>
            <a:r>
              <a:rPr lang="en-US" b="1" dirty="0">
                <a:latin typeface="+mj-lt"/>
              </a:rPr>
              <a:t>God’s Holiness Described</a:t>
            </a:r>
          </a:p>
          <a:p>
            <a:pPr lvl="1"/>
            <a:r>
              <a:rPr lang="en-US" b="1" dirty="0">
                <a:solidFill>
                  <a:srgbClr val="FF0000"/>
                </a:solidFill>
                <a:latin typeface="+mj-lt"/>
              </a:rPr>
              <a:t>God’s Perfect Justice</a:t>
            </a:r>
          </a:p>
          <a:p>
            <a:r>
              <a:rPr lang="en-US" dirty="0">
                <a:latin typeface="+mj-lt"/>
              </a:rPr>
              <a:t>Man’s Sinfulness</a:t>
            </a:r>
          </a:p>
          <a:p>
            <a:pPr lvl="1"/>
            <a:r>
              <a:rPr lang="en-US" dirty="0">
                <a:latin typeface="+mj-lt"/>
              </a:rPr>
              <a:t>Hamartiology 101</a:t>
            </a:r>
          </a:p>
          <a:p>
            <a:pPr lvl="1"/>
            <a:r>
              <a:rPr lang="en-US" dirty="0">
                <a:latin typeface="+mj-lt"/>
              </a:rPr>
              <a:t>Futility of Self-Righteousness</a:t>
            </a:r>
          </a:p>
          <a:p>
            <a:pPr lvl="1"/>
            <a:r>
              <a:rPr lang="en-US" dirty="0">
                <a:latin typeface="+mj-lt"/>
              </a:rPr>
              <a:t>Errant Views</a:t>
            </a:r>
          </a:p>
          <a:p>
            <a:r>
              <a:rPr lang="en-US" dirty="0">
                <a:latin typeface="+mj-lt"/>
              </a:rPr>
              <a:t>Hell</a:t>
            </a:r>
          </a:p>
          <a:p>
            <a:pPr lvl="1"/>
            <a:r>
              <a:rPr lang="en-US" dirty="0">
                <a:latin typeface="+mj-lt"/>
              </a:rPr>
              <a:t>Its Reality</a:t>
            </a:r>
          </a:p>
          <a:p>
            <a:pPr lvl="1"/>
            <a:r>
              <a:rPr lang="en-US" dirty="0">
                <a:latin typeface="+mj-lt"/>
              </a:rPr>
              <a:t>Reason for Hell</a:t>
            </a:r>
          </a:p>
          <a:p>
            <a:pPr lvl="1"/>
            <a:r>
              <a:rPr lang="en-US" dirty="0">
                <a:latin typeface="+mj-lt"/>
              </a:rPr>
              <a:t>Errant Views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65613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0386-9F6B-4A4A-A882-74A05A3AB041}"/>
              </a:ext>
            </a:extLst>
          </p:cNvPr>
          <p:cNvSpPr>
            <a:spLocks noGrp="1"/>
          </p:cNvSpPr>
          <p:nvPr>
            <p:ph type="title"/>
          </p:nvPr>
        </p:nvSpPr>
        <p:spPr>
          <a:xfrm>
            <a:off x="0" y="2557718"/>
            <a:ext cx="12192000" cy="1325563"/>
          </a:xfrm>
        </p:spPr>
        <p:txBody>
          <a:bodyPr>
            <a:noAutofit/>
          </a:bodyPr>
          <a:lstStyle/>
          <a:p>
            <a:pPr algn="ctr"/>
            <a:r>
              <a:rPr lang="en-US" sz="7200" dirty="0"/>
              <a:t>God cannot have relationship with that which is unholy!</a:t>
            </a:r>
          </a:p>
        </p:txBody>
      </p:sp>
    </p:spTree>
    <p:extLst>
      <p:ext uri="{BB962C8B-B14F-4D97-AF65-F5344CB8AC3E}">
        <p14:creationId xmlns:p14="http://schemas.microsoft.com/office/powerpoint/2010/main" val="343265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56EECD-0576-4F15-9D6C-7AEEA0708773}"/>
              </a:ext>
            </a:extLst>
          </p:cNvPr>
          <p:cNvSpPr txBox="1"/>
          <p:nvPr/>
        </p:nvSpPr>
        <p:spPr>
          <a:xfrm>
            <a:off x="1012723" y="512180"/>
            <a:ext cx="6096000" cy="1938992"/>
          </a:xfrm>
          <a:prstGeom prst="rect">
            <a:avLst/>
          </a:prstGeom>
          <a:noFill/>
        </p:spPr>
        <p:txBody>
          <a:bodyPr wrap="square">
            <a:spAutoFit/>
          </a:bodyPr>
          <a:lstStyle/>
          <a:p>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You are</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of purer eyes than to behold evil,</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cannot look on wickedness.</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Why do You look on those who deal treacherously,</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hold Your tongue when the wicked devours</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person</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more righteous than he?</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(Hab. 1:3 NKJV)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8FE55A73-89D3-4CC5-A95D-D63385DC6A07}"/>
              </a:ext>
            </a:extLst>
          </p:cNvPr>
          <p:cNvSpPr txBox="1"/>
          <p:nvPr/>
        </p:nvSpPr>
        <p:spPr>
          <a:xfrm>
            <a:off x="5329084" y="2589329"/>
            <a:ext cx="6410632" cy="1015663"/>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such a High Priest was fitting for us,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who 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holy, harmless, undefiled, separate from sinners, and has become higher than the heavens; (Heb. 7:26 NKJV)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7" name="TextBox 6">
            <a:extLst>
              <a:ext uri="{FF2B5EF4-FFF2-40B4-BE49-F238E27FC236}">
                <a16:creationId xmlns:a16="http://schemas.microsoft.com/office/drawing/2014/main" id="{A8A583B6-E34B-4E56-A86B-93FB4B6EA6D4}"/>
              </a:ext>
            </a:extLst>
          </p:cNvPr>
          <p:cNvSpPr txBox="1"/>
          <p:nvPr/>
        </p:nvSpPr>
        <p:spPr>
          <a:xfrm>
            <a:off x="1012723" y="4195434"/>
            <a:ext cx="6096000" cy="2554545"/>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Who may ascend into the hill of the </a:t>
            </a:r>
            <a:r>
              <a:rPr lang="en-US" sz="2000" b="0" i="0" cap="small"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Lord</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Or who may stand in His holy place?</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who has clean hands and a pure heart,</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Who has not lifted up his soul to an idol,</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Nor sworn deceitfully.</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shall receive blessing from the </a:t>
            </a:r>
            <a:r>
              <a:rPr lang="en-US" sz="2000" b="0" i="0" cap="small"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Lord</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righteousness from the God of his salvation.</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(Psalm 24:3–5)</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233020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0386-9F6B-4A4A-A882-74A05A3AB041}"/>
              </a:ext>
            </a:extLst>
          </p:cNvPr>
          <p:cNvSpPr>
            <a:spLocks noGrp="1"/>
          </p:cNvSpPr>
          <p:nvPr>
            <p:ph type="title"/>
          </p:nvPr>
        </p:nvSpPr>
        <p:spPr>
          <a:xfrm>
            <a:off x="599768" y="2557718"/>
            <a:ext cx="10884309" cy="1325563"/>
          </a:xfrm>
        </p:spPr>
        <p:txBody>
          <a:bodyPr>
            <a:noAutofit/>
          </a:bodyPr>
          <a:lstStyle/>
          <a:p>
            <a:pPr algn="ctr"/>
            <a:r>
              <a:rPr lang="en-US" sz="7200" dirty="0"/>
              <a:t>God’s holiness demands separation from that which is unholy!</a:t>
            </a:r>
          </a:p>
        </p:txBody>
      </p:sp>
    </p:spTree>
    <p:extLst>
      <p:ext uri="{BB962C8B-B14F-4D97-AF65-F5344CB8AC3E}">
        <p14:creationId xmlns:p14="http://schemas.microsoft.com/office/powerpoint/2010/main" val="405819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E8FDF-EA4D-4B1C-A174-B71718794FA3}"/>
              </a:ext>
            </a:extLst>
          </p:cNvPr>
          <p:cNvSpPr txBox="1"/>
          <p:nvPr/>
        </p:nvSpPr>
        <p:spPr>
          <a:xfrm>
            <a:off x="580103" y="1691416"/>
            <a:ext cx="9163664" cy="3539430"/>
          </a:xfrm>
          <a:prstGeom prst="rect">
            <a:avLst/>
          </a:prstGeom>
          <a:noFill/>
        </p:spPr>
        <p:txBody>
          <a:bodyPr wrap="square">
            <a:spAutoFit/>
          </a:bodyPr>
          <a:lstStyle/>
          <a:p>
            <a:pPr algn="just" rtl="0"/>
            <a:r>
              <a:rPr lang="el-GR" sz="1600" dirty="0">
                <a:latin typeface="SBL BibLit" panose="02000000000000000000" pitchFamily="2" charset="-79"/>
                <a:ea typeface="SBL BibLit" panose="02000000000000000000" pitchFamily="2" charset="-79"/>
                <a:cs typeface="SBL BibLit" panose="02000000000000000000" pitchFamily="2" charset="-79"/>
              </a:rPr>
              <a:t>κρίνω</a:t>
            </a:r>
            <a:r>
              <a:rPr lang="en-US" sz="1600" dirty="0">
                <a:latin typeface="SBL BibLit" panose="02000000000000000000" pitchFamily="2" charset="-79"/>
                <a:ea typeface="SBL BibLit" panose="02000000000000000000" pitchFamily="2" charset="-79"/>
                <a:cs typeface="SBL BibLit" panose="02000000000000000000" pitchFamily="2" charset="-79"/>
              </a:rPr>
              <a:t>, [in LXX chiefly for </a:t>
            </a:r>
            <a:r>
              <a:rPr lang="he-IL" sz="1600" dirty="0">
                <a:latin typeface="SBL BibLit" panose="02000000000000000000" pitchFamily="2" charset="-79"/>
                <a:ea typeface="SBL BibLit" panose="02000000000000000000" pitchFamily="2" charset="-79"/>
                <a:cs typeface="SBL BibLit" panose="02000000000000000000" pitchFamily="2" charset="-79"/>
              </a:rPr>
              <a:t>שׁפט</a:t>
            </a:r>
            <a:r>
              <a:rPr lang="en-US" sz="1600" dirty="0">
                <a:latin typeface="SBL BibLit" panose="02000000000000000000" pitchFamily="2" charset="-79"/>
                <a:ea typeface="SBL BibLit" panose="02000000000000000000" pitchFamily="2" charset="-79"/>
                <a:cs typeface="SBL BibLit" panose="02000000000000000000" pitchFamily="2" charset="-79"/>
              </a:rPr>
              <a:t>, also for </a:t>
            </a:r>
            <a:r>
              <a:rPr lang="he-IL" sz="1600" dirty="0">
                <a:latin typeface="SBL BibLit" panose="02000000000000000000" pitchFamily="2" charset="-79"/>
                <a:ea typeface="SBL BibLit" panose="02000000000000000000" pitchFamily="2" charset="-79"/>
                <a:cs typeface="SBL BibLit" panose="02000000000000000000" pitchFamily="2" charset="-79"/>
              </a:rPr>
              <a:t>דּין</a:t>
            </a:r>
            <a:r>
              <a:rPr lang="en-US" sz="1600" dirty="0">
                <a:latin typeface="SBL BibLit" panose="02000000000000000000" pitchFamily="2" charset="-79"/>
                <a:ea typeface="SBL BibLit" panose="02000000000000000000" pitchFamily="2" charset="-79"/>
                <a:cs typeface="SBL BibLit" panose="02000000000000000000" pitchFamily="2" charset="-79"/>
              </a:rPr>
              <a:t>, </a:t>
            </a:r>
            <a:r>
              <a:rPr lang="he-IL" sz="1600" dirty="0">
                <a:latin typeface="SBL BibLit" panose="02000000000000000000" pitchFamily="2" charset="-79"/>
                <a:ea typeface="SBL BibLit" panose="02000000000000000000" pitchFamily="2" charset="-79"/>
                <a:cs typeface="SBL BibLit" panose="02000000000000000000" pitchFamily="2" charset="-79"/>
              </a:rPr>
              <a:t>ריב</a:t>
            </a:r>
            <a:r>
              <a:rPr lang="en-US" sz="1600" dirty="0">
                <a:latin typeface="SBL BibLit" panose="02000000000000000000" pitchFamily="2" charset="-79"/>
                <a:ea typeface="SBL BibLit" panose="02000000000000000000" pitchFamily="2" charset="-79"/>
                <a:cs typeface="SBL BibLit" panose="02000000000000000000" pitchFamily="2" charset="-79"/>
              </a:rPr>
              <a:t>, etc.;] 1. </a:t>
            </a:r>
            <a:r>
              <a:rPr lang="en-US" sz="1600" i="1" dirty="0">
                <a:latin typeface="SBL BibLit" panose="02000000000000000000" pitchFamily="2" charset="-79"/>
                <a:ea typeface="SBL BibLit" panose="02000000000000000000" pitchFamily="2" charset="-79"/>
                <a:cs typeface="SBL BibLit" panose="02000000000000000000" pitchFamily="2" charset="-79"/>
              </a:rPr>
              <a:t>to separate, select, choose (cl.; in LXX: 2 Mac 13:15). 2. to approve, esteem: Ro 14:5. 3. to be of opinion, judge, think: Lk 7:43, 1 Co 11:13; seq. </a:t>
            </a:r>
            <a:r>
              <a:rPr lang="el-GR" sz="1600" i="1" dirty="0">
                <a:latin typeface="SBL BibLit" panose="02000000000000000000" pitchFamily="2" charset="-79"/>
                <a:ea typeface="SBL BibLit" panose="02000000000000000000" pitchFamily="2" charset="-79"/>
                <a:cs typeface="SBL BibLit" panose="02000000000000000000" pitchFamily="2" charset="-79"/>
              </a:rPr>
              <a:t>τοῦτο ὅτι</a:t>
            </a:r>
            <a:r>
              <a:rPr lang="en-US" sz="1600" i="1" dirty="0">
                <a:latin typeface="SBL BibLit" panose="02000000000000000000" pitchFamily="2" charset="-79"/>
                <a:ea typeface="SBL BibLit" panose="02000000000000000000" pitchFamily="2" charset="-79"/>
                <a:cs typeface="SBL BibLit" panose="02000000000000000000" pitchFamily="2" charset="-79"/>
              </a:rPr>
              <a:t>, 2 Co 5:14; c. acc. et inf., Ac 16:15; c. acc. et pred., Ac 13:46; 26:8. 4. to decide, determine, decree: c. acc., Ac 16:4, Ro 14:13, 1 Co 7:37, 2 Co 2:1; c. inf. (Field, Notes, 167), Ac 20:16; 25:25, 1 Co 2:2; 5:3, Tit 3:12 (cf. 1 Mac 11:33, Wi 8:9, al.); c. acc. et inf., Ac 21:25; 27:1. 5. to judge, adjudge, pronounce judgment: </a:t>
            </a:r>
            <a:r>
              <a:rPr lang="en-US" sz="1600" i="1" dirty="0" err="1">
                <a:latin typeface="SBL BibLit" panose="02000000000000000000" pitchFamily="2" charset="-79"/>
                <a:ea typeface="SBL BibLit" panose="02000000000000000000" pitchFamily="2" charset="-79"/>
                <a:cs typeface="SBL BibLit" panose="02000000000000000000" pitchFamily="2" charset="-79"/>
              </a:rPr>
              <a:t>absol</a:t>
            </a:r>
            <a:r>
              <a:rPr lang="en-US" sz="1600" i="1" dirty="0">
                <a:latin typeface="SBL BibLit" panose="02000000000000000000" pitchFamily="2" charset="-79"/>
                <a:ea typeface="SBL BibLit" panose="02000000000000000000" pitchFamily="2" charset="-79"/>
                <a:cs typeface="SBL BibLit" panose="02000000000000000000" pitchFamily="2" charset="-79"/>
              </a:rPr>
              <a:t>., Jo 8:16, 26; seq. </a:t>
            </a:r>
            <a:r>
              <a:rPr lang="el-GR" sz="1600" i="1" dirty="0">
                <a:latin typeface="SBL BibLit" panose="02000000000000000000" pitchFamily="2" charset="-79"/>
                <a:ea typeface="SBL BibLit" panose="02000000000000000000" pitchFamily="2" charset="-79"/>
                <a:cs typeface="SBL BibLit" panose="02000000000000000000" pitchFamily="2" charset="-79"/>
              </a:rPr>
              <a:t>κατά</a:t>
            </a:r>
            <a:r>
              <a:rPr lang="en-US" sz="1600" i="1" dirty="0">
                <a:latin typeface="SBL BibLit" panose="02000000000000000000" pitchFamily="2" charset="-79"/>
                <a:ea typeface="SBL BibLit" panose="02000000000000000000" pitchFamily="2" charset="-79"/>
                <a:cs typeface="SBL BibLit" panose="02000000000000000000" pitchFamily="2" charset="-79"/>
              </a:rPr>
              <a:t>, c. acc., Jo 7:24; 8:15; </a:t>
            </a:r>
            <a:r>
              <a:rPr lang="el-GR" sz="1600" i="1" dirty="0">
                <a:latin typeface="SBL BibLit" panose="02000000000000000000" pitchFamily="2" charset="-79"/>
                <a:ea typeface="SBL BibLit" panose="02000000000000000000" pitchFamily="2" charset="-79"/>
                <a:cs typeface="SBL BibLit" panose="02000000000000000000" pitchFamily="2" charset="-79"/>
              </a:rPr>
              <a:t>κρίσιν κ.</a:t>
            </a:r>
            <a:r>
              <a:rPr lang="en-US" sz="1600" i="1" dirty="0">
                <a:latin typeface="SBL BibLit" panose="02000000000000000000" pitchFamily="2" charset="-79"/>
                <a:ea typeface="SBL BibLit" panose="02000000000000000000" pitchFamily="2" charset="-79"/>
                <a:cs typeface="SBL BibLit" panose="02000000000000000000" pitchFamily="2" charset="-79"/>
              </a:rPr>
              <a:t>, Jo 7:24; </a:t>
            </a:r>
            <a:r>
              <a:rPr lang="el-GR" sz="1600" i="1" dirty="0">
                <a:latin typeface="SBL BibLit" panose="02000000000000000000" pitchFamily="2" charset="-79"/>
                <a:ea typeface="SBL BibLit" panose="02000000000000000000" pitchFamily="2" charset="-79"/>
                <a:cs typeface="SBL BibLit" panose="02000000000000000000" pitchFamily="2" charset="-79"/>
              </a:rPr>
              <a:t>τ. δίκαιον</a:t>
            </a:r>
            <a:r>
              <a:rPr lang="en-US" sz="1600" i="1" dirty="0">
                <a:latin typeface="SBL BibLit" panose="02000000000000000000" pitchFamily="2" charset="-79"/>
                <a:ea typeface="SBL BibLit" panose="02000000000000000000" pitchFamily="2" charset="-79"/>
                <a:cs typeface="SBL BibLit" panose="02000000000000000000" pitchFamily="2" charset="-79"/>
              </a:rPr>
              <a:t>, Lk 12:57 (</a:t>
            </a:r>
            <a:r>
              <a:rPr lang="en-US" sz="1600" i="1" dirty="0" err="1">
                <a:latin typeface="SBL BibLit" panose="02000000000000000000" pitchFamily="2" charset="-79"/>
                <a:ea typeface="SBL BibLit" panose="02000000000000000000" pitchFamily="2" charset="-79"/>
                <a:cs typeface="SBL BibLit" panose="02000000000000000000" pitchFamily="2" charset="-79"/>
              </a:rPr>
              <a:t>Deiss</a:t>
            </a:r>
            <a:r>
              <a:rPr lang="en-US" sz="1600" i="1" dirty="0">
                <a:latin typeface="SBL BibLit" panose="02000000000000000000" pitchFamily="2" charset="-79"/>
                <a:ea typeface="SBL BibLit" panose="02000000000000000000" pitchFamily="2" charset="-79"/>
                <a:cs typeface="SBL BibLit" panose="02000000000000000000" pitchFamily="2" charset="-79"/>
              </a:rPr>
              <a:t>., LAE, 118); in forensic sense, Jo 18:31, Ac 23:3, al.; pass., Ro 3:4 (lxx); of God’s judgment, Jo 5:30; 8:50, Ro 2:16; 3:6, 2 </a:t>
            </a:r>
            <a:r>
              <a:rPr lang="en-US" sz="1600" i="1" dirty="0" err="1">
                <a:latin typeface="SBL BibLit" panose="02000000000000000000" pitchFamily="2" charset="-79"/>
                <a:ea typeface="SBL BibLit" panose="02000000000000000000" pitchFamily="2" charset="-79"/>
                <a:cs typeface="SBL BibLit" panose="02000000000000000000" pitchFamily="2" charset="-79"/>
              </a:rPr>
              <a:t>Ti</a:t>
            </a:r>
            <a:r>
              <a:rPr lang="en-US" sz="1600" i="1" dirty="0">
                <a:latin typeface="SBL BibLit" panose="02000000000000000000" pitchFamily="2" charset="-79"/>
                <a:ea typeface="SBL BibLit" panose="02000000000000000000" pitchFamily="2" charset="-79"/>
                <a:cs typeface="SBL BibLit" panose="02000000000000000000" pitchFamily="2" charset="-79"/>
              </a:rPr>
              <a:t> 4:1, 1 Pe 4:5, al. 6. = </a:t>
            </a:r>
            <a:r>
              <a:rPr lang="el-GR" sz="1600" i="1" dirty="0">
                <a:latin typeface="SBL BibLit" panose="02000000000000000000" pitchFamily="2" charset="-79"/>
                <a:ea typeface="SBL BibLit" panose="02000000000000000000" pitchFamily="2" charset="-79"/>
                <a:cs typeface="SBL BibLit" panose="02000000000000000000" pitchFamily="2" charset="-79"/>
              </a:rPr>
              <a:t>κατακρίνω</a:t>
            </a:r>
            <a:r>
              <a:rPr lang="en-US" sz="1600" i="1" dirty="0">
                <a:latin typeface="SBL BibLit" panose="02000000000000000000" pitchFamily="2" charset="-79"/>
                <a:ea typeface="SBL BibLit" panose="02000000000000000000" pitchFamily="2" charset="-79"/>
                <a:cs typeface="SBL BibLit" panose="02000000000000000000" pitchFamily="2" charset="-79"/>
              </a:rPr>
              <a:t>, to condemn (cl.): Ac 13:27; of God’s judgment, Jo 3:18; 5:22; 12:47, 48, Ac 7:7, Ro 2:12, 1 Co 11:32, He 10:30 (lxx), Ja 5:9, Re 19:2, al. 7. As in LXX (for </a:t>
            </a:r>
            <a:r>
              <a:rPr lang="he-IL" sz="1600" i="1" dirty="0">
                <a:latin typeface="SBL BibLit" panose="02000000000000000000" pitchFamily="2" charset="-79"/>
                <a:ea typeface="SBL BibLit" panose="02000000000000000000" pitchFamily="2" charset="-79"/>
                <a:cs typeface="SBL BibLit" panose="02000000000000000000" pitchFamily="2" charset="-79"/>
              </a:rPr>
              <a:t>שׁפט</a:t>
            </a:r>
            <a:r>
              <a:rPr lang="en-US" sz="1600" i="1" dirty="0">
                <a:latin typeface="SBL BibLit" panose="02000000000000000000" pitchFamily="2" charset="-79"/>
                <a:ea typeface="SBL BibLit" panose="02000000000000000000" pitchFamily="2" charset="-79"/>
                <a:cs typeface="SBL BibLit" panose="02000000000000000000" pitchFamily="2" charset="-79"/>
              </a:rPr>
              <a:t>), to rule, govern (4 Ki 15:5, Ps 2:10, al.): Mt 19:28, Lk 22:30, 1 Co 6:3. 8. to bring to trial (cl.); mid., to go to law: c. dat. pers., Mt 5:40; seq. </a:t>
            </a:r>
            <a:r>
              <a:rPr lang="el-GR" sz="1600" i="1" dirty="0">
                <a:latin typeface="SBL BibLit" panose="02000000000000000000" pitchFamily="2" charset="-79"/>
                <a:ea typeface="SBL BibLit" panose="02000000000000000000" pitchFamily="2" charset="-79"/>
                <a:cs typeface="SBL BibLit" panose="02000000000000000000" pitchFamily="2" charset="-79"/>
              </a:rPr>
              <a:t>μετά</a:t>
            </a:r>
            <a:r>
              <a:rPr lang="en-US" sz="1600" i="1" dirty="0">
                <a:latin typeface="SBL BibLit" panose="02000000000000000000" pitchFamily="2" charset="-79"/>
                <a:ea typeface="SBL BibLit" panose="02000000000000000000" pitchFamily="2" charset="-79"/>
                <a:cs typeface="SBL BibLit" panose="02000000000000000000" pitchFamily="2" charset="-79"/>
              </a:rPr>
              <a:t>, c. gen. pers. (of the opponent), </a:t>
            </a:r>
            <a:r>
              <a:rPr lang="el-GR" sz="1600" i="1" dirty="0">
                <a:latin typeface="SBL BibLit" panose="02000000000000000000" pitchFamily="2" charset="-79"/>
                <a:ea typeface="SBL BibLit" panose="02000000000000000000" pitchFamily="2" charset="-79"/>
                <a:cs typeface="SBL BibLit" panose="02000000000000000000" pitchFamily="2" charset="-79"/>
              </a:rPr>
              <a:t>ἐπί</a:t>
            </a:r>
            <a:r>
              <a:rPr lang="en-US" sz="1600" i="1" dirty="0">
                <a:latin typeface="SBL BibLit" panose="02000000000000000000" pitchFamily="2" charset="-79"/>
                <a:ea typeface="SBL BibLit" panose="02000000000000000000" pitchFamily="2" charset="-79"/>
                <a:cs typeface="SBL BibLit" panose="02000000000000000000" pitchFamily="2" charset="-79"/>
              </a:rPr>
              <a:t>, c. gen. (of the judge), 1 Co 6:1, 6 (cf. </a:t>
            </a:r>
            <a:r>
              <a:rPr lang="el-GR" sz="1600" i="1" dirty="0">
                <a:latin typeface="SBL BibLit" panose="02000000000000000000" pitchFamily="2" charset="-79"/>
                <a:ea typeface="SBL BibLit" panose="02000000000000000000" pitchFamily="2" charset="-79"/>
                <a:cs typeface="SBL BibLit" panose="02000000000000000000" pitchFamily="2" charset="-79"/>
              </a:rPr>
              <a:t>ἀνα-</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ἀπο-</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ἀντ-απο- (-μαι)</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δια-</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ἐν-</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ἐπι-</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κατα-</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συν-, ὑπο- (-μαι)</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συν-υπο- (-μαι)</a:t>
            </a:r>
            <a:r>
              <a:rPr lang="en-US" sz="1600" i="1" dirty="0">
                <a:latin typeface="SBL BibLit" panose="02000000000000000000" pitchFamily="2" charset="-79"/>
                <a:ea typeface="SBL BibLit" panose="02000000000000000000" pitchFamily="2" charset="-79"/>
                <a:cs typeface="SBL BibLit" panose="02000000000000000000" pitchFamily="2" charset="-79"/>
              </a:rPr>
              <a:t>).</a:t>
            </a:r>
          </a:p>
          <a:p>
            <a:pPr algn="just" rtl="0"/>
            <a:r>
              <a:rPr lang="en-US" sz="1600" i="1" dirty="0">
                <a:latin typeface="SBL BibLit" panose="02000000000000000000" pitchFamily="2" charset="-79"/>
                <a:ea typeface="SBL BibLit" panose="02000000000000000000" pitchFamily="2" charset="-79"/>
                <a:cs typeface="SBL BibLit" panose="02000000000000000000" pitchFamily="2" charset="-79"/>
              </a:rPr>
              <a:t>Syn.: </a:t>
            </a:r>
            <a:r>
              <a:rPr lang="en-US" sz="1600" i="1" dirty="0" err="1">
                <a:latin typeface="SBL BibLit" panose="02000000000000000000" pitchFamily="2" charset="-79"/>
                <a:ea typeface="SBL BibLit" panose="02000000000000000000" pitchFamily="2" charset="-79"/>
                <a:cs typeface="SBL BibLit" panose="02000000000000000000" pitchFamily="2" charset="-79"/>
              </a:rPr>
              <a:t>v.s</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l-GR" sz="1600" i="1" dirty="0">
                <a:latin typeface="SBL BibLit" panose="02000000000000000000" pitchFamily="2" charset="-79"/>
                <a:ea typeface="SBL BibLit" panose="02000000000000000000" pitchFamily="2" charset="-79"/>
                <a:cs typeface="SBL BibLit" panose="02000000000000000000" pitchFamily="2" charset="-79"/>
              </a:rPr>
              <a:t>δικάστης</a:t>
            </a:r>
            <a:r>
              <a:rPr lang="en-US" sz="1600" i="1" dirty="0">
                <a:latin typeface="SBL BibLit" panose="02000000000000000000" pitchFamily="2" charset="-79"/>
                <a:ea typeface="SBL BibLit" panose="02000000000000000000" pitchFamily="2" charset="-79"/>
                <a:cs typeface="SBL BibLit" panose="02000000000000000000" pitchFamily="2" charset="-79"/>
              </a:rPr>
              <a:t>.</a:t>
            </a:r>
          </a:p>
        </p:txBody>
      </p:sp>
      <p:sp>
        <p:nvSpPr>
          <p:cNvPr id="5" name="TextBox 4">
            <a:extLst>
              <a:ext uri="{FF2B5EF4-FFF2-40B4-BE49-F238E27FC236}">
                <a16:creationId xmlns:a16="http://schemas.microsoft.com/office/drawing/2014/main" id="{B2E130EA-5613-495D-A7BF-6C2917ACCD09}"/>
              </a:ext>
            </a:extLst>
          </p:cNvPr>
          <p:cNvSpPr txBox="1"/>
          <p:nvPr/>
        </p:nvSpPr>
        <p:spPr>
          <a:xfrm>
            <a:off x="108154" y="6414432"/>
            <a:ext cx="11159614" cy="276999"/>
          </a:xfrm>
          <a:prstGeom prst="rect">
            <a:avLst/>
          </a:prstGeom>
          <a:noFill/>
        </p:spPr>
        <p:txBody>
          <a:bodyPr wrap="square">
            <a:spAutoFit/>
          </a:bodyPr>
          <a:lstStyle/>
          <a:p>
            <a:r>
              <a:rPr lang="en-US" sz="1200" dirty="0">
                <a:latin typeface="SBL BibLit" panose="02000000000000000000" pitchFamily="2" charset="-79"/>
                <a:ea typeface="SBL BibLit" panose="02000000000000000000" pitchFamily="2" charset="-79"/>
                <a:cs typeface="SBL BibLit" panose="02000000000000000000" pitchFamily="2" charset="-79"/>
              </a:rPr>
              <a:t> G. Abbott-Smith, </a:t>
            </a:r>
            <a:r>
              <a:rPr lang="en-US" sz="1200" i="1" dirty="0">
                <a:latin typeface="SBL BibLit" panose="02000000000000000000" pitchFamily="2" charset="-79"/>
                <a:ea typeface="SBL BibLit" panose="02000000000000000000" pitchFamily="2" charset="-79"/>
                <a:cs typeface="SBL BibLit" panose="02000000000000000000" pitchFamily="2" charset="-79"/>
              </a:rPr>
              <a:t>A Manual Greek Lexicon of the New Testament </a:t>
            </a:r>
            <a:r>
              <a:rPr lang="en-US" sz="1200" dirty="0">
                <a:latin typeface="SBL BibLit" panose="02000000000000000000" pitchFamily="2" charset="-79"/>
                <a:ea typeface="SBL BibLit" panose="02000000000000000000" pitchFamily="2" charset="-79"/>
                <a:cs typeface="SBL BibLit" panose="02000000000000000000" pitchFamily="2" charset="-79"/>
              </a:rPr>
              <a:t>(New York: Charles Scribner’s Sons, 1922), 257–258.</a:t>
            </a:r>
          </a:p>
        </p:txBody>
      </p:sp>
    </p:spTree>
    <p:extLst>
      <p:ext uri="{BB962C8B-B14F-4D97-AF65-F5344CB8AC3E}">
        <p14:creationId xmlns:p14="http://schemas.microsoft.com/office/powerpoint/2010/main" val="2901200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AED77B-A82B-425C-B577-64A1C8FB6DFF}"/>
              </a:ext>
            </a:extLst>
          </p:cNvPr>
          <p:cNvSpPr txBox="1"/>
          <p:nvPr/>
        </p:nvSpPr>
        <p:spPr>
          <a:xfrm>
            <a:off x="698090" y="1397675"/>
            <a:ext cx="8740878" cy="2246769"/>
          </a:xfrm>
          <a:prstGeom prst="rect">
            <a:avLst/>
          </a:prstGeom>
          <a:noFill/>
        </p:spPr>
        <p:txBody>
          <a:bodyPr wrap="square">
            <a:spAutoFit/>
          </a:bodyPr>
          <a:lstStyle/>
          <a:p>
            <a:pPr algn="l"/>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because He has appointed a day on which He will judge the world in righteousness by the Man whom He has ordained. He has given assurance of this to all by raising Him from the dead.” (Acts 17:31 NKJV)</a:t>
            </a:r>
          </a:p>
          <a:p>
            <a:pPr algn="l"/>
            <a:endPar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endParaRPr>
          </a:p>
          <a:p>
            <a:pPr algn="l"/>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in regard to the incapacity of the law, in that it was weak because of the flesh, by sending His own Son in the likeness of sinful flesh and as a sacrifice for sin, God pronounced sentence on sin in the flesh, (Rom. 8:3 ZCH)</a:t>
            </a:r>
          </a:p>
        </p:txBody>
      </p:sp>
    </p:spTree>
    <p:extLst>
      <p:ext uri="{BB962C8B-B14F-4D97-AF65-F5344CB8AC3E}">
        <p14:creationId xmlns:p14="http://schemas.microsoft.com/office/powerpoint/2010/main" val="599204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81C44A-ABAD-43E0-ADCA-E80F59375BD1}"/>
              </a:ext>
            </a:extLst>
          </p:cNvPr>
          <p:cNvSpPr txBox="1"/>
          <p:nvPr/>
        </p:nvSpPr>
        <p:spPr>
          <a:xfrm>
            <a:off x="678426" y="1073296"/>
            <a:ext cx="6096000" cy="923330"/>
          </a:xfrm>
          <a:prstGeom prst="rect">
            <a:avLst/>
          </a:prstGeom>
          <a:noFill/>
        </p:spPr>
        <p:txBody>
          <a:bodyPr wrap="square">
            <a:spAutoFit/>
          </a:bodyPr>
          <a:lstStyle/>
          <a:p>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shall judge the world in righteousness,</a:t>
            </a:r>
            <a:br>
              <a:rPr lang="en-US" dirty="0">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He shall administer judgment for the peoples in uprightness. (Psalm 9:8 NKJV)</a:t>
            </a:r>
            <a:endParaRPr lang="en-US"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F3AED77B-A82B-425C-B577-64A1C8FB6DFF}"/>
              </a:ext>
            </a:extLst>
          </p:cNvPr>
          <p:cNvSpPr txBox="1"/>
          <p:nvPr/>
        </p:nvSpPr>
        <p:spPr>
          <a:xfrm>
            <a:off x="678426" y="2368384"/>
            <a:ext cx="6096000" cy="3416320"/>
          </a:xfrm>
          <a:prstGeom prst="rect">
            <a:avLst/>
          </a:prstGeom>
          <a:noFill/>
        </p:spPr>
        <p:txBody>
          <a:bodyPr wrap="square">
            <a:spAutoFit/>
          </a:bodyPr>
          <a:lstStyle/>
          <a:p>
            <a:pPr algn="l"/>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Say among the nations, “The </a:t>
            </a:r>
            <a:r>
              <a:rPr lang="en-US" b="0" i="0" cap="small"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Lord</a:t>
            </a: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reigns;</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The world also is firmly established,</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It shall not be moved;</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shall judge the peoples righteously.”</a:t>
            </a:r>
          </a:p>
          <a:p>
            <a:pPr algn="l"/>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Let the heavens rejoice, and let the earth be glad;</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Let the sea roar, and all its fullness;</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Let the field be joyful, and all that </a:t>
            </a:r>
            <a:r>
              <a:rPr lang="en-US"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a:t>
            </a: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in it.</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Then all the trees of the woods will rejoice</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before the </a:t>
            </a:r>
            <a:r>
              <a:rPr lang="en-US" b="0" i="0" cap="small"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Lord</a:t>
            </a: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He is coming, for He is coming to judge the earth.</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shall judge the world with righteousness,</a:t>
            </a:r>
            <a:b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the peoples with His truth. (Psalm 96:10–13 NKJV)</a:t>
            </a:r>
          </a:p>
        </p:txBody>
      </p:sp>
    </p:spTree>
    <p:extLst>
      <p:ext uri="{BB962C8B-B14F-4D97-AF65-F5344CB8AC3E}">
        <p14:creationId xmlns:p14="http://schemas.microsoft.com/office/powerpoint/2010/main" val="153978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lnSpcReduction="10000"/>
          </a:bodyPr>
          <a:lstStyle/>
          <a:p>
            <a:r>
              <a:rPr lang="en-US" b="1" dirty="0">
                <a:latin typeface="+mj-lt"/>
              </a:rPr>
              <a:t>God’s Holiness</a:t>
            </a:r>
          </a:p>
          <a:p>
            <a:pPr lvl="1"/>
            <a:r>
              <a:rPr lang="en-US" b="1" dirty="0">
                <a:latin typeface="+mj-lt"/>
              </a:rPr>
              <a:t>God’s Holiness Described</a:t>
            </a:r>
          </a:p>
          <a:p>
            <a:pPr lvl="1"/>
            <a:r>
              <a:rPr lang="en-US" b="1" dirty="0">
                <a:latin typeface="+mj-lt"/>
              </a:rPr>
              <a:t>God’s Perfect Justice</a:t>
            </a:r>
          </a:p>
          <a:p>
            <a:r>
              <a:rPr lang="en-US" b="1" dirty="0">
                <a:solidFill>
                  <a:srgbClr val="FF0000"/>
                </a:solidFill>
                <a:latin typeface="+mj-lt"/>
              </a:rPr>
              <a:t>Man’s Sinfulness</a:t>
            </a:r>
          </a:p>
          <a:p>
            <a:pPr lvl="1"/>
            <a:r>
              <a:rPr lang="en-US" b="1" dirty="0">
                <a:solidFill>
                  <a:srgbClr val="FF0000"/>
                </a:solidFill>
                <a:latin typeface="+mj-lt"/>
              </a:rPr>
              <a:t>Hamartiology 101</a:t>
            </a:r>
          </a:p>
          <a:p>
            <a:pPr lvl="1"/>
            <a:r>
              <a:rPr lang="en-US" dirty="0">
                <a:latin typeface="+mj-lt"/>
              </a:rPr>
              <a:t>Futility of Self-Righteousness</a:t>
            </a:r>
          </a:p>
          <a:p>
            <a:pPr lvl="1"/>
            <a:r>
              <a:rPr lang="en-US" dirty="0">
                <a:latin typeface="+mj-lt"/>
              </a:rPr>
              <a:t>Errant Views</a:t>
            </a:r>
          </a:p>
          <a:p>
            <a:r>
              <a:rPr lang="en-US" dirty="0">
                <a:latin typeface="+mj-lt"/>
              </a:rPr>
              <a:t>Hell</a:t>
            </a:r>
          </a:p>
          <a:p>
            <a:pPr lvl="1"/>
            <a:r>
              <a:rPr lang="en-US" dirty="0">
                <a:latin typeface="+mj-lt"/>
              </a:rPr>
              <a:t>Its Reality</a:t>
            </a:r>
          </a:p>
          <a:p>
            <a:pPr lvl="1"/>
            <a:r>
              <a:rPr lang="en-US" dirty="0">
                <a:latin typeface="+mj-lt"/>
              </a:rPr>
              <a:t>Reason for Hell</a:t>
            </a:r>
          </a:p>
          <a:p>
            <a:pPr lvl="1"/>
            <a:r>
              <a:rPr lang="en-US" dirty="0">
                <a:latin typeface="+mj-lt"/>
              </a:rPr>
              <a:t>Errant Views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3637802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3FAAA6-E2D1-4959-84CF-4786E98D6C89}"/>
              </a:ext>
            </a:extLst>
          </p:cNvPr>
          <p:cNvSpPr txBox="1"/>
          <p:nvPr/>
        </p:nvSpPr>
        <p:spPr>
          <a:xfrm>
            <a:off x="471948" y="127818"/>
            <a:ext cx="10530349" cy="6555641"/>
          </a:xfrm>
          <a:prstGeom prst="rect">
            <a:avLst/>
          </a:prstGeom>
          <a:noFill/>
        </p:spPr>
        <p:txBody>
          <a:bodyPr wrap="square">
            <a:spAutoFit/>
          </a:bodyPr>
          <a:lstStyle/>
          <a:p>
            <a:r>
              <a:rPr lang="en-US" sz="2000" dirty="0"/>
              <a:t>What then? Are we offering a defense? Not at all! For we have previously charged that both Jews and Greeks are all under sin, just as it is written: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Now we know that whatever the law says, it says to those who are under the law, so that every mouth may be shut and all the world might become accountable to God. (Rom. 3:9–19 ZCH)</a:t>
            </a:r>
          </a:p>
        </p:txBody>
      </p:sp>
      <p:sp>
        <p:nvSpPr>
          <p:cNvPr id="7" name="TextBox 6">
            <a:extLst>
              <a:ext uri="{FF2B5EF4-FFF2-40B4-BE49-F238E27FC236}">
                <a16:creationId xmlns:a16="http://schemas.microsoft.com/office/drawing/2014/main" id="{66A307C9-82EF-40EA-9802-EEE9942810EA}"/>
              </a:ext>
            </a:extLst>
          </p:cNvPr>
          <p:cNvSpPr txBox="1"/>
          <p:nvPr/>
        </p:nvSpPr>
        <p:spPr>
          <a:xfrm>
            <a:off x="1189703" y="889843"/>
            <a:ext cx="6120580" cy="5078313"/>
          </a:xfrm>
          <a:prstGeom prst="rect">
            <a:avLst/>
          </a:prstGeom>
          <a:noFill/>
        </p:spPr>
        <p:txBody>
          <a:bodyPr wrap="square">
            <a:spAutoFit/>
          </a:bodyPr>
          <a:lstStyle/>
          <a:p>
            <a:r>
              <a:rPr lang="en-US" dirty="0"/>
              <a:t>"There is none righteous, not even one,</a:t>
            </a:r>
          </a:p>
          <a:p>
            <a:r>
              <a:rPr lang="en-US" dirty="0"/>
              <a:t>There is none who understands,</a:t>
            </a:r>
          </a:p>
          <a:p>
            <a:r>
              <a:rPr lang="en-US" dirty="0"/>
              <a:t>There is none who seeks God.</a:t>
            </a:r>
          </a:p>
          <a:p>
            <a:r>
              <a:rPr lang="en-US" dirty="0"/>
              <a:t>They have all turned aside,</a:t>
            </a:r>
          </a:p>
          <a:p>
            <a:r>
              <a:rPr lang="en-US" dirty="0"/>
              <a:t>Together they have become useless;</a:t>
            </a:r>
          </a:p>
          <a:p>
            <a:r>
              <a:rPr lang="en-US" dirty="0"/>
              <a:t>There is no one doing good,</a:t>
            </a:r>
          </a:p>
          <a:p>
            <a:r>
              <a:rPr lang="en-US" dirty="0"/>
              <a:t>There is not even so much as one!"</a:t>
            </a:r>
          </a:p>
          <a:p>
            <a:endParaRPr lang="en-US" dirty="0"/>
          </a:p>
          <a:p>
            <a:r>
              <a:rPr lang="en-US" dirty="0"/>
              <a:t>"Their throat is an opened tomb,</a:t>
            </a:r>
          </a:p>
          <a:p>
            <a:r>
              <a:rPr lang="en-US" dirty="0"/>
              <a:t>They have spoken deceit with their tongues."</a:t>
            </a:r>
          </a:p>
          <a:p>
            <a:r>
              <a:rPr lang="en-US" dirty="0"/>
              <a:t>"The poison of asps is under their lips."</a:t>
            </a:r>
          </a:p>
          <a:p>
            <a:endParaRPr lang="en-US" dirty="0"/>
          </a:p>
          <a:p>
            <a:r>
              <a:rPr lang="en-US" dirty="0"/>
              <a:t>"Their mouth is full of a curse and bitterness."</a:t>
            </a:r>
          </a:p>
          <a:p>
            <a:r>
              <a:rPr lang="en-US" dirty="0"/>
              <a:t>"Their feet are swift to shed blood;</a:t>
            </a:r>
          </a:p>
          <a:p>
            <a:r>
              <a:rPr lang="en-US" dirty="0"/>
              <a:t>Ruin and Misery are in their paths;</a:t>
            </a:r>
          </a:p>
          <a:p>
            <a:r>
              <a:rPr lang="en-US" dirty="0"/>
              <a:t>And the path of peace they have not known."</a:t>
            </a:r>
          </a:p>
          <a:p>
            <a:endParaRPr lang="en-US" dirty="0"/>
          </a:p>
          <a:p>
            <a:r>
              <a:rPr lang="en-US" dirty="0"/>
              <a:t>"There is no fear of God before their eyes."</a:t>
            </a:r>
          </a:p>
        </p:txBody>
      </p:sp>
    </p:spTree>
    <p:extLst>
      <p:ext uri="{BB962C8B-B14F-4D97-AF65-F5344CB8AC3E}">
        <p14:creationId xmlns:p14="http://schemas.microsoft.com/office/powerpoint/2010/main" val="257876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F249-9261-4BB8-AD50-15AAECE95212}"/>
              </a:ext>
            </a:extLst>
          </p:cNvPr>
          <p:cNvSpPr>
            <a:spLocks noGrp="1"/>
          </p:cNvSpPr>
          <p:nvPr>
            <p:ph type="ctrTitle"/>
          </p:nvPr>
        </p:nvSpPr>
        <p:spPr/>
        <p:txBody>
          <a:bodyPr/>
          <a:lstStyle/>
          <a:p>
            <a:r>
              <a:rPr lang="en-US" dirty="0"/>
              <a:t>Review!</a:t>
            </a:r>
          </a:p>
        </p:txBody>
      </p:sp>
    </p:spTree>
    <p:extLst>
      <p:ext uri="{BB962C8B-B14F-4D97-AF65-F5344CB8AC3E}">
        <p14:creationId xmlns:p14="http://schemas.microsoft.com/office/powerpoint/2010/main" val="1465961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4F7D52-C8DE-4161-9333-216B201BAC87}"/>
              </a:ext>
            </a:extLst>
          </p:cNvPr>
          <p:cNvSpPr txBox="1"/>
          <p:nvPr/>
        </p:nvSpPr>
        <p:spPr>
          <a:xfrm>
            <a:off x="973392" y="1109901"/>
            <a:ext cx="8278761" cy="4616648"/>
          </a:xfrm>
          <a:prstGeom prst="rect">
            <a:avLst/>
          </a:prstGeom>
          <a:noFill/>
        </p:spPr>
        <p:txBody>
          <a:bodyPr wrap="square">
            <a:spAutoFit/>
          </a:bodyPr>
          <a:lstStyle/>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Helpless condition of sinful man</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1.	Lost (Lk. 19:10)</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2.	Blind spiritually (Jn. 3:19-21; Col 1:13; 2 Cor 4:6)</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3.	Condemned (Jn. 3:18)</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4.	Dead spiritually (Eph 2:1)</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5.	A child of the devil (Jn. 8:44) </a:t>
            </a:r>
          </a:p>
          <a:p>
            <a:pPr marL="461963" marR="0" indent="-403225">
              <a:spcBef>
                <a:spcPts val="0"/>
              </a:spcBef>
              <a:spcAft>
                <a:spcPts val="600"/>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6.	Under the power of the wicked one (1 Jn. 5:19; Eph 2:2)</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7.	Under the wrath of God (Jn. 3:36)</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8.	Under the mastery of the old sin nature (Rom 1:18-3:20)</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9.	Having no hope (Eph 2:12)</a:t>
            </a:r>
          </a:p>
          <a:p>
            <a:pPr marL="461963" marR="0" indent="-403225">
              <a:spcBef>
                <a:spcPts val="0"/>
              </a:spcBef>
              <a:spcAft>
                <a:spcPts val="600"/>
              </a:spcAft>
            </a:pPr>
            <a:r>
              <a:rPr lang="en-US" sz="1800" b="1" dirty="0">
                <a:effectLst/>
                <a:latin typeface="Times New Roman" panose="02020603050405020304" pitchFamily="18" charset="0"/>
                <a:cs typeface="Arial" panose="020B0604020202020204" pitchFamily="34" charset="0"/>
              </a:rPr>
              <a:t>10.	Unable to save self (Eph 2:8; Rom 5:6)</a:t>
            </a:r>
          </a:p>
          <a:p>
            <a:pPr marL="461963" marR="0" indent="-403225">
              <a:spcBef>
                <a:spcPts val="0"/>
              </a:spcBef>
              <a:spcAft>
                <a:spcPts val="600"/>
              </a:spcAft>
              <a:buAutoNum type="arabicPeriod" startAt="11"/>
            </a:pPr>
            <a:r>
              <a:rPr lang="en-US" sz="1800" b="1" dirty="0">
                <a:effectLst/>
                <a:latin typeface="Times New Roman" panose="02020603050405020304" pitchFamily="18" charset="0"/>
                <a:cs typeface="Arial" panose="020B0604020202020204" pitchFamily="34" charset="0"/>
              </a:rPr>
              <a:t>Ungodly sinners and enemies of God (Rom 5:8, 10)</a:t>
            </a:r>
          </a:p>
          <a:p>
            <a:pPr marL="914400" marR="0">
              <a:spcBef>
                <a:spcPts val="0"/>
              </a:spcBef>
              <a:spcAft>
                <a:spcPts val="600"/>
              </a:spcAft>
            </a:pPr>
            <a:endParaRPr lang="en-US" b="1" dirty="0">
              <a:latin typeface="Times New Roman" panose="02020603050405020304" pitchFamily="18" charset="0"/>
              <a:cs typeface="Arial" panose="020B0604020202020204" pitchFamily="34" charset="0"/>
            </a:endParaRPr>
          </a:p>
        </p:txBody>
      </p:sp>
      <p:pic>
        <p:nvPicPr>
          <p:cNvPr id="1026" name="Picture 2" descr="Blog">
            <a:extLst>
              <a:ext uri="{FF2B5EF4-FFF2-40B4-BE49-F238E27FC236}">
                <a16:creationId xmlns:a16="http://schemas.microsoft.com/office/drawing/2014/main" id="{943F873E-3D46-4591-832E-253E2DE84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955" y="411816"/>
            <a:ext cx="3657600" cy="3609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4FA7CE1-E4D7-45A8-91DA-737D1AE8F289}"/>
              </a:ext>
            </a:extLst>
          </p:cNvPr>
          <p:cNvSpPr txBox="1"/>
          <p:nvPr/>
        </p:nvSpPr>
        <p:spPr>
          <a:xfrm>
            <a:off x="8032955" y="4155795"/>
            <a:ext cx="3657600" cy="369332"/>
          </a:xfrm>
          <a:prstGeom prst="rect">
            <a:avLst/>
          </a:prstGeom>
          <a:noFill/>
        </p:spPr>
        <p:txBody>
          <a:bodyPr wrap="square">
            <a:spAutoFit/>
          </a:bodyPr>
          <a:lstStyle/>
          <a:p>
            <a:pPr marR="0" algn="ctr">
              <a:spcBef>
                <a:spcPts val="0"/>
              </a:spcBef>
              <a:spcAft>
                <a:spcPts val="600"/>
              </a:spcAft>
            </a:pPr>
            <a:r>
              <a:rPr lang="en-US" sz="1800" b="1" dirty="0">
                <a:effectLst/>
                <a:latin typeface="Times New Roman" panose="02020603050405020304" pitchFamily="18" charset="0"/>
                <a:cs typeface="Arial" panose="020B0604020202020204" pitchFamily="34" charset="0"/>
              </a:rPr>
              <a:t>Jim and Phyllis Myers</a:t>
            </a:r>
          </a:p>
        </p:txBody>
      </p:sp>
      <p:sp>
        <p:nvSpPr>
          <p:cNvPr id="4" name="TextBox 3">
            <a:extLst>
              <a:ext uri="{FF2B5EF4-FFF2-40B4-BE49-F238E27FC236}">
                <a16:creationId xmlns:a16="http://schemas.microsoft.com/office/drawing/2014/main" id="{023F7F61-1A05-4460-9E8D-E2D189F65A86}"/>
              </a:ext>
            </a:extLst>
          </p:cNvPr>
          <p:cNvSpPr txBox="1"/>
          <p:nvPr/>
        </p:nvSpPr>
        <p:spPr>
          <a:xfrm>
            <a:off x="8032955" y="4525127"/>
            <a:ext cx="3657600" cy="1815882"/>
          </a:xfrm>
          <a:prstGeom prst="rect">
            <a:avLst/>
          </a:prstGeom>
          <a:noFill/>
        </p:spPr>
        <p:txBody>
          <a:bodyPr wrap="square" rtlCol="0">
            <a:spAutoFit/>
          </a:bodyPr>
          <a:lstStyle/>
          <a:p>
            <a:r>
              <a:rPr lang="en-US" sz="1600" dirty="0"/>
              <a:t>(The list on the left is from Jim’s notes from his soteriology course. That’s why Jim and Phyllis’ picture is here. It’s not like a dictionary, where every now and then there is a picture of something that is being defined. …just thought I would clarify that.)</a:t>
            </a:r>
          </a:p>
        </p:txBody>
      </p:sp>
    </p:spTree>
    <p:extLst>
      <p:ext uri="{BB962C8B-B14F-4D97-AF65-F5344CB8AC3E}">
        <p14:creationId xmlns:p14="http://schemas.microsoft.com/office/powerpoint/2010/main" val="224562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87BC-748F-4E37-8EE6-91B4807F26E8}"/>
              </a:ext>
            </a:extLst>
          </p:cNvPr>
          <p:cNvSpPr/>
          <p:nvPr/>
        </p:nvSpPr>
        <p:spPr>
          <a:xfrm>
            <a:off x="186423" y="2780930"/>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Metaphysics</a:t>
            </a:r>
          </a:p>
        </p:txBody>
      </p:sp>
      <p:grpSp>
        <p:nvGrpSpPr>
          <p:cNvPr id="4" name="Group 3">
            <a:extLst>
              <a:ext uri="{FF2B5EF4-FFF2-40B4-BE49-F238E27FC236}">
                <a16:creationId xmlns:a16="http://schemas.microsoft.com/office/drawing/2014/main" id="{11704E33-22E5-45F5-B651-927711AADE0F}"/>
              </a:ext>
            </a:extLst>
          </p:cNvPr>
          <p:cNvGrpSpPr/>
          <p:nvPr/>
        </p:nvGrpSpPr>
        <p:grpSpPr>
          <a:xfrm>
            <a:off x="6300192" y="2775751"/>
            <a:ext cx="5643239" cy="1296140"/>
            <a:chOff x="6300192" y="2775751"/>
            <a:chExt cx="5643239" cy="1296140"/>
          </a:xfrm>
        </p:grpSpPr>
        <p:sp>
          <p:nvSpPr>
            <p:cNvPr id="7" name="Rectangle 6">
              <a:extLst>
                <a:ext uri="{FF2B5EF4-FFF2-40B4-BE49-F238E27FC236}">
                  <a16:creationId xmlns:a16="http://schemas.microsoft.com/office/drawing/2014/main" id="{5D2B03DC-DA0A-4539-9F2E-ECE8A5E8DE35}"/>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1" name="Rectangle 10">
              <a:extLst>
                <a:ext uri="{FF2B5EF4-FFF2-40B4-BE49-F238E27FC236}">
                  <a16:creationId xmlns:a16="http://schemas.microsoft.com/office/drawing/2014/main" id="{8956E24F-1396-4E2D-983B-AC394E57A420}"/>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2" name="Rectangle 11">
              <a:extLst>
                <a:ext uri="{FF2B5EF4-FFF2-40B4-BE49-F238E27FC236}">
                  <a16:creationId xmlns:a16="http://schemas.microsoft.com/office/drawing/2014/main" id="{C7E041A8-D2CD-4566-88CE-AB0C6A8120DA}"/>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3" name="Rectangle 12">
              <a:extLst>
                <a:ext uri="{FF2B5EF4-FFF2-40B4-BE49-F238E27FC236}">
                  <a16:creationId xmlns:a16="http://schemas.microsoft.com/office/drawing/2014/main" id="{EB1A71E1-CAE4-48EA-AEEF-279C8533E971}"/>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6" name="Rectangle 15">
              <a:extLst>
                <a:ext uri="{FF2B5EF4-FFF2-40B4-BE49-F238E27FC236}">
                  <a16:creationId xmlns:a16="http://schemas.microsoft.com/office/drawing/2014/main" id="{8393DE42-7E64-4332-9E74-E0199F7719E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17" name="Isosceles Triangle 16">
            <a:extLst>
              <a:ext uri="{FF2B5EF4-FFF2-40B4-BE49-F238E27FC236}">
                <a16:creationId xmlns:a16="http://schemas.microsoft.com/office/drawing/2014/main" id="{D59BCE81-660C-47F9-9E6B-28A7CFD34723}"/>
              </a:ext>
            </a:extLst>
          </p:cNvPr>
          <p:cNvSpPr/>
          <p:nvPr/>
        </p:nvSpPr>
        <p:spPr>
          <a:xfrm rot="5400000">
            <a:off x="4450982" y="3050959"/>
            <a:ext cx="2806084" cy="745724"/>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867B43-4D42-4CEF-AC69-030E7591383C}"/>
              </a:ext>
            </a:extLst>
          </p:cNvPr>
          <p:cNvSpPr txBox="1"/>
          <p:nvPr/>
        </p:nvSpPr>
        <p:spPr>
          <a:xfrm>
            <a:off x="6300192" y="4700114"/>
            <a:ext cx="5643239" cy="1815882"/>
          </a:xfrm>
          <a:prstGeom prst="rect">
            <a:avLst/>
          </a:prstGeom>
          <a:noFill/>
        </p:spPr>
        <p:txBody>
          <a:bodyPr wrap="square">
            <a:spAutoFit/>
          </a:bodyPr>
          <a:lstStyle/>
          <a:p>
            <a:pPr>
              <a:tabLst>
                <a:tab pos="2170113" algn="l"/>
              </a:tabLst>
            </a:pPr>
            <a:r>
              <a:rPr lang="en-US" sz="2800" dirty="0"/>
              <a:t>Ontology	Nature of Existence</a:t>
            </a:r>
          </a:p>
          <a:p>
            <a:pPr>
              <a:tabLst>
                <a:tab pos="2170113" algn="l"/>
              </a:tabLst>
            </a:pPr>
            <a:r>
              <a:rPr lang="en-US" sz="2800" dirty="0"/>
              <a:t>Axiology	Nature of Value</a:t>
            </a:r>
          </a:p>
          <a:p>
            <a:pPr>
              <a:tabLst>
                <a:tab pos="2170113" algn="l"/>
              </a:tabLst>
            </a:pPr>
            <a:r>
              <a:rPr lang="en-US" sz="2800" dirty="0"/>
              <a:t>Teleology	Nature of Design</a:t>
            </a:r>
          </a:p>
          <a:p>
            <a:pPr>
              <a:tabLst>
                <a:tab pos="2170113" algn="l"/>
              </a:tabLst>
            </a:pPr>
            <a:r>
              <a:rPr lang="en-US" sz="2800" dirty="0"/>
              <a:t>Eschatology	Nature of the Future</a:t>
            </a:r>
          </a:p>
        </p:txBody>
      </p:sp>
    </p:spTree>
    <p:extLst>
      <p:ext uri="{BB962C8B-B14F-4D97-AF65-F5344CB8AC3E}">
        <p14:creationId xmlns:p14="http://schemas.microsoft.com/office/powerpoint/2010/main" val="9602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grpSp>
        <p:nvGrpSpPr>
          <p:cNvPr id="12" name="Group 11">
            <a:extLst>
              <a:ext uri="{FF2B5EF4-FFF2-40B4-BE49-F238E27FC236}">
                <a16:creationId xmlns:a16="http://schemas.microsoft.com/office/drawing/2014/main" id="{A7D93393-B339-4C66-8731-2C848FE7FF7E}"/>
              </a:ext>
            </a:extLst>
          </p:cNvPr>
          <p:cNvGrpSpPr/>
          <p:nvPr/>
        </p:nvGrpSpPr>
        <p:grpSpPr>
          <a:xfrm>
            <a:off x="550405" y="5246704"/>
            <a:ext cx="5643239" cy="1296140"/>
            <a:chOff x="6300192" y="2775751"/>
            <a:chExt cx="5643239" cy="1296140"/>
          </a:xfrm>
        </p:grpSpPr>
        <p:sp>
          <p:nvSpPr>
            <p:cNvPr id="13" name="Rectangle 12">
              <a:extLst>
                <a:ext uri="{FF2B5EF4-FFF2-40B4-BE49-F238E27FC236}">
                  <a16:creationId xmlns:a16="http://schemas.microsoft.com/office/drawing/2014/main" id="{E55A3405-C2E0-4B36-80C6-B3CDB38DA92F}"/>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6" name="Rectangle 15">
              <a:extLst>
                <a:ext uri="{FF2B5EF4-FFF2-40B4-BE49-F238E27FC236}">
                  <a16:creationId xmlns:a16="http://schemas.microsoft.com/office/drawing/2014/main" id="{E525D366-3E64-4602-9D76-81D1A56A527A}"/>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7" name="Rectangle 16">
              <a:extLst>
                <a:ext uri="{FF2B5EF4-FFF2-40B4-BE49-F238E27FC236}">
                  <a16:creationId xmlns:a16="http://schemas.microsoft.com/office/drawing/2014/main" id="{BBEA39E7-E3DA-4502-94A1-E2D2F50ACF88}"/>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8" name="Rectangle 17">
              <a:extLst>
                <a:ext uri="{FF2B5EF4-FFF2-40B4-BE49-F238E27FC236}">
                  <a16:creationId xmlns:a16="http://schemas.microsoft.com/office/drawing/2014/main" id="{1BAC841B-2A94-4B4A-876F-08B9035C6F7F}"/>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9" name="Rectangle 18">
              <a:extLst>
                <a:ext uri="{FF2B5EF4-FFF2-40B4-BE49-F238E27FC236}">
                  <a16:creationId xmlns:a16="http://schemas.microsoft.com/office/drawing/2014/main" id="{F0F34B44-C79B-4838-A433-77056952EFA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2" name="TextBox 1">
            <a:extLst>
              <a:ext uri="{FF2B5EF4-FFF2-40B4-BE49-F238E27FC236}">
                <a16:creationId xmlns:a16="http://schemas.microsoft.com/office/drawing/2014/main" id="{54687176-F2CC-4E15-9FC6-AF8B98BB5234}"/>
              </a:ext>
            </a:extLst>
          </p:cNvPr>
          <p:cNvSpPr txBox="1"/>
          <p:nvPr/>
        </p:nvSpPr>
        <p:spPr>
          <a:xfrm>
            <a:off x="7593496" y="3380125"/>
            <a:ext cx="2995128" cy="3477875"/>
          </a:xfrm>
          <a:prstGeom prst="rect">
            <a:avLst/>
          </a:prstGeom>
          <a:noFill/>
          <a:ln w="19050">
            <a:noFill/>
          </a:ln>
        </p:spPr>
        <p:txBody>
          <a:bodyPr wrap="square" rtlCol="0">
            <a:spAutoFit/>
          </a:bodyPr>
          <a:lstStyle/>
          <a:p>
            <a:pPr marL="342900" indent="-342900">
              <a:buFont typeface="+mj-lt"/>
              <a:buAutoNum type="arabicPeriod"/>
            </a:pPr>
            <a:r>
              <a:rPr lang="en-US" sz="2000" dirty="0"/>
              <a:t>Bibliology</a:t>
            </a:r>
          </a:p>
          <a:p>
            <a:pPr marL="342900" indent="-342900">
              <a:buFont typeface="+mj-lt"/>
              <a:buAutoNum type="arabicPeriod"/>
            </a:pPr>
            <a:r>
              <a:rPr lang="en-US" sz="2000" dirty="0"/>
              <a:t>Theology Proper</a:t>
            </a:r>
          </a:p>
          <a:p>
            <a:pPr marL="342900" indent="-342900">
              <a:buFont typeface="+mj-lt"/>
              <a:buAutoNum type="arabicPeriod"/>
            </a:pPr>
            <a:r>
              <a:rPr lang="en-US" sz="2000" dirty="0"/>
              <a:t>Christology</a:t>
            </a:r>
          </a:p>
          <a:p>
            <a:pPr marL="342900" indent="-342900">
              <a:buFont typeface="+mj-lt"/>
              <a:buAutoNum type="arabicPeriod"/>
            </a:pPr>
            <a:r>
              <a:rPr lang="en-US" sz="2000" dirty="0"/>
              <a:t>Pneumatology</a:t>
            </a:r>
          </a:p>
          <a:p>
            <a:pPr marL="342900" indent="-342900">
              <a:buFont typeface="+mj-lt"/>
              <a:buAutoNum type="arabicPeriod"/>
            </a:pPr>
            <a:r>
              <a:rPr lang="en-US" sz="2000" dirty="0"/>
              <a:t>Angelology</a:t>
            </a:r>
          </a:p>
          <a:p>
            <a:pPr marL="342900" indent="-342900">
              <a:buFont typeface="+mj-lt"/>
              <a:buAutoNum type="arabicPeriod"/>
            </a:pPr>
            <a:r>
              <a:rPr lang="en-US" sz="2000" dirty="0"/>
              <a:t>Anthropology</a:t>
            </a:r>
          </a:p>
          <a:p>
            <a:pPr marL="342900" indent="-342900">
              <a:buFont typeface="+mj-lt"/>
              <a:buAutoNum type="arabicPeriod"/>
            </a:pPr>
            <a:r>
              <a:rPr lang="en-US" sz="2000" dirty="0"/>
              <a:t>Hamartiology</a:t>
            </a:r>
          </a:p>
          <a:p>
            <a:pPr marL="342900" indent="-342900">
              <a:buFont typeface="+mj-lt"/>
              <a:buAutoNum type="arabicPeriod"/>
            </a:pPr>
            <a:r>
              <a:rPr lang="en-US" sz="2000" b="1" dirty="0">
                <a:solidFill>
                  <a:srgbClr val="FF0000"/>
                </a:solidFill>
              </a:rPr>
              <a:t>Soteriology</a:t>
            </a:r>
          </a:p>
          <a:p>
            <a:pPr marL="342900" indent="-342900">
              <a:buFont typeface="+mj-lt"/>
              <a:buAutoNum type="arabicPeriod"/>
            </a:pPr>
            <a:r>
              <a:rPr lang="en-US" sz="2000" dirty="0" err="1"/>
              <a:t>Israelology</a:t>
            </a:r>
            <a:endParaRPr lang="en-US" sz="2000" dirty="0"/>
          </a:p>
          <a:p>
            <a:pPr marL="342900" indent="-342900">
              <a:buFont typeface="+mj-lt"/>
              <a:buAutoNum type="arabicPeriod"/>
            </a:pPr>
            <a:r>
              <a:rPr lang="en-US" sz="2000" dirty="0"/>
              <a:t>Ecclesiology</a:t>
            </a:r>
          </a:p>
          <a:p>
            <a:pPr marL="342900" indent="-342900">
              <a:buFont typeface="+mj-lt"/>
              <a:buAutoNum type="arabicPeriod"/>
            </a:pPr>
            <a:r>
              <a:rPr lang="en-US" sz="2000" dirty="0"/>
              <a:t>Eschatology</a:t>
            </a:r>
          </a:p>
        </p:txBody>
      </p:sp>
      <p:sp>
        <p:nvSpPr>
          <p:cNvPr id="4" name="Isosceles Triangle 3">
            <a:extLst>
              <a:ext uri="{FF2B5EF4-FFF2-40B4-BE49-F238E27FC236}">
                <a16:creationId xmlns:a16="http://schemas.microsoft.com/office/drawing/2014/main" id="{D2D06F9E-BD3C-451E-A072-88BD0AE12866}"/>
              </a:ext>
            </a:extLst>
          </p:cNvPr>
          <p:cNvSpPr/>
          <p:nvPr/>
        </p:nvSpPr>
        <p:spPr>
          <a:xfrm rot="5400000">
            <a:off x="5536875" y="4565980"/>
            <a:ext cx="2974940" cy="113830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833967-977F-44E9-B247-F4451B5746F7}"/>
              </a:ext>
            </a:extLst>
          </p:cNvPr>
          <p:cNvSpPr txBox="1"/>
          <p:nvPr/>
        </p:nvSpPr>
        <p:spPr>
          <a:xfrm rot="5400000">
            <a:off x="9051590" y="4403373"/>
            <a:ext cx="3706147" cy="1200329"/>
          </a:xfrm>
          <a:prstGeom prst="rect">
            <a:avLst/>
          </a:prstGeom>
          <a:noFill/>
        </p:spPr>
        <p:txBody>
          <a:bodyPr wrap="square">
            <a:spAutoFit/>
          </a:bodyPr>
          <a:lstStyle/>
          <a:p>
            <a:pPr>
              <a:tabLst>
                <a:tab pos="1376363" algn="l"/>
              </a:tabLst>
            </a:pPr>
            <a:r>
              <a:rPr lang="en-US" dirty="0"/>
              <a:t>Ontology	Nature of Existence</a:t>
            </a:r>
          </a:p>
          <a:p>
            <a:pPr>
              <a:tabLst>
                <a:tab pos="1376363" algn="l"/>
              </a:tabLst>
            </a:pPr>
            <a:r>
              <a:rPr lang="en-US" dirty="0"/>
              <a:t>Axiology	Nature of Value</a:t>
            </a:r>
          </a:p>
          <a:p>
            <a:pPr>
              <a:tabLst>
                <a:tab pos="1376363" algn="l"/>
              </a:tabLst>
            </a:pPr>
            <a:r>
              <a:rPr lang="en-US" dirty="0"/>
              <a:t>Teleology	Nature of Design</a:t>
            </a:r>
          </a:p>
          <a:p>
            <a:pPr>
              <a:tabLst>
                <a:tab pos="1376363" algn="l"/>
              </a:tabLst>
            </a:pPr>
            <a:r>
              <a:rPr lang="en-US" dirty="0"/>
              <a:t>Eschatology	Nature of the Future</a:t>
            </a:r>
          </a:p>
        </p:txBody>
      </p:sp>
    </p:spTree>
    <p:extLst>
      <p:ext uri="{BB962C8B-B14F-4D97-AF65-F5344CB8AC3E}">
        <p14:creationId xmlns:p14="http://schemas.microsoft.com/office/powerpoint/2010/main" val="284854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grpSp>
        <p:nvGrpSpPr>
          <p:cNvPr id="12" name="Group 11">
            <a:extLst>
              <a:ext uri="{FF2B5EF4-FFF2-40B4-BE49-F238E27FC236}">
                <a16:creationId xmlns:a16="http://schemas.microsoft.com/office/drawing/2014/main" id="{A7D93393-B339-4C66-8731-2C848FE7FF7E}"/>
              </a:ext>
            </a:extLst>
          </p:cNvPr>
          <p:cNvGrpSpPr/>
          <p:nvPr/>
        </p:nvGrpSpPr>
        <p:grpSpPr>
          <a:xfrm>
            <a:off x="550405" y="5246704"/>
            <a:ext cx="5643239" cy="1296140"/>
            <a:chOff x="6300192" y="2775751"/>
            <a:chExt cx="5643239" cy="1296140"/>
          </a:xfrm>
        </p:grpSpPr>
        <p:sp>
          <p:nvSpPr>
            <p:cNvPr id="13" name="Rectangle 12">
              <a:extLst>
                <a:ext uri="{FF2B5EF4-FFF2-40B4-BE49-F238E27FC236}">
                  <a16:creationId xmlns:a16="http://schemas.microsoft.com/office/drawing/2014/main" id="{E55A3405-C2E0-4B36-80C6-B3CDB38DA92F}"/>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6" name="Rectangle 15">
              <a:extLst>
                <a:ext uri="{FF2B5EF4-FFF2-40B4-BE49-F238E27FC236}">
                  <a16:creationId xmlns:a16="http://schemas.microsoft.com/office/drawing/2014/main" id="{E525D366-3E64-4602-9D76-81D1A56A527A}"/>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7" name="Rectangle 16">
              <a:extLst>
                <a:ext uri="{FF2B5EF4-FFF2-40B4-BE49-F238E27FC236}">
                  <a16:creationId xmlns:a16="http://schemas.microsoft.com/office/drawing/2014/main" id="{BBEA39E7-E3DA-4502-94A1-E2D2F50ACF88}"/>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8" name="Rectangle 17">
              <a:extLst>
                <a:ext uri="{FF2B5EF4-FFF2-40B4-BE49-F238E27FC236}">
                  <a16:creationId xmlns:a16="http://schemas.microsoft.com/office/drawing/2014/main" id="{1BAC841B-2A94-4B4A-876F-08B9035C6F7F}"/>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9" name="Rectangle 18">
              <a:extLst>
                <a:ext uri="{FF2B5EF4-FFF2-40B4-BE49-F238E27FC236}">
                  <a16:creationId xmlns:a16="http://schemas.microsoft.com/office/drawing/2014/main" id="{F0F34B44-C79B-4838-A433-77056952EFA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2" name="TextBox 1">
            <a:extLst>
              <a:ext uri="{FF2B5EF4-FFF2-40B4-BE49-F238E27FC236}">
                <a16:creationId xmlns:a16="http://schemas.microsoft.com/office/drawing/2014/main" id="{54687176-F2CC-4E15-9FC6-AF8B98BB5234}"/>
              </a:ext>
            </a:extLst>
          </p:cNvPr>
          <p:cNvSpPr txBox="1"/>
          <p:nvPr/>
        </p:nvSpPr>
        <p:spPr>
          <a:xfrm>
            <a:off x="7593496" y="3380125"/>
            <a:ext cx="2995128" cy="3477875"/>
          </a:xfrm>
          <a:prstGeom prst="rect">
            <a:avLst/>
          </a:prstGeom>
          <a:noFill/>
          <a:ln w="19050">
            <a:noFill/>
          </a:ln>
        </p:spPr>
        <p:txBody>
          <a:bodyPr wrap="square" rtlCol="0">
            <a:spAutoFit/>
          </a:bodyPr>
          <a:lstStyle/>
          <a:p>
            <a:pPr marL="342900" indent="-342900">
              <a:buFont typeface="+mj-lt"/>
              <a:buAutoNum type="arabicPeriod"/>
            </a:pPr>
            <a:r>
              <a:rPr lang="en-US" sz="2000" dirty="0"/>
              <a:t>Bibliology</a:t>
            </a:r>
          </a:p>
          <a:p>
            <a:pPr marL="342900" indent="-342900">
              <a:buFont typeface="+mj-lt"/>
              <a:buAutoNum type="arabicPeriod"/>
            </a:pPr>
            <a:r>
              <a:rPr lang="en-US" sz="2000" dirty="0"/>
              <a:t>Theology Proper</a:t>
            </a:r>
          </a:p>
          <a:p>
            <a:pPr marL="342900" indent="-342900">
              <a:buFont typeface="+mj-lt"/>
              <a:buAutoNum type="arabicPeriod"/>
            </a:pPr>
            <a:r>
              <a:rPr lang="en-US" sz="2000" dirty="0"/>
              <a:t>Christology</a:t>
            </a:r>
          </a:p>
          <a:p>
            <a:pPr marL="342900" indent="-342900">
              <a:buFont typeface="+mj-lt"/>
              <a:buAutoNum type="arabicPeriod"/>
            </a:pPr>
            <a:r>
              <a:rPr lang="en-US" sz="2000" dirty="0"/>
              <a:t>Pneumatology</a:t>
            </a:r>
          </a:p>
          <a:p>
            <a:pPr marL="342900" indent="-342900">
              <a:buFont typeface="+mj-lt"/>
              <a:buAutoNum type="arabicPeriod"/>
            </a:pPr>
            <a:r>
              <a:rPr lang="en-US" sz="2000" dirty="0"/>
              <a:t>Angelology</a:t>
            </a:r>
          </a:p>
          <a:p>
            <a:pPr marL="342900" indent="-342900">
              <a:buFont typeface="+mj-lt"/>
              <a:buAutoNum type="arabicPeriod"/>
            </a:pPr>
            <a:r>
              <a:rPr lang="en-US" sz="2000" dirty="0"/>
              <a:t>Anthropology</a:t>
            </a:r>
          </a:p>
          <a:p>
            <a:pPr marL="342900" indent="-342900">
              <a:buFont typeface="+mj-lt"/>
              <a:buAutoNum type="arabicPeriod"/>
            </a:pPr>
            <a:r>
              <a:rPr lang="en-US" sz="2000" dirty="0"/>
              <a:t>Hamartiology</a:t>
            </a:r>
          </a:p>
          <a:p>
            <a:pPr marL="342900" indent="-342900">
              <a:buFont typeface="+mj-lt"/>
              <a:buAutoNum type="arabicPeriod"/>
            </a:pPr>
            <a:r>
              <a:rPr lang="en-US" sz="2000" b="1" dirty="0">
                <a:solidFill>
                  <a:srgbClr val="FF0000"/>
                </a:solidFill>
              </a:rPr>
              <a:t>Soteriology</a:t>
            </a:r>
          </a:p>
          <a:p>
            <a:pPr marL="342900" indent="-342900">
              <a:buFont typeface="+mj-lt"/>
              <a:buAutoNum type="arabicPeriod"/>
            </a:pPr>
            <a:r>
              <a:rPr lang="en-US" sz="2000" dirty="0" err="1"/>
              <a:t>Israelology</a:t>
            </a:r>
            <a:endParaRPr lang="en-US" sz="2000" dirty="0"/>
          </a:p>
          <a:p>
            <a:pPr marL="342900" indent="-342900">
              <a:buFont typeface="+mj-lt"/>
              <a:buAutoNum type="arabicPeriod"/>
            </a:pPr>
            <a:r>
              <a:rPr lang="en-US" sz="2000" dirty="0"/>
              <a:t>Ecclesiology</a:t>
            </a:r>
          </a:p>
          <a:p>
            <a:pPr marL="342900" indent="-342900">
              <a:buFont typeface="+mj-lt"/>
              <a:buAutoNum type="arabicPeriod"/>
            </a:pPr>
            <a:r>
              <a:rPr lang="en-US" sz="2000" dirty="0"/>
              <a:t>Eschatology</a:t>
            </a:r>
          </a:p>
        </p:txBody>
      </p:sp>
      <p:sp>
        <p:nvSpPr>
          <p:cNvPr id="4" name="Isosceles Triangle 3">
            <a:extLst>
              <a:ext uri="{FF2B5EF4-FFF2-40B4-BE49-F238E27FC236}">
                <a16:creationId xmlns:a16="http://schemas.microsoft.com/office/drawing/2014/main" id="{D2D06F9E-BD3C-451E-A072-88BD0AE12866}"/>
              </a:ext>
            </a:extLst>
          </p:cNvPr>
          <p:cNvSpPr/>
          <p:nvPr/>
        </p:nvSpPr>
        <p:spPr>
          <a:xfrm rot="5400000">
            <a:off x="5536875" y="4565980"/>
            <a:ext cx="2974940" cy="113830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1AE646DB-EB15-4365-B3DD-FA130F2461BB}"/>
                  </a:ext>
                </a:extLst>
              </p14:cNvPr>
              <p14:cNvContentPartPr/>
              <p14:nvPr/>
            </p14:nvContentPartPr>
            <p14:xfrm>
              <a:off x="7453614" y="4785933"/>
              <a:ext cx="2307240" cy="899640"/>
            </p14:xfrm>
          </p:contentPart>
        </mc:Choice>
        <mc:Fallback xmlns="">
          <p:pic>
            <p:nvPicPr>
              <p:cNvPr id="7" name="Ink 6">
                <a:extLst>
                  <a:ext uri="{FF2B5EF4-FFF2-40B4-BE49-F238E27FC236}">
                    <a16:creationId xmlns:a16="http://schemas.microsoft.com/office/drawing/2014/main" id="{1AE646DB-EB15-4365-B3DD-FA130F2461BB}"/>
                  </a:ext>
                </a:extLst>
              </p:cNvPr>
              <p:cNvPicPr/>
              <p:nvPr/>
            </p:nvPicPr>
            <p:blipFill>
              <a:blip r:embed="rId3"/>
              <a:stretch>
                <a:fillRect/>
              </a:stretch>
            </p:blipFill>
            <p:spPr>
              <a:xfrm>
                <a:off x="7435614" y="4767933"/>
                <a:ext cx="2342880" cy="935280"/>
              </a:xfrm>
              <a:prstGeom prst="rect">
                <a:avLst/>
              </a:prstGeom>
            </p:spPr>
          </p:pic>
        </mc:Fallback>
      </mc:AlternateContent>
      <p:sp>
        <p:nvSpPr>
          <p:cNvPr id="21" name="TextBox 20">
            <a:extLst>
              <a:ext uri="{FF2B5EF4-FFF2-40B4-BE49-F238E27FC236}">
                <a16:creationId xmlns:a16="http://schemas.microsoft.com/office/drawing/2014/main" id="{33511BA8-73D3-416F-9214-842EBD07F9EE}"/>
              </a:ext>
            </a:extLst>
          </p:cNvPr>
          <p:cNvSpPr txBox="1"/>
          <p:nvPr/>
        </p:nvSpPr>
        <p:spPr>
          <a:xfrm>
            <a:off x="6193644" y="216202"/>
            <a:ext cx="6096000" cy="2862322"/>
          </a:xfrm>
          <a:prstGeom prst="rect">
            <a:avLst/>
          </a:prstGeom>
          <a:noFill/>
        </p:spPr>
        <p:txBody>
          <a:bodyPr wrap="square">
            <a:spAutoFit/>
          </a:bodyPr>
          <a:lstStyle/>
          <a:p>
            <a:r>
              <a:rPr lang="en-US" b="0" i="0" dirty="0">
                <a:solidFill>
                  <a:srgbClr val="000000"/>
                </a:solidFill>
                <a:effectLst/>
                <a:latin typeface="system-ui"/>
              </a:rPr>
              <a:t>Then God said, “Let Us make man in Our image, according to Our likeness; let them have dominion over the fish of the sea, over the birds of the air, and over the cattle, over all the earth and over every creeping thing that creeps on the earth.” So God created man in His </a:t>
            </a:r>
            <a:r>
              <a:rPr lang="en-US" b="0" i="1" dirty="0">
                <a:solidFill>
                  <a:srgbClr val="000000"/>
                </a:solidFill>
                <a:effectLst/>
                <a:latin typeface="system-ui"/>
              </a:rPr>
              <a:t>own</a:t>
            </a:r>
            <a:r>
              <a:rPr lang="en-US" b="0" i="0" dirty="0">
                <a:solidFill>
                  <a:srgbClr val="000000"/>
                </a:solidFill>
                <a:effectLst/>
                <a:latin typeface="system-ui"/>
              </a:rPr>
              <a:t> image; in the image of God He created him; male and female He created them. Then God blessed them, and God said to them, “Be fruitful and multiply; fill the earth and subdue it; have dominion over the fish of the sea, over the birds of the air, and over every living thing that moves on the earth.” (Gen 1:36–28)</a:t>
            </a:r>
            <a:endParaRPr lang="en-US" dirty="0"/>
          </a:p>
        </p:txBody>
      </p:sp>
      <p:sp>
        <p:nvSpPr>
          <p:cNvPr id="6" name="TextBox 5">
            <a:extLst>
              <a:ext uri="{FF2B5EF4-FFF2-40B4-BE49-F238E27FC236}">
                <a16:creationId xmlns:a16="http://schemas.microsoft.com/office/drawing/2014/main" id="{3C7FD417-61BB-45BB-B395-2F2F3401730B}"/>
              </a:ext>
            </a:extLst>
          </p:cNvPr>
          <p:cNvSpPr txBox="1"/>
          <p:nvPr/>
        </p:nvSpPr>
        <p:spPr>
          <a:xfrm rot="5400000">
            <a:off x="9051590" y="4403373"/>
            <a:ext cx="3706147" cy="1200329"/>
          </a:xfrm>
          <a:prstGeom prst="rect">
            <a:avLst/>
          </a:prstGeom>
          <a:noFill/>
        </p:spPr>
        <p:txBody>
          <a:bodyPr wrap="square">
            <a:spAutoFit/>
          </a:bodyPr>
          <a:lstStyle/>
          <a:p>
            <a:pPr>
              <a:tabLst>
                <a:tab pos="1376363" algn="l"/>
              </a:tabLst>
            </a:pPr>
            <a:r>
              <a:rPr lang="en-US" dirty="0"/>
              <a:t>Ontology	Nature of Existence</a:t>
            </a:r>
          </a:p>
          <a:p>
            <a:pPr>
              <a:tabLst>
                <a:tab pos="1376363" algn="l"/>
              </a:tabLst>
            </a:pPr>
            <a:r>
              <a:rPr lang="en-US" dirty="0"/>
              <a:t>Axiology	Nature of Value</a:t>
            </a:r>
          </a:p>
          <a:p>
            <a:pPr>
              <a:tabLst>
                <a:tab pos="1376363" algn="l"/>
              </a:tabLst>
            </a:pPr>
            <a:r>
              <a:rPr lang="en-US" dirty="0"/>
              <a:t>Teleology	Nature of Design</a:t>
            </a:r>
          </a:p>
          <a:p>
            <a:pPr>
              <a:tabLst>
                <a:tab pos="1376363" algn="l"/>
              </a:tabLst>
            </a:pPr>
            <a:r>
              <a:rPr lang="en-US" dirty="0"/>
              <a:t>Eschatology	Nature of the Future</a:t>
            </a:r>
          </a:p>
        </p:txBody>
      </p:sp>
    </p:spTree>
    <p:extLst>
      <p:ext uri="{BB962C8B-B14F-4D97-AF65-F5344CB8AC3E}">
        <p14:creationId xmlns:p14="http://schemas.microsoft.com/office/powerpoint/2010/main" val="1114127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grpSp>
        <p:nvGrpSpPr>
          <p:cNvPr id="12" name="Group 11">
            <a:extLst>
              <a:ext uri="{FF2B5EF4-FFF2-40B4-BE49-F238E27FC236}">
                <a16:creationId xmlns:a16="http://schemas.microsoft.com/office/drawing/2014/main" id="{A7D93393-B339-4C66-8731-2C848FE7FF7E}"/>
              </a:ext>
            </a:extLst>
          </p:cNvPr>
          <p:cNvGrpSpPr/>
          <p:nvPr/>
        </p:nvGrpSpPr>
        <p:grpSpPr>
          <a:xfrm>
            <a:off x="550405" y="5246704"/>
            <a:ext cx="5643239" cy="1296140"/>
            <a:chOff x="6300192" y="2775751"/>
            <a:chExt cx="5643239" cy="1296140"/>
          </a:xfrm>
        </p:grpSpPr>
        <p:sp>
          <p:nvSpPr>
            <p:cNvPr id="13" name="Rectangle 12">
              <a:extLst>
                <a:ext uri="{FF2B5EF4-FFF2-40B4-BE49-F238E27FC236}">
                  <a16:creationId xmlns:a16="http://schemas.microsoft.com/office/drawing/2014/main" id="{E55A3405-C2E0-4B36-80C6-B3CDB38DA92F}"/>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6" name="Rectangle 15">
              <a:extLst>
                <a:ext uri="{FF2B5EF4-FFF2-40B4-BE49-F238E27FC236}">
                  <a16:creationId xmlns:a16="http://schemas.microsoft.com/office/drawing/2014/main" id="{E525D366-3E64-4602-9D76-81D1A56A527A}"/>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7" name="Rectangle 16">
              <a:extLst>
                <a:ext uri="{FF2B5EF4-FFF2-40B4-BE49-F238E27FC236}">
                  <a16:creationId xmlns:a16="http://schemas.microsoft.com/office/drawing/2014/main" id="{BBEA39E7-E3DA-4502-94A1-E2D2F50ACF88}"/>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8" name="Rectangle 17">
              <a:extLst>
                <a:ext uri="{FF2B5EF4-FFF2-40B4-BE49-F238E27FC236}">
                  <a16:creationId xmlns:a16="http://schemas.microsoft.com/office/drawing/2014/main" id="{1BAC841B-2A94-4B4A-876F-08B9035C6F7F}"/>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9" name="Rectangle 18">
              <a:extLst>
                <a:ext uri="{FF2B5EF4-FFF2-40B4-BE49-F238E27FC236}">
                  <a16:creationId xmlns:a16="http://schemas.microsoft.com/office/drawing/2014/main" id="{F0F34B44-C79B-4838-A433-77056952EFA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2" name="TextBox 1">
            <a:extLst>
              <a:ext uri="{FF2B5EF4-FFF2-40B4-BE49-F238E27FC236}">
                <a16:creationId xmlns:a16="http://schemas.microsoft.com/office/drawing/2014/main" id="{54687176-F2CC-4E15-9FC6-AF8B98BB5234}"/>
              </a:ext>
            </a:extLst>
          </p:cNvPr>
          <p:cNvSpPr txBox="1"/>
          <p:nvPr/>
        </p:nvSpPr>
        <p:spPr>
          <a:xfrm>
            <a:off x="7593496" y="3380125"/>
            <a:ext cx="2995128" cy="3477875"/>
          </a:xfrm>
          <a:prstGeom prst="rect">
            <a:avLst/>
          </a:prstGeom>
          <a:noFill/>
          <a:ln w="19050">
            <a:noFill/>
          </a:ln>
        </p:spPr>
        <p:txBody>
          <a:bodyPr wrap="square" rtlCol="0">
            <a:spAutoFit/>
          </a:bodyPr>
          <a:lstStyle/>
          <a:p>
            <a:pPr marL="342900" indent="-342900">
              <a:buFont typeface="+mj-lt"/>
              <a:buAutoNum type="arabicPeriod"/>
            </a:pPr>
            <a:r>
              <a:rPr lang="en-US" sz="2000" dirty="0"/>
              <a:t>Bibliology</a:t>
            </a:r>
          </a:p>
          <a:p>
            <a:pPr marL="342900" indent="-342900">
              <a:buFont typeface="+mj-lt"/>
              <a:buAutoNum type="arabicPeriod"/>
            </a:pPr>
            <a:r>
              <a:rPr lang="en-US" sz="2000" dirty="0"/>
              <a:t>Theology Proper</a:t>
            </a:r>
          </a:p>
          <a:p>
            <a:pPr marL="342900" indent="-342900">
              <a:buFont typeface="+mj-lt"/>
              <a:buAutoNum type="arabicPeriod"/>
            </a:pPr>
            <a:r>
              <a:rPr lang="en-US" sz="2000" dirty="0"/>
              <a:t>Christology</a:t>
            </a:r>
          </a:p>
          <a:p>
            <a:pPr marL="342900" indent="-342900">
              <a:buFont typeface="+mj-lt"/>
              <a:buAutoNum type="arabicPeriod"/>
            </a:pPr>
            <a:r>
              <a:rPr lang="en-US" sz="2000" dirty="0"/>
              <a:t>Pneumatology</a:t>
            </a:r>
          </a:p>
          <a:p>
            <a:pPr marL="342900" indent="-342900">
              <a:buFont typeface="+mj-lt"/>
              <a:buAutoNum type="arabicPeriod"/>
            </a:pPr>
            <a:r>
              <a:rPr lang="en-US" sz="2000" dirty="0"/>
              <a:t>Angelology</a:t>
            </a:r>
          </a:p>
          <a:p>
            <a:pPr marL="342900" indent="-342900">
              <a:buFont typeface="+mj-lt"/>
              <a:buAutoNum type="arabicPeriod"/>
            </a:pPr>
            <a:r>
              <a:rPr lang="en-US" sz="2000" dirty="0"/>
              <a:t>Anthropology</a:t>
            </a:r>
          </a:p>
          <a:p>
            <a:pPr marL="342900" indent="-342900">
              <a:buFont typeface="+mj-lt"/>
              <a:buAutoNum type="arabicPeriod"/>
            </a:pPr>
            <a:r>
              <a:rPr lang="en-US" sz="2000" dirty="0"/>
              <a:t>Hamartiology</a:t>
            </a:r>
          </a:p>
          <a:p>
            <a:pPr marL="342900" indent="-342900">
              <a:buFont typeface="+mj-lt"/>
              <a:buAutoNum type="arabicPeriod"/>
            </a:pPr>
            <a:r>
              <a:rPr lang="en-US" sz="2000" b="1" dirty="0">
                <a:solidFill>
                  <a:srgbClr val="FF0000"/>
                </a:solidFill>
              </a:rPr>
              <a:t>Soteriology</a:t>
            </a:r>
          </a:p>
          <a:p>
            <a:pPr marL="342900" indent="-342900">
              <a:buFont typeface="+mj-lt"/>
              <a:buAutoNum type="arabicPeriod"/>
            </a:pPr>
            <a:r>
              <a:rPr lang="en-US" sz="2000" dirty="0" err="1"/>
              <a:t>Israelology</a:t>
            </a:r>
            <a:endParaRPr lang="en-US" sz="2000" dirty="0"/>
          </a:p>
          <a:p>
            <a:pPr marL="342900" indent="-342900">
              <a:buFont typeface="+mj-lt"/>
              <a:buAutoNum type="arabicPeriod"/>
            </a:pPr>
            <a:r>
              <a:rPr lang="en-US" sz="2000" dirty="0"/>
              <a:t>Ecclesiology</a:t>
            </a:r>
          </a:p>
          <a:p>
            <a:pPr marL="342900" indent="-342900">
              <a:buFont typeface="+mj-lt"/>
              <a:buAutoNum type="arabicPeriod"/>
            </a:pPr>
            <a:r>
              <a:rPr lang="en-US" sz="2000" dirty="0"/>
              <a:t>Eschatology</a:t>
            </a:r>
          </a:p>
        </p:txBody>
      </p:sp>
      <p:sp>
        <p:nvSpPr>
          <p:cNvPr id="4" name="Isosceles Triangle 3">
            <a:extLst>
              <a:ext uri="{FF2B5EF4-FFF2-40B4-BE49-F238E27FC236}">
                <a16:creationId xmlns:a16="http://schemas.microsoft.com/office/drawing/2014/main" id="{D2D06F9E-BD3C-451E-A072-88BD0AE12866}"/>
              </a:ext>
            </a:extLst>
          </p:cNvPr>
          <p:cNvSpPr/>
          <p:nvPr/>
        </p:nvSpPr>
        <p:spPr>
          <a:xfrm rot="5400000">
            <a:off x="5536875" y="4565980"/>
            <a:ext cx="2974940" cy="113830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1AE646DB-EB15-4365-B3DD-FA130F2461BB}"/>
                  </a:ext>
                </a:extLst>
              </p14:cNvPr>
              <p14:cNvContentPartPr/>
              <p14:nvPr/>
            </p14:nvContentPartPr>
            <p14:xfrm>
              <a:off x="7453614" y="4785933"/>
              <a:ext cx="2307240" cy="899640"/>
            </p14:xfrm>
          </p:contentPart>
        </mc:Choice>
        <mc:Fallback xmlns="">
          <p:pic>
            <p:nvPicPr>
              <p:cNvPr id="7" name="Ink 6">
                <a:extLst>
                  <a:ext uri="{FF2B5EF4-FFF2-40B4-BE49-F238E27FC236}">
                    <a16:creationId xmlns:a16="http://schemas.microsoft.com/office/drawing/2014/main" id="{1AE646DB-EB15-4365-B3DD-FA130F2461BB}"/>
                  </a:ext>
                </a:extLst>
              </p:cNvPr>
              <p:cNvPicPr/>
              <p:nvPr/>
            </p:nvPicPr>
            <p:blipFill>
              <a:blip r:embed="rId3"/>
              <a:stretch>
                <a:fillRect/>
              </a:stretch>
            </p:blipFill>
            <p:spPr>
              <a:xfrm>
                <a:off x="7435614" y="4767933"/>
                <a:ext cx="2342880" cy="935280"/>
              </a:xfrm>
              <a:prstGeom prst="rect">
                <a:avLst/>
              </a:prstGeom>
            </p:spPr>
          </p:pic>
        </mc:Fallback>
      </mc:AlternateContent>
      <p:sp>
        <p:nvSpPr>
          <p:cNvPr id="21" name="TextBox 20">
            <a:extLst>
              <a:ext uri="{FF2B5EF4-FFF2-40B4-BE49-F238E27FC236}">
                <a16:creationId xmlns:a16="http://schemas.microsoft.com/office/drawing/2014/main" id="{33511BA8-73D3-416F-9214-842EBD07F9EE}"/>
              </a:ext>
            </a:extLst>
          </p:cNvPr>
          <p:cNvSpPr txBox="1"/>
          <p:nvPr/>
        </p:nvSpPr>
        <p:spPr>
          <a:xfrm>
            <a:off x="6292644" y="216202"/>
            <a:ext cx="5810865" cy="2585323"/>
          </a:xfrm>
          <a:prstGeom prst="rect">
            <a:avLst/>
          </a:prstGeom>
          <a:noFill/>
        </p:spPr>
        <p:txBody>
          <a:bodyPr wrap="square">
            <a:spAutoFit/>
          </a:bodyPr>
          <a:lstStyle/>
          <a:p>
            <a:r>
              <a:rPr lang="en-US" b="0" i="0" dirty="0">
                <a:solidFill>
                  <a:srgbClr val="000000"/>
                </a:solidFill>
                <a:effectLst/>
                <a:latin typeface="system-ui"/>
              </a:rPr>
              <a:t>And God said, “See, I have given you every herb </a:t>
            </a:r>
            <a:r>
              <a:rPr lang="en-US" b="0" i="1" dirty="0">
                <a:solidFill>
                  <a:srgbClr val="000000"/>
                </a:solidFill>
                <a:effectLst/>
                <a:latin typeface="system-ui"/>
              </a:rPr>
              <a:t>that</a:t>
            </a:r>
            <a:r>
              <a:rPr lang="en-US" b="0" i="0" dirty="0">
                <a:solidFill>
                  <a:srgbClr val="000000"/>
                </a:solidFill>
                <a:effectLst/>
                <a:latin typeface="system-ui"/>
              </a:rPr>
              <a:t> yields seed which </a:t>
            </a:r>
            <a:r>
              <a:rPr lang="en-US" b="0" i="1" dirty="0">
                <a:solidFill>
                  <a:srgbClr val="000000"/>
                </a:solidFill>
                <a:effectLst/>
                <a:latin typeface="system-ui"/>
              </a:rPr>
              <a:t>is</a:t>
            </a:r>
            <a:r>
              <a:rPr lang="en-US" b="0" i="0" dirty="0">
                <a:solidFill>
                  <a:srgbClr val="000000"/>
                </a:solidFill>
                <a:effectLst/>
                <a:latin typeface="system-ui"/>
              </a:rPr>
              <a:t> on the face of all the earth, and every tree whose fruit yields seed; to you it shall be for food. Also, to every beast of the earth, to every bird of the air, and to everything that creeps on the earth, in which </a:t>
            </a:r>
            <a:r>
              <a:rPr lang="en-US" b="0" i="1" dirty="0">
                <a:solidFill>
                  <a:srgbClr val="000000"/>
                </a:solidFill>
                <a:effectLst/>
                <a:latin typeface="system-ui"/>
              </a:rPr>
              <a:t>there is</a:t>
            </a:r>
            <a:r>
              <a:rPr lang="en-US" b="0" i="0" dirty="0">
                <a:solidFill>
                  <a:srgbClr val="000000"/>
                </a:solidFill>
                <a:effectLst/>
                <a:latin typeface="system-ui"/>
              </a:rPr>
              <a:t> life, </a:t>
            </a:r>
            <a:r>
              <a:rPr lang="en-US" b="0" i="1" dirty="0">
                <a:solidFill>
                  <a:srgbClr val="000000"/>
                </a:solidFill>
                <a:effectLst/>
                <a:latin typeface="system-ui"/>
              </a:rPr>
              <a:t>I have given</a:t>
            </a:r>
            <a:r>
              <a:rPr lang="en-US" b="0" i="0" dirty="0">
                <a:solidFill>
                  <a:srgbClr val="000000"/>
                </a:solidFill>
                <a:effectLst/>
                <a:latin typeface="system-ui"/>
              </a:rPr>
              <a:t> every green herb for food”; and it was so. Then God saw everything that He had made, and indeed </a:t>
            </a:r>
            <a:r>
              <a:rPr lang="en-US" b="0" i="1" dirty="0">
                <a:solidFill>
                  <a:srgbClr val="000000"/>
                </a:solidFill>
                <a:effectLst/>
                <a:latin typeface="system-ui"/>
              </a:rPr>
              <a:t>it was</a:t>
            </a:r>
            <a:r>
              <a:rPr lang="en-US" b="0" i="0" dirty="0">
                <a:solidFill>
                  <a:srgbClr val="000000"/>
                </a:solidFill>
                <a:effectLst/>
                <a:latin typeface="system-ui"/>
              </a:rPr>
              <a:t> very good. So the evening and the morning were the sixth day. (Gen 1:29–31)</a:t>
            </a:r>
            <a:endParaRPr lang="en-US" dirty="0"/>
          </a:p>
        </p:txBody>
      </p:sp>
      <p:sp>
        <p:nvSpPr>
          <p:cNvPr id="6" name="TextBox 5">
            <a:extLst>
              <a:ext uri="{FF2B5EF4-FFF2-40B4-BE49-F238E27FC236}">
                <a16:creationId xmlns:a16="http://schemas.microsoft.com/office/drawing/2014/main" id="{9C520EB2-B85F-45EA-B479-DF5F1226AAB6}"/>
              </a:ext>
            </a:extLst>
          </p:cNvPr>
          <p:cNvSpPr txBox="1"/>
          <p:nvPr/>
        </p:nvSpPr>
        <p:spPr>
          <a:xfrm rot="5400000">
            <a:off x="9051590" y="4403373"/>
            <a:ext cx="3706147" cy="1200329"/>
          </a:xfrm>
          <a:prstGeom prst="rect">
            <a:avLst/>
          </a:prstGeom>
          <a:noFill/>
        </p:spPr>
        <p:txBody>
          <a:bodyPr wrap="square">
            <a:spAutoFit/>
          </a:bodyPr>
          <a:lstStyle/>
          <a:p>
            <a:pPr>
              <a:tabLst>
                <a:tab pos="1376363" algn="l"/>
              </a:tabLst>
            </a:pPr>
            <a:r>
              <a:rPr lang="en-US" dirty="0"/>
              <a:t>Ontology	Nature of Existence</a:t>
            </a:r>
          </a:p>
          <a:p>
            <a:pPr>
              <a:tabLst>
                <a:tab pos="1376363" algn="l"/>
              </a:tabLst>
            </a:pPr>
            <a:r>
              <a:rPr lang="en-US" dirty="0"/>
              <a:t>Axiology	Nature of Value</a:t>
            </a:r>
          </a:p>
          <a:p>
            <a:pPr>
              <a:tabLst>
                <a:tab pos="1376363" algn="l"/>
              </a:tabLst>
            </a:pPr>
            <a:r>
              <a:rPr lang="en-US" dirty="0"/>
              <a:t>Teleology	Nature of Design</a:t>
            </a:r>
          </a:p>
          <a:p>
            <a:pPr>
              <a:tabLst>
                <a:tab pos="1376363" algn="l"/>
              </a:tabLst>
            </a:pPr>
            <a:r>
              <a:rPr lang="en-US" dirty="0"/>
              <a:t>Eschatology	Nature of the Future</a:t>
            </a:r>
          </a:p>
        </p:txBody>
      </p:sp>
    </p:spTree>
    <p:extLst>
      <p:ext uri="{BB962C8B-B14F-4D97-AF65-F5344CB8AC3E}">
        <p14:creationId xmlns:p14="http://schemas.microsoft.com/office/powerpoint/2010/main" val="153642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grpSp>
        <p:nvGrpSpPr>
          <p:cNvPr id="12" name="Group 11">
            <a:extLst>
              <a:ext uri="{FF2B5EF4-FFF2-40B4-BE49-F238E27FC236}">
                <a16:creationId xmlns:a16="http://schemas.microsoft.com/office/drawing/2014/main" id="{A7D93393-B339-4C66-8731-2C848FE7FF7E}"/>
              </a:ext>
            </a:extLst>
          </p:cNvPr>
          <p:cNvGrpSpPr/>
          <p:nvPr/>
        </p:nvGrpSpPr>
        <p:grpSpPr>
          <a:xfrm>
            <a:off x="550405" y="5246704"/>
            <a:ext cx="5643239" cy="1296140"/>
            <a:chOff x="6300192" y="2775751"/>
            <a:chExt cx="5643239" cy="1296140"/>
          </a:xfrm>
        </p:grpSpPr>
        <p:sp>
          <p:nvSpPr>
            <p:cNvPr id="13" name="Rectangle 12">
              <a:extLst>
                <a:ext uri="{FF2B5EF4-FFF2-40B4-BE49-F238E27FC236}">
                  <a16:creationId xmlns:a16="http://schemas.microsoft.com/office/drawing/2014/main" id="{E55A3405-C2E0-4B36-80C6-B3CDB38DA92F}"/>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6" name="Rectangle 15">
              <a:extLst>
                <a:ext uri="{FF2B5EF4-FFF2-40B4-BE49-F238E27FC236}">
                  <a16:creationId xmlns:a16="http://schemas.microsoft.com/office/drawing/2014/main" id="{E525D366-3E64-4602-9D76-81D1A56A527A}"/>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7" name="Rectangle 16">
              <a:extLst>
                <a:ext uri="{FF2B5EF4-FFF2-40B4-BE49-F238E27FC236}">
                  <a16:creationId xmlns:a16="http://schemas.microsoft.com/office/drawing/2014/main" id="{BBEA39E7-E3DA-4502-94A1-E2D2F50ACF88}"/>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8" name="Rectangle 17">
              <a:extLst>
                <a:ext uri="{FF2B5EF4-FFF2-40B4-BE49-F238E27FC236}">
                  <a16:creationId xmlns:a16="http://schemas.microsoft.com/office/drawing/2014/main" id="{1BAC841B-2A94-4B4A-876F-08B9035C6F7F}"/>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9" name="Rectangle 18">
              <a:extLst>
                <a:ext uri="{FF2B5EF4-FFF2-40B4-BE49-F238E27FC236}">
                  <a16:creationId xmlns:a16="http://schemas.microsoft.com/office/drawing/2014/main" id="{F0F34B44-C79B-4838-A433-77056952EFA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2" name="TextBox 1">
            <a:extLst>
              <a:ext uri="{FF2B5EF4-FFF2-40B4-BE49-F238E27FC236}">
                <a16:creationId xmlns:a16="http://schemas.microsoft.com/office/drawing/2014/main" id="{54687176-F2CC-4E15-9FC6-AF8B98BB5234}"/>
              </a:ext>
            </a:extLst>
          </p:cNvPr>
          <p:cNvSpPr txBox="1"/>
          <p:nvPr/>
        </p:nvSpPr>
        <p:spPr>
          <a:xfrm>
            <a:off x="7593496" y="3380125"/>
            <a:ext cx="2995128" cy="3477875"/>
          </a:xfrm>
          <a:prstGeom prst="rect">
            <a:avLst/>
          </a:prstGeom>
          <a:noFill/>
          <a:ln w="19050">
            <a:noFill/>
          </a:ln>
        </p:spPr>
        <p:txBody>
          <a:bodyPr wrap="square" rtlCol="0">
            <a:spAutoFit/>
          </a:bodyPr>
          <a:lstStyle/>
          <a:p>
            <a:pPr marL="342900" indent="-342900">
              <a:buFont typeface="+mj-lt"/>
              <a:buAutoNum type="arabicPeriod"/>
            </a:pPr>
            <a:r>
              <a:rPr lang="en-US" sz="2000" dirty="0"/>
              <a:t>Bibliology</a:t>
            </a:r>
          </a:p>
          <a:p>
            <a:pPr marL="342900" indent="-342900">
              <a:buFont typeface="+mj-lt"/>
              <a:buAutoNum type="arabicPeriod"/>
            </a:pPr>
            <a:r>
              <a:rPr lang="en-US" sz="2000" dirty="0"/>
              <a:t>Theology Proper</a:t>
            </a:r>
          </a:p>
          <a:p>
            <a:pPr marL="342900" indent="-342900">
              <a:buFont typeface="+mj-lt"/>
              <a:buAutoNum type="arabicPeriod"/>
            </a:pPr>
            <a:r>
              <a:rPr lang="en-US" sz="2000" dirty="0"/>
              <a:t>Christology</a:t>
            </a:r>
          </a:p>
          <a:p>
            <a:pPr marL="342900" indent="-342900">
              <a:buFont typeface="+mj-lt"/>
              <a:buAutoNum type="arabicPeriod"/>
            </a:pPr>
            <a:r>
              <a:rPr lang="en-US" sz="2000" dirty="0"/>
              <a:t>Pneumatology</a:t>
            </a:r>
          </a:p>
          <a:p>
            <a:pPr marL="342900" indent="-342900">
              <a:buFont typeface="+mj-lt"/>
              <a:buAutoNum type="arabicPeriod"/>
            </a:pPr>
            <a:r>
              <a:rPr lang="en-US" sz="2000" dirty="0"/>
              <a:t>Angelology</a:t>
            </a:r>
          </a:p>
          <a:p>
            <a:pPr marL="342900" indent="-342900">
              <a:buFont typeface="+mj-lt"/>
              <a:buAutoNum type="arabicPeriod"/>
            </a:pPr>
            <a:r>
              <a:rPr lang="en-US" sz="2000" dirty="0"/>
              <a:t>Anthropology</a:t>
            </a:r>
          </a:p>
          <a:p>
            <a:pPr marL="342900" indent="-342900">
              <a:buFont typeface="+mj-lt"/>
              <a:buAutoNum type="arabicPeriod"/>
            </a:pPr>
            <a:r>
              <a:rPr lang="en-US" sz="2000" dirty="0"/>
              <a:t>Hamartiology</a:t>
            </a:r>
          </a:p>
          <a:p>
            <a:pPr marL="342900" indent="-342900">
              <a:buFont typeface="+mj-lt"/>
              <a:buAutoNum type="arabicPeriod"/>
            </a:pPr>
            <a:r>
              <a:rPr lang="en-US" sz="2000" b="1" dirty="0">
                <a:solidFill>
                  <a:srgbClr val="FF0000"/>
                </a:solidFill>
              </a:rPr>
              <a:t>Soteriology</a:t>
            </a:r>
          </a:p>
          <a:p>
            <a:pPr marL="342900" indent="-342900">
              <a:buFont typeface="+mj-lt"/>
              <a:buAutoNum type="arabicPeriod"/>
            </a:pPr>
            <a:r>
              <a:rPr lang="en-US" sz="2000" dirty="0" err="1"/>
              <a:t>Israelology</a:t>
            </a:r>
            <a:endParaRPr lang="en-US" sz="2000" dirty="0"/>
          </a:p>
          <a:p>
            <a:pPr marL="342900" indent="-342900">
              <a:buFont typeface="+mj-lt"/>
              <a:buAutoNum type="arabicPeriod"/>
            </a:pPr>
            <a:r>
              <a:rPr lang="en-US" sz="2000" dirty="0"/>
              <a:t>Ecclesiology</a:t>
            </a:r>
          </a:p>
          <a:p>
            <a:pPr marL="342900" indent="-342900">
              <a:buFont typeface="+mj-lt"/>
              <a:buAutoNum type="arabicPeriod"/>
            </a:pPr>
            <a:r>
              <a:rPr lang="en-US" sz="2000" dirty="0"/>
              <a:t>Eschatology</a:t>
            </a:r>
          </a:p>
        </p:txBody>
      </p:sp>
      <p:sp>
        <p:nvSpPr>
          <p:cNvPr id="4" name="Isosceles Triangle 3">
            <a:extLst>
              <a:ext uri="{FF2B5EF4-FFF2-40B4-BE49-F238E27FC236}">
                <a16:creationId xmlns:a16="http://schemas.microsoft.com/office/drawing/2014/main" id="{D2D06F9E-BD3C-451E-A072-88BD0AE12866}"/>
              </a:ext>
            </a:extLst>
          </p:cNvPr>
          <p:cNvSpPr/>
          <p:nvPr/>
        </p:nvSpPr>
        <p:spPr>
          <a:xfrm rot="5400000">
            <a:off x="5536875" y="4565980"/>
            <a:ext cx="2974940" cy="113830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1AE646DB-EB15-4365-B3DD-FA130F2461BB}"/>
                  </a:ext>
                </a:extLst>
              </p14:cNvPr>
              <p14:cNvContentPartPr/>
              <p14:nvPr/>
            </p14:nvContentPartPr>
            <p14:xfrm>
              <a:off x="7453614" y="4785933"/>
              <a:ext cx="2307240" cy="899640"/>
            </p14:xfrm>
          </p:contentPart>
        </mc:Choice>
        <mc:Fallback xmlns="">
          <p:pic>
            <p:nvPicPr>
              <p:cNvPr id="7" name="Ink 6">
                <a:extLst>
                  <a:ext uri="{FF2B5EF4-FFF2-40B4-BE49-F238E27FC236}">
                    <a16:creationId xmlns:a16="http://schemas.microsoft.com/office/drawing/2014/main" id="{1AE646DB-EB15-4365-B3DD-FA130F2461BB}"/>
                  </a:ext>
                </a:extLst>
              </p:cNvPr>
              <p:cNvPicPr/>
              <p:nvPr/>
            </p:nvPicPr>
            <p:blipFill>
              <a:blip r:embed="rId3"/>
              <a:stretch>
                <a:fillRect/>
              </a:stretch>
            </p:blipFill>
            <p:spPr>
              <a:xfrm>
                <a:off x="7435614" y="4767933"/>
                <a:ext cx="2342880" cy="935280"/>
              </a:xfrm>
              <a:prstGeom prst="rect">
                <a:avLst/>
              </a:prstGeom>
            </p:spPr>
          </p:pic>
        </mc:Fallback>
      </mc:AlternateContent>
      <p:sp>
        <p:nvSpPr>
          <p:cNvPr id="21" name="TextBox 20">
            <a:extLst>
              <a:ext uri="{FF2B5EF4-FFF2-40B4-BE49-F238E27FC236}">
                <a16:creationId xmlns:a16="http://schemas.microsoft.com/office/drawing/2014/main" id="{33511BA8-73D3-416F-9214-842EBD07F9EE}"/>
              </a:ext>
            </a:extLst>
          </p:cNvPr>
          <p:cNvSpPr txBox="1"/>
          <p:nvPr/>
        </p:nvSpPr>
        <p:spPr>
          <a:xfrm>
            <a:off x="6292644" y="216202"/>
            <a:ext cx="5810865" cy="2585323"/>
          </a:xfrm>
          <a:prstGeom prst="rect">
            <a:avLst/>
          </a:prstGeom>
          <a:noFill/>
        </p:spPr>
        <p:txBody>
          <a:bodyPr wrap="square">
            <a:spAutoFit/>
          </a:bodyPr>
          <a:lstStyle/>
          <a:p>
            <a:pPr algn="l"/>
            <a:r>
              <a:rPr lang="en-US" b="0" i="0" dirty="0">
                <a:solidFill>
                  <a:srgbClr val="000000"/>
                </a:solidFill>
                <a:effectLst/>
                <a:latin typeface="system-ui"/>
              </a:rPr>
              <a:t>Then the </a:t>
            </a:r>
            <a:r>
              <a:rPr lang="en-US" b="0" i="0" cap="small" dirty="0">
                <a:solidFill>
                  <a:srgbClr val="000000"/>
                </a:solidFill>
                <a:effectLst/>
                <a:latin typeface="system-ui"/>
              </a:rPr>
              <a:t>Lord</a:t>
            </a:r>
            <a:r>
              <a:rPr lang="en-US" b="0" i="0" dirty="0">
                <a:solidFill>
                  <a:srgbClr val="000000"/>
                </a:solidFill>
                <a:effectLst/>
                <a:latin typeface="system-ui"/>
              </a:rPr>
              <a:t> God said, “Behold, the man has become like one of Us, to know good and evil. And now, lest he put out his hand and take also of the tree of life, and eat, and live forever”— therefore the </a:t>
            </a:r>
            <a:r>
              <a:rPr lang="en-US" b="0" i="0" cap="small" dirty="0">
                <a:solidFill>
                  <a:srgbClr val="000000"/>
                </a:solidFill>
                <a:effectLst/>
                <a:latin typeface="system-ui"/>
              </a:rPr>
              <a:t>Lord</a:t>
            </a:r>
            <a:r>
              <a:rPr lang="en-US" b="0" i="0" dirty="0">
                <a:solidFill>
                  <a:srgbClr val="000000"/>
                </a:solidFill>
                <a:effectLst/>
                <a:latin typeface="system-ui"/>
              </a:rPr>
              <a:t> God sent him out of the garden of Eden to till the ground from which he was taken. So He drove out the man; and He placed cherubim at the east of the garden of Eden, and a flaming sword which turned every way, to guard the way to the tree of life.</a:t>
            </a:r>
          </a:p>
          <a:p>
            <a:r>
              <a:rPr lang="en-US" b="0" i="0" dirty="0">
                <a:solidFill>
                  <a:srgbClr val="000000"/>
                </a:solidFill>
                <a:effectLst/>
                <a:latin typeface="system-ui"/>
              </a:rPr>
              <a:t>(Gen </a:t>
            </a:r>
            <a:r>
              <a:rPr lang="en-US" dirty="0">
                <a:solidFill>
                  <a:srgbClr val="000000"/>
                </a:solidFill>
                <a:latin typeface="system-ui"/>
              </a:rPr>
              <a:t>3</a:t>
            </a:r>
            <a:r>
              <a:rPr lang="en-US" b="0" i="0" dirty="0">
                <a:solidFill>
                  <a:srgbClr val="000000"/>
                </a:solidFill>
                <a:effectLst/>
                <a:latin typeface="system-ui"/>
              </a:rPr>
              <a:t>:22–24)</a:t>
            </a:r>
            <a:endParaRPr lang="en-US" dirty="0"/>
          </a:p>
        </p:txBody>
      </p:sp>
      <p:sp>
        <p:nvSpPr>
          <p:cNvPr id="6" name="TextBox 5">
            <a:extLst>
              <a:ext uri="{FF2B5EF4-FFF2-40B4-BE49-F238E27FC236}">
                <a16:creationId xmlns:a16="http://schemas.microsoft.com/office/drawing/2014/main" id="{707A24D8-CBC8-44A0-AE5A-EFFFAB7AD971}"/>
              </a:ext>
            </a:extLst>
          </p:cNvPr>
          <p:cNvSpPr txBox="1"/>
          <p:nvPr/>
        </p:nvSpPr>
        <p:spPr>
          <a:xfrm rot="5400000">
            <a:off x="9051590" y="4403373"/>
            <a:ext cx="3706147" cy="1200329"/>
          </a:xfrm>
          <a:prstGeom prst="rect">
            <a:avLst/>
          </a:prstGeom>
          <a:noFill/>
        </p:spPr>
        <p:txBody>
          <a:bodyPr wrap="square">
            <a:spAutoFit/>
          </a:bodyPr>
          <a:lstStyle/>
          <a:p>
            <a:pPr>
              <a:tabLst>
                <a:tab pos="1376363" algn="l"/>
              </a:tabLst>
            </a:pPr>
            <a:r>
              <a:rPr lang="en-US" dirty="0"/>
              <a:t>Ontology	Nature of Existence</a:t>
            </a:r>
          </a:p>
          <a:p>
            <a:pPr>
              <a:tabLst>
                <a:tab pos="1376363" algn="l"/>
              </a:tabLst>
            </a:pPr>
            <a:r>
              <a:rPr lang="en-US" dirty="0"/>
              <a:t>Axiology	Nature of Value</a:t>
            </a:r>
          </a:p>
          <a:p>
            <a:pPr>
              <a:tabLst>
                <a:tab pos="1376363" algn="l"/>
              </a:tabLst>
            </a:pPr>
            <a:r>
              <a:rPr lang="en-US" dirty="0"/>
              <a:t>Teleology	Nature of Design</a:t>
            </a:r>
          </a:p>
          <a:p>
            <a:pPr>
              <a:tabLst>
                <a:tab pos="1376363" algn="l"/>
              </a:tabLst>
            </a:pPr>
            <a:r>
              <a:rPr lang="en-US" dirty="0"/>
              <a:t>Eschatology	Nature of the Future</a:t>
            </a:r>
          </a:p>
        </p:txBody>
      </p:sp>
    </p:spTree>
    <p:extLst>
      <p:ext uri="{BB962C8B-B14F-4D97-AF65-F5344CB8AC3E}">
        <p14:creationId xmlns:p14="http://schemas.microsoft.com/office/powerpoint/2010/main" val="1480455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grpSp>
        <p:nvGrpSpPr>
          <p:cNvPr id="12" name="Group 11">
            <a:extLst>
              <a:ext uri="{FF2B5EF4-FFF2-40B4-BE49-F238E27FC236}">
                <a16:creationId xmlns:a16="http://schemas.microsoft.com/office/drawing/2014/main" id="{A7D93393-B339-4C66-8731-2C848FE7FF7E}"/>
              </a:ext>
            </a:extLst>
          </p:cNvPr>
          <p:cNvGrpSpPr/>
          <p:nvPr/>
        </p:nvGrpSpPr>
        <p:grpSpPr>
          <a:xfrm>
            <a:off x="550405" y="5246704"/>
            <a:ext cx="5643239" cy="1296140"/>
            <a:chOff x="6300192" y="2775751"/>
            <a:chExt cx="5643239" cy="1296140"/>
          </a:xfrm>
        </p:grpSpPr>
        <p:sp>
          <p:nvSpPr>
            <p:cNvPr id="13" name="Rectangle 12">
              <a:extLst>
                <a:ext uri="{FF2B5EF4-FFF2-40B4-BE49-F238E27FC236}">
                  <a16:creationId xmlns:a16="http://schemas.microsoft.com/office/drawing/2014/main" id="{E55A3405-C2E0-4B36-80C6-B3CDB38DA92F}"/>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6" name="Rectangle 15">
              <a:extLst>
                <a:ext uri="{FF2B5EF4-FFF2-40B4-BE49-F238E27FC236}">
                  <a16:creationId xmlns:a16="http://schemas.microsoft.com/office/drawing/2014/main" id="{E525D366-3E64-4602-9D76-81D1A56A527A}"/>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7" name="Rectangle 16">
              <a:extLst>
                <a:ext uri="{FF2B5EF4-FFF2-40B4-BE49-F238E27FC236}">
                  <a16:creationId xmlns:a16="http://schemas.microsoft.com/office/drawing/2014/main" id="{BBEA39E7-E3DA-4502-94A1-E2D2F50ACF88}"/>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8" name="Rectangle 17">
              <a:extLst>
                <a:ext uri="{FF2B5EF4-FFF2-40B4-BE49-F238E27FC236}">
                  <a16:creationId xmlns:a16="http://schemas.microsoft.com/office/drawing/2014/main" id="{1BAC841B-2A94-4B4A-876F-08B9035C6F7F}"/>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9" name="Rectangle 18">
              <a:extLst>
                <a:ext uri="{FF2B5EF4-FFF2-40B4-BE49-F238E27FC236}">
                  <a16:creationId xmlns:a16="http://schemas.microsoft.com/office/drawing/2014/main" id="{F0F34B44-C79B-4838-A433-77056952EFA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2" name="TextBox 1">
            <a:extLst>
              <a:ext uri="{FF2B5EF4-FFF2-40B4-BE49-F238E27FC236}">
                <a16:creationId xmlns:a16="http://schemas.microsoft.com/office/drawing/2014/main" id="{54687176-F2CC-4E15-9FC6-AF8B98BB5234}"/>
              </a:ext>
            </a:extLst>
          </p:cNvPr>
          <p:cNvSpPr txBox="1"/>
          <p:nvPr/>
        </p:nvSpPr>
        <p:spPr>
          <a:xfrm>
            <a:off x="7593496" y="3380125"/>
            <a:ext cx="2995128" cy="3477875"/>
          </a:xfrm>
          <a:prstGeom prst="rect">
            <a:avLst/>
          </a:prstGeom>
          <a:noFill/>
          <a:ln w="19050">
            <a:noFill/>
          </a:ln>
        </p:spPr>
        <p:txBody>
          <a:bodyPr wrap="square" rtlCol="0">
            <a:spAutoFit/>
          </a:bodyPr>
          <a:lstStyle/>
          <a:p>
            <a:pPr marL="342900" indent="-342900">
              <a:buFont typeface="+mj-lt"/>
              <a:buAutoNum type="arabicPeriod"/>
            </a:pPr>
            <a:r>
              <a:rPr lang="en-US" sz="2000" dirty="0"/>
              <a:t>Bibliology</a:t>
            </a:r>
          </a:p>
          <a:p>
            <a:pPr marL="342900" indent="-342900">
              <a:buFont typeface="+mj-lt"/>
              <a:buAutoNum type="arabicPeriod"/>
            </a:pPr>
            <a:r>
              <a:rPr lang="en-US" sz="2000" dirty="0"/>
              <a:t>Theology Proper</a:t>
            </a:r>
          </a:p>
          <a:p>
            <a:pPr marL="342900" indent="-342900">
              <a:buFont typeface="+mj-lt"/>
              <a:buAutoNum type="arabicPeriod"/>
            </a:pPr>
            <a:r>
              <a:rPr lang="en-US" sz="2000" dirty="0"/>
              <a:t>Christology</a:t>
            </a:r>
          </a:p>
          <a:p>
            <a:pPr marL="342900" indent="-342900">
              <a:buFont typeface="+mj-lt"/>
              <a:buAutoNum type="arabicPeriod"/>
            </a:pPr>
            <a:r>
              <a:rPr lang="en-US" sz="2000" dirty="0"/>
              <a:t>Pneumatology</a:t>
            </a:r>
          </a:p>
          <a:p>
            <a:pPr marL="342900" indent="-342900">
              <a:buFont typeface="+mj-lt"/>
              <a:buAutoNum type="arabicPeriod"/>
            </a:pPr>
            <a:r>
              <a:rPr lang="en-US" sz="2000" dirty="0"/>
              <a:t>Angelology</a:t>
            </a:r>
          </a:p>
          <a:p>
            <a:pPr marL="342900" indent="-342900">
              <a:buFont typeface="+mj-lt"/>
              <a:buAutoNum type="arabicPeriod"/>
            </a:pPr>
            <a:r>
              <a:rPr lang="en-US" sz="2000" dirty="0"/>
              <a:t>Anthropology</a:t>
            </a:r>
          </a:p>
          <a:p>
            <a:pPr marL="342900" indent="-342900">
              <a:buFont typeface="+mj-lt"/>
              <a:buAutoNum type="arabicPeriod"/>
            </a:pPr>
            <a:r>
              <a:rPr lang="en-US" sz="2000" dirty="0"/>
              <a:t>Hamartiology</a:t>
            </a:r>
          </a:p>
          <a:p>
            <a:pPr marL="342900" indent="-342900">
              <a:buFont typeface="+mj-lt"/>
              <a:buAutoNum type="arabicPeriod"/>
            </a:pPr>
            <a:r>
              <a:rPr lang="en-US" sz="2000" b="1" dirty="0">
                <a:solidFill>
                  <a:srgbClr val="FF0000"/>
                </a:solidFill>
              </a:rPr>
              <a:t>Soteriology</a:t>
            </a:r>
          </a:p>
          <a:p>
            <a:pPr marL="342900" indent="-342900">
              <a:buFont typeface="+mj-lt"/>
              <a:buAutoNum type="arabicPeriod"/>
            </a:pPr>
            <a:r>
              <a:rPr lang="en-US" sz="2000" dirty="0" err="1"/>
              <a:t>Israelology</a:t>
            </a:r>
            <a:endParaRPr lang="en-US" sz="2000" dirty="0"/>
          </a:p>
          <a:p>
            <a:pPr marL="342900" indent="-342900">
              <a:buFont typeface="+mj-lt"/>
              <a:buAutoNum type="arabicPeriod"/>
            </a:pPr>
            <a:r>
              <a:rPr lang="en-US" sz="2000" dirty="0"/>
              <a:t>Ecclesiology</a:t>
            </a:r>
          </a:p>
          <a:p>
            <a:pPr marL="342900" indent="-342900">
              <a:buFont typeface="+mj-lt"/>
              <a:buAutoNum type="arabicPeriod"/>
            </a:pPr>
            <a:r>
              <a:rPr lang="en-US" sz="2000" dirty="0"/>
              <a:t>Eschatology</a:t>
            </a:r>
          </a:p>
        </p:txBody>
      </p:sp>
      <p:sp>
        <p:nvSpPr>
          <p:cNvPr id="4" name="Isosceles Triangle 3">
            <a:extLst>
              <a:ext uri="{FF2B5EF4-FFF2-40B4-BE49-F238E27FC236}">
                <a16:creationId xmlns:a16="http://schemas.microsoft.com/office/drawing/2014/main" id="{D2D06F9E-BD3C-451E-A072-88BD0AE12866}"/>
              </a:ext>
            </a:extLst>
          </p:cNvPr>
          <p:cNvSpPr/>
          <p:nvPr/>
        </p:nvSpPr>
        <p:spPr>
          <a:xfrm rot="5400000">
            <a:off x="5536875" y="4565980"/>
            <a:ext cx="2974940" cy="113830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468170-6BDA-44D7-B5E3-DD130853A70F}"/>
              </a:ext>
            </a:extLst>
          </p:cNvPr>
          <p:cNvSpPr txBox="1"/>
          <p:nvPr/>
        </p:nvSpPr>
        <p:spPr>
          <a:xfrm rot="5400000">
            <a:off x="9051590" y="4403373"/>
            <a:ext cx="3706147" cy="1200329"/>
          </a:xfrm>
          <a:prstGeom prst="rect">
            <a:avLst/>
          </a:prstGeom>
          <a:noFill/>
        </p:spPr>
        <p:txBody>
          <a:bodyPr wrap="square">
            <a:spAutoFit/>
          </a:bodyPr>
          <a:lstStyle/>
          <a:p>
            <a:pPr>
              <a:tabLst>
                <a:tab pos="1376363" algn="l"/>
              </a:tabLst>
            </a:pPr>
            <a:r>
              <a:rPr lang="en-US" dirty="0"/>
              <a:t>Ontology	Nature of Existence</a:t>
            </a:r>
          </a:p>
          <a:p>
            <a:pPr>
              <a:tabLst>
                <a:tab pos="1376363" algn="l"/>
              </a:tabLst>
            </a:pPr>
            <a:r>
              <a:rPr lang="en-US" dirty="0"/>
              <a:t>Axiology	Nature of Value</a:t>
            </a:r>
          </a:p>
          <a:p>
            <a:pPr>
              <a:tabLst>
                <a:tab pos="1376363" algn="l"/>
              </a:tabLst>
            </a:pPr>
            <a:r>
              <a:rPr lang="en-US" dirty="0"/>
              <a:t>Teleology	Nature of Design</a:t>
            </a:r>
          </a:p>
          <a:p>
            <a:pPr>
              <a:tabLst>
                <a:tab pos="1376363" algn="l"/>
              </a:tabLst>
            </a:pPr>
            <a:r>
              <a:rPr lang="en-US" dirty="0"/>
              <a:t>Eschatology	Nature of the Future</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7" name="Ink 6">
                <a:extLst>
                  <a:ext uri="{FF2B5EF4-FFF2-40B4-BE49-F238E27FC236}">
                    <a16:creationId xmlns:a16="http://schemas.microsoft.com/office/drawing/2014/main" id="{1AE646DB-EB15-4365-B3DD-FA130F2461BB}"/>
                  </a:ext>
                </a:extLst>
              </p14:cNvPr>
              <p14:cNvContentPartPr/>
              <p14:nvPr/>
            </p14:nvContentPartPr>
            <p14:xfrm>
              <a:off x="7453614" y="4785933"/>
              <a:ext cx="2307240" cy="899640"/>
            </p14:xfrm>
          </p:contentPart>
        </mc:Choice>
        <mc:Fallback xmlns="">
          <p:pic>
            <p:nvPicPr>
              <p:cNvPr id="7" name="Ink 6">
                <a:extLst>
                  <a:ext uri="{FF2B5EF4-FFF2-40B4-BE49-F238E27FC236}">
                    <a16:creationId xmlns:a16="http://schemas.microsoft.com/office/drawing/2014/main" id="{1AE646DB-EB15-4365-B3DD-FA130F2461BB}"/>
                  </a:ext>
                </a:extLst>
              </p:cNvPr>
              <p:cNvPicPr/>
              <p:nvPr/>
            </p:nvPicPr>
            <p:blipFill>
              <a:blip r:embed="rId3"/>
              <a:stretch>
                <a:fillRect/>
              </a:stretch>
            </p:blipFill>
            <p:spPr>
              <a:xfrm>
                <a:off x="7435614" y="4767933"/>
                <a:ext cx="2342880" cy="935280"/>
              </a:xfrm>
              <a:prstGeom prst="rect">
                <a:avLst/>
              </a:prstGeom>
            </p:spPr>
          </p:pic>
        </mc:Fallback>
      </mc:AlternateContent>
      <p:sp>
        <p:nvSpPr>
          <p:cNvPr id="21" name="TextBox 20">
            <a:extLst>
              <a:ext uri="{FF2B5EF4-FFF2-40B4-BE49-F238E27FC236}">
                <a16:creationId xmlns:a16="http://schemas.microsoft.com/office/drawing/2014/main" id="{33511BA8-73D3-416F-9214-842EBD07F9EE}"/>
              </a:ext>
            </a:extLst>
          </p:cNvPr>
          <p:cNvSpPr txBox="1"/>
          <p:nvPr/>
        </p:nvSpPr>
        <p:spPr>
          <a:xfrm>
            <a:off x="6292644" y="216202"/>
            <a:ext cx="5810865" cy="2308324"/>
          </a:xfrm>
          <a:prstGeom prst="rect">
            <a:avLst/>
          </a:prstGeom>
          <a:noFill/>
        </p:spPr>
        <p:txBody>
          <a:bodyPr wrap="square">
            <a:spAutoFit/>
          </a:bodyPr>
          <a:lstStyle/>
          <a:p>
            <a:pPr algn="l"/>
            <a:r>
              <a:rPr lang="en-US" b="0" i="0" dirty="0">
                <a:solidFill>
                  <a:srgbClr val="000000"/>
                </a:solidFill>
                <a:effectLst/>
                <a:latin typeface="system-ui"/>
              </a:rPr>
              <a:t>Therefore just as sin entered the world through one man, and death entered through sin, and so death came to all men because all have sinned—For until the law sin was in the world, but sin is not itemized when there is no law. Nevertheless death reigned from Adam to Moses even over those who had not sinned in a way that resembled the transgression of Adam, who is a type of the Coming One. (Rom. 5:12–14 ZCH)</a:t>
            </a:r>
            <a:endParaRPr lang="en-US" dirty="0"/>
          </a:p>
        </p:txBody>
      </p:sp>
    </p:spTree>
    <p:extLst>
      <p:ext uri="{BB962C8B-B14F-4D97-AF65-F5344CB8AC3E}">
        <p14:creationId xmlns:p14="http://schemas.microsoft.com/office/powerpoint/2010/main" val="3468743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lnSpcReduction="10000"/>
          </a:bodyPr>
          <a:lstStyle/>
          <a:p>
            <a:r>
              <a:rPr lang="en-US" b="1" dirty="0">
                <a:latin typeface="+mj-lt"/>
              </a:rPr>
              <a:t>God’s Holiness</a:t>
            </a:r>
          </a:p>
          <a:p>
            <a:pPr lvl="1"/>
            <a:r>
              <a:rPr lang="en-US" b="1" dirty="0">
                <a:latin typeface="+mj-lt"/>
              </a:rPr>
              <a:t>God’s Holiness Described</a:t>
            </a:r>
          </a:p>
          <a:p>
            <a:pPr lvl="1"/>
            <a:r>
              <a:rPr lang="en-US" b="1" dirty="0">
                <a:latin typeface="+mj-lt"/>
              </a:rPr>
              <a:t>God’s Perfect Justice</a:t>
            </a:r>
          </a:p>
          <a:p>
            <a:r>
              <a:rPr lang="en-US" b="1" dirty="0">
                <a:solidFill>
                  <a:srgbClr val="FF0000"/>
                </a:solidFill>
                <a:latin typeface="+mj-lt"/>
              </a:rPr>
              <a:t>Man’s Sinfulness</a:t>
            </a:r>
          </a:p>
          <a:p>
            <a:pPr lvl="1"/>
            <a:r>
              <a:rPr lang="en-US" b="1" dirty="0">
                <a:latin typeface="+mj-lt"/>
              </a:rPr>
              <a:t>Hamartiology 101</a:t>
            </a:r>
          </a:p>
          <a:p>
            <a:pPr lvl="1"/>
            <a:r>
              <a:rPr lang="en-US" b="1" dirty="0">
                <a:solidFill>
                  <a:srgbClr val="FF0000"/>
                </a:solidFill>
                <a:latin typeface="+mj-lt"/>
              </a:rPr>
              <a:t>Futility of Self-Righteousness</a:t>
            </a:r>
          </a:p>
          <a:p>
            <a:pPr lvl="1"/>
            <a:r>
              <a:rPr lang="en-US" dirty="0">
                <a:latin typeface="+mj-lt"/>
              </a:rPr>
              <a:t>Errant Views</a:t>
            </a:r>
          </a:p>
          <a:p>
            <a:r>
              <a:rPr lang="en-US" dirty="0">
                <a:latin typeface="+mj-lt"/>
              </a:rPr>
              <a:t>Hell</a:t>
            </a:r>
          </a:p>
          <a:p>
            <a:pPr lvl="1"/>
            <a:r>
              <a:rPr lang="en-US" dirty="0">
                <a:latin typeface="+mj-lt"/>
              </a:rPr>
              <a:t>Its Reality</a:t>
            </a:r>
          </a:p>
          <a:p>
            <a:pPr lvl="1"/>
            <a:r>
              <a:rPr lang="en-US" dirty="0">
                <a:latin typeface="+mj-lt"/>
              </a:rPr>
              <a:t>Reason for Hell</a:t>
            </a:r>
          </a:p>
          <a:p>
            <a:pPr lvl="1"/>
            <a:r>
              <a:rPr lang="en-US" dirty="0">
                <a:latin typeface="+mj-lt"/>
              </a:rPr>
              <a:t>Errant Views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842014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37233C-8858-448F-B87B-881E6376B8E8}"/>
              </a:ext>
            </a:extLst>
          </p:cNvPr>
          <p:cNvSpPr txBox="1"/>
          <p:nvPr/>
        </p:nvSpPr>
        <p:spPr>
          <a:xfrm>
            <a:off x="422787" y="2812818"/>
            <a:ext cx="6096000" cy="1938992"/>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But we are all like an unclean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thing,</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all our </a:t>
            </a:r>
            <a:r>
              <a:rPr lang="en-US" sz="2000" b="0" i="0" dirty="0" err="1">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righteousnesses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are</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like filthy rags;</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We all fade as a leaf,</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our iniquities, like the wind,</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Have taken us away.</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(Isaiah 64:4)</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63AF6B7C-B3FF-43C9-973A-69C8531C6855}"/>
              </a:ext>
            </a:extLst>
          </p:cNvPr>
          <p:cNvSpPr txBox="1"/>
          <p:nvPr/>
        </p:nvSpPr>
        <p:spPr>
          <a:xfrm>
            <a:off x="6361471" y="2812818"/>
            <a:ext cx="5407742" cy="1631216"/>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I say to you, that unless your righteousness exceeds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the righteousness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of the scribes and Pharisees, you will by no means enter the kingdom of heaven.</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(Matt. 5:20)</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7" name="Title 1">
            <a:extLst>
              <a:ext uri="{FF2B5EF4-FFF2-40B4-BE49-F238E27FC236}">
                <a16:creationId xmlns:a16="http://schemas.microsoft.com/office/drawing/2014/main" id="{62B89B30-D5A4-47B1-896F-3E84B730C5A6}"/>
              </a:ext>
            </a:extLst>
          </p:cNvPr>
          <p:cNvSpPr txBox="1">
            <a:spLocks/>
          </p:cNvSpPr>
          <p:nvPr/>
        </p:nvSpPr>
        <p:spPr>
          <a:xfrm>
            <a:off x="839788" y="696898"/>
            <a:ext cx="10515600" cy="1731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 Secular Gospel</a:t>
            </a:r>
          </a:p>
          <a:p>
            <a:pPr algn="ctr"/>
            <a:r>
              <a:rPr lang="en-US" dirty="0"/>
              <a:t>by being good, having a moral character</a:t>
            </a:r>
          </a:p>
        </p:txBody>
      </p:sp>
    </p:spTree>
    <p:extLst>
      <p:ext uri="{BB962C8B-B14F-4D97-AF65-F5344CB8AC3E}">
        <p14:creationId xmlns:p14="http://schemas.microsoft.com/office/powerpoint/2010/main" val="80410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37233C-8858-448F-B87B-881E6376B8E8}"/>
              </a:ext>
            </a:extLst>
          </p:cNvPr>
          <p:cNvSpPr txBox="1"/>
          <p:nvPr/>
        </p:nvSpPr>
        <p:spPr>
          <a:xfrm>
            <a:off x="422787" y="2812818"/>
            <a:ext cx="5771536" cy="2862322"/>
          </a:xfrm>
          <a:prstGeom prst="rect">
            <a:avLst/>
          </a:prstGeom>
          <a:noFill/>
        </p:spPr>
        <p:txBody>
          <a:bodyPr wrap="square">
            <a:spAutoFit/>
          </a:bodyPr>
          <a:lstStyle/>
          <a:p>
            <a:pPr algn="l"/>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the message of the cross is foolishness to those who are perishing, but to us who are being saved it is the power of God. For it is written:</a:t>
            </a:r>
          </a:p>
          <a:p>
            <a:pPr algn="l"/>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 will destroy the wisdom of the wise,</a:t>
            </a:r>
            <a:b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bring to nothing the understanding of the prudent.”</a:t>
            </a:r>
          </a:p>
          <a:p>
            <a:pPr algn="l"/>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Where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the wise? Where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the scribe? Where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the disputer of this age? Has not God made foolish the wisdom of this world? </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63AF6B7C-B3FF-43C9-973A-69C8531C6855}"/>
              </a:ext>
            </a:extLst>
          </p:cNvPr>
          <p:cNvSpPr txBox="1"/>
          <p:nvPr/>
        </p:nvSpPr>
        <p:spPr>
          <a:xfrm>
            <a:off x="6489289" y="2812818"/>
            <a:ext cx="5279923" cy="2862322"/>
          </a:xfrm>
          <a:prstGeom prst="rect">
            <a:avLst/>
          </a:prstGeom>
          <a:noFill/>
        </p:spPr>
        <p:txBody>
          <a:bodyPr wrap="square">
            <a:spAutoFit/>
          </a:bodyPr>
          <a:lstStyle/>
          <a:p>
            <a:pPr algn="l"/>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since, in the wisdom of God, the world through wisdom did not know God, it pleased God through the foolishness of the message preached to save those who believe. For Jews request a sign, and Greeks seek after wisdom; but we preach Christ crucified, to the Jews a stumbling block and to the Greeks foolishness,</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(1 Cor. 1:18–23)</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7" name="Title 1">
            <a:extLst>
              <a:ext uri="{FF2B5EF4-FFF2-40B4-BE49-F238E27FC236}">
                <a16:creationId xmlns:a16="http://schemas.microsoft.com/office/drawing/2014/main" id="{62B89B30-D5A4-47B1-896F-3E84B730C5A6}"/>
              </a:ext>
            </a:extLst>
          </p:cNvPr>
          <p:cNvSpPr txBox="1">
            <a:spLocks/>
          </p:cNvSpPr>
          <p:nvPr/>
        </p:nvSpPr>
        <p:spPr>
          <a:xfrm>
            <a:off x="839788" y="696898"/>
            <a:ext cx="10515600" cy="1731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Another Secular Gospel</a:t>
            </a:r>
          </a:p>
          <a:p>
            <a:pPr algn="ctr"/>
            <a:r>
              <a:rPr lang="en-US" dirty="0"/>
              <a:t>through wisdom and intellect</a:t>
            </a:r>
          </a:p>
        </p:txBody>
      </p:sp>
    </p:spTree>
    <p:extLst>
      <p:ext uri="{BB962C8B-B14F-4D97-AF65-F5344CB8AC3E}">
        <p14:creationId xmlns:p14="http://schemas.microsoft.com/office/powerpoint/2010/main" val="272163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t>Bibliology</a:t>
            </a:r>
          </a:p>
          <a:p>
            <a:pPr marL="342900" indent="-342900">
              <a:buFont typeface="+mj-lt"/>
              <a:buAutoNum type="arabicPeriod"/>
            </a:pPr>
            <a:r>
              <a:rPr lang="en-US" sz="2800" dirty="0"/>
              <a:t>Theology Proper</a:t>
            </a:r>
          </a:p>
          <a:p>
            <a:pPr marL="342900" indent="-342900">
              <a:buFont typeface="+mj-lt"/>
              <a:buAutoNum type="arabicPeriod"/>
            </a:pPr>
            <a:r>
              <a:rPr lang="en-US" sz="2800" dirty="0"/>
              <a:t>Christology</a:t>
            </a:r>
          </a:p>
          <a:p>
            <a:pPr marL="342900" indent="-342900">
              <a:buFont typeface="+mj-lt"/>
              <a:buAutoNum type="arabicPeriod"/>
            </a:pPr>
            <a:r>
              <a:rPr lang="en-US" sz="2800" dirty="0"/>
              <a:t>Pneumatology</a:t>
            </a:r>
          </a:p>
          <a:p>
            <a:pPr marL="342900" indent="-342900">
              <a:buFont typeface="+mj-lt"/>
              <a:buAutoNum type="arabicPeriod"/>
            </a:pPr>
            <a:r>
              <a:rPr lang="en-US" sz="2800" dirty="0"/>
              <a:t>Angelology</a:t>
            </a:r>
          </a:p>
          <a:p>
            <a:pPr marL="342900" indent="-342900">
              <a:buFont typeface="+mj-lt"/>
              <a:buAutoNum type="arabicPeriod"/>
            </a:pPr>
            <a:r>
              <a:rPr lang="en-US" sz="2800" dirty="0"/>
              <a:t>Anthropology</a:t>
            </a:r>
          </a:p>
          <a:p>
            <a:pPr marL="342900" indent="-342900">
              <a:buFont typeface="+mj-lt"/>
              <a:buAutoNum type="arabicPeriod"/>
            </a:pPr>
            <a:r>
              <a:rPr lang="en-US" sz="2800" dirty="0"/>
              <a:t>Hamartiology</a:t>
            </a:r>
          </a:p>
          <a:p>
            <a:pPr marL="342900" indent="-342900">
              <a:buFont typeface="+mj-lt"/>
              <a:buAutoNum type="arabicPeriod"/>
            </a:pPr>
            <a:r>
              <a:rPr lang="en-US" sz="2800" b="1" dirty="0">
                <a:solidFill>
                  <a:srgbClr val="FF0000"/>
                </a:solidFill>
              </a:rPr>
              <a:t>Soteriology</a:t>
            </a:r>
          </a:p>
          <a:p>
            <a:pPr marL="342900" indent="-342900">
              <a:buFont typeface="+mj-lt"/>
              <a:buAutoNum type="arabicPeriod"/>
            </a:pPr>
            <a:r>
              <a:rPr lang="en-US" sz="2800" dirty="0" err="1"/>
              <a:t>Israelology</a:t>
            </a:r>
            <a:endParaRPr lang="en-US" sz="2800" dirty="0"/>
          </a:p>
          <a:p>
            <a:pPr marL="342900" indent="-342900">
              <a:buFont typeface="+mj-lt"/>
              <a:buAutoNum type="arabicPeriod"/>
            </a:pPr>
            <a:r>
              <a:rPr lang="en-US" sz="2800" dirty="0"/>
              <a:t>Ecclesiology</a:t>
            </a:r>
          </a:p>
          <a:p>
            <a:pPr marL="342900" indent="-342900">
              <a:buFont typeface="+mj-lt"/>
              <a:buAutoNum type="arabicPeriod"/>
            </a:pPr>
            <a:r>
              <a:rPr lang="en-US" sz="2800" dirty="0"/>
              <a:t>Eschatology</a:t>
            </a:r>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536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37233C-8858-448F-B87B-881E6376B8E8}"/>
              </a:ext>
            </a:extLst>
          </p:cNvPr>
          <p:cNvSpPr txBox="1"/>
          <p:nvPr/>
        </p:nvSpPr>
        <p:spPr>
          <a:xfrm>
            <a:off x="422787" y="2812818"/>
            <a:ext cx="5771536" cy="2554545"/>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who are</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Jews by nature, and not sinners of the Gentiles, knowing that a man is not justified by the works of the law but by faith in Jesus Christ, even we have believed in Christ Jesus, that we might be justified by faith in Christ and not by the works of the law; for by the works of the law no flesh shall be justified. </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(Gal 2:15–16)</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63AF6B7C-B3FF-43C9-973A-69C8531C6855}"/>
              </a:ext>
            </a:extLst>
          </p:cNvPr>
          <p:cNvSpPr txBox="1"/>
          <p:nvPr/>
        </p:nvSpPr>
        <p:spPr>
          <a:xfrm>
            <a:off x="6489289" y="2812818"/>
            <a:ext cx="5279923" cy="1323439"/>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But that no one is justified by the law in the sight of God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evident, for “the just shall live by faith.”</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(Gal. 3:11)</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7" name="Title 1">
            <a:extLst>
              <a:ext uri="{FF2B5EF4-FFF2-40B4-BE49-F238E27FC236}">
                <a16:creationId xmlns:a16="http://schemas.microsoft.com/office/drawing/2014/main" id="{62B89B30-D5A4-47B1-896F-3E84B730C5A6}"/>
              </a:ext>
            </a:extLst>
          </p:cNvPr>
          <p:cNvSpPr txBox="1">
            <a:spLocks/>
          </p:cNvSpPr>
          <p:nvPr/>
        </p:nvSpPr>
        <p:spPr>
          <a:xfrm>
            <a:off x="839788" y="696898"/>
            <a:ext cx="10515600" cy="1731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Yet Another Secular Gospel</a:t>
            </a:r>
          </a:p>
          <a:p>
            <a:pPr algn="ctr"/>
            <a:r>
              <a:rPr lang="en-US" dirty="0"/>
              <a:t>by doing good, obeying rules, religious ritual</a:t>
            </a:r>
          </a:p>
        </p:txBody>
      </p:sp>
      <p:sp>
        <p:nvSpPr>
          <p:cNvPr id="6" name="TextBox 5">
            <a:extLst>
              <a:ext uri="{FF2B5EF4-FFF2-40B4-BE49-F238E27FC236}">
                <a16:creationId xmlns:a16="http://schemas.microsoft.com/office/drawing/2014/main" id="{F6BAD893-AF79-4F9A-91F2-F294BDBEA823}"/>
              </a:ext>
            </a:extLst>
          </p:cNvPr>
          <p:cNvSpPr txBox="1"/>
          <p:nvPr/>
        </p:nvSpPr>
        <p:spPr>
          <a:xfrm>
            <a:off x="6489289" y="4243978"/>
            <a:ext cx="5279923" cy="1015663"/>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whoever shall keep the whole law, and yet stumble in one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point,</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he is guilty of all.</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(James 2:10)</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4" name="TextBox 3">
            <a:extLst>
              <a:ext uri="{FF2B5EF4-FFF2-40B4-BE49-F238E27FC236}">
                <a16:creationId xmlns:a16="http://schemas.microsoft.com/office/drawing/2014/main" id="{67D3094B-1D48-451F-BDE5-5D1E6DD07C02}"/>
              </a:ext>
            </a:extLst>
          </p:cNvPr>
          <p:cNvSpPr txBox="1"/>
          <p:nvPr/>
        </p:nvSpPr>
        <p:spPr>
          <a:xfrm>
            <a:off x="6489289" y="5367363"/>
            <a:ext cx="5279923" cy="1323439"/>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by grace you have been saved through faith, and that not of yourselves;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it 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the gift of God, not of works, lest anyone should boast.</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(Eph 2:8–9)</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10" name="TextBox 9">
            <a:extLst>
              <a:ext uri="{FF2B5EF4-FFF2-40B4-BE49-F238E27FC236}">
                <a16:creationId xmlns:a16="http://schemas.microsoft.com/office/drawing/2014/main" id="{F1E5B0E5-0497-4E89-A58A-92D1DACCE941}"/>
              </a:ext>
            </a:extLst>
          </p:cNvPr>
          <p:cNvSpPr txBox="1"/>
          <p:nvPr/>
        </p:nvSpPr>
        <p:spPr>
          <a:xfrm>
            <a:off x="422789" y="5445096"/>
            <a:ext cx="5279923" cy="1323439"/>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 do not set aside the grace of God; for if righteousness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comes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through the law, then Christ died in vain.”</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(Gal. 2:21)</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1283714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23000-C5B2-4809-9D61-E29FDE854525}"/>
              </a:ext>
            </a:extLst>
          </p:cNvPr>
          <p:cNvSpPr txBox="1"/>
          <p:nvPr/>
        </p:nvSpPr>
        <p:spPr>
          <a:xfrm>
            <a:off x="609599" y="2837460"/>
            <a:ext cx="10874477" cy="2862322"/>
          </a:xfrm>
          <a:prstGeom prst="rect">
            <a:avLst/>
          </a:prstGeom>
          <a:noFill/>
        </p:spPr>
        <p:txBody>
          <a:bodyPr wrap="square">
            <a:spAutoFit/>
          </a:bodyPr>
          <a:lstStyle/>
          <a:p>
            <a:r>
              <a:rPr lang="en-US" sz="2000" dirty="0">
                <a:latin typeface="SBL BibLit" panose="02000000000000000000" pitchFamily="2" charset="-79"/>
                <a:ea typeface="SBL BibLit" panose="02000000000000000000" pitchFamily="2" charset="-79"/>
                <a:cs typeface="SBL BibLit" panose="02000000000000000000" pitchFamily="2" charset="-79"/>
              </a:rPr>
              <a:t>For the Son of Man has come to save that which was lost. (Matt. 18:11 NKJV)</a:t>
            </a:r>
          </a:p>
          <a:p>
            <a:endParaRPr lang="en-US" sz="2000" dirty="0">
              <a:latin typeface="SBL BibLit" panose="02000000000000000000" pitchFamily="2" charset="-79"/>
              <a:ea typeface="SBL BibLit" panose="02000000000000000000" pitchFamily="2" charset="-79"/>
              <a:cs typeface="SBL BibLit" panose="02000000000000000000" pitchFamily="2" charset="-79"/>
            </a:endParaRPr>
          </a:p>
          <a:p>
            <a:r>
              <a:rPr lang="en-US" sz="2000" dirty="0">
                <a:latin typeface="SBL BibLit" panose="02000000000000000000" pitchFamily="2" charset="-79"/>
                <a:ea typeface="SBL BibLit" panose="02000000000000000000" pitchFamily="2" charset="-79"/>
                <a:cs typeface="SBL BibLit" panose="02000000000000000000" pitchFamily="2" charset="-79"/>
              </a:rPr>
              <a:t>for the Son of Man has come to seek and to save that which was lost.” (Luke 19:10 NKJV)</a:t>
            </a:r>
          </a:p>
          <a:p>
            <a:endParaRPr lang="en-US" sz="2000" dirty="0">
              <a:latin typeface="SBL BibLit" panose="02000000000000000000" pitchFamily="2" charset="-79"/>
              <a:ea typeface="SBL BibLit" panose="02000000000000000000" pitchFamily="2" charset="-79"/>
              <a:cs typeface="SBL BibLit" panose="02000000000000000000" pitchFamily="2" charset="-79"/>
            </a:endParaRPr>
          </a:p>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you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made alive,</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who were dead in trespasses and sins,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were by nature children of wrath, just as the others. (Eph 2:1–3)</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
        <p:nvSpPr>
          <p:cNvPr id="2" name="Title 1">
            <a:extLst>
              <a:ext uri="{FF2B5EF4-FFF2-40B4-BE49-F238E27FC236}">
                <a16:creationId xmlns:a16="http://schemas.microsoft.com/office/drawing/2014/main" id="{E59FB0DD-A7EF-49E0-98E8-C4542DFDFEC6}"/>
              </a:ext>
            </a:extLst>
          </p:cNvPr>
          <p:cNvSpPr txBox="1">
            <a:spLocks/>
          </p:cNvSpPr>
          <p:nvPr/>
        </p:nvSpPr>
        <p:spPr>
          <a:xfrm>
            <a:off x="839788" y="696898"/>
            <a:ext cx="10515600" cy="1731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t>Our inability to save ourselves is why we need a </a:t>
            </a:r>
            <a:r>
              <a:rPr lang="en-US" sz="4800" dirty="0" err="1"/>
              <a:t>Saviour</a:t>
            </a:r>
            <a:r>
              <a:rPr lang="en-US" sz="4800" dirty="0"/>
              <a:t>.</a:t>
            </a:r>
          </a:p>
        </p:txBody>
      </p:sp>
    </p:spTree>
    <p:extLst>
      <p:ext uri="{BB962C8B-B14F-4D97-AF65-F5344CB8AC3E}">
        <p14:creationId xmlns:p14="http://schemas.microsoft.com/office/powerpoint/2010/main" val="387610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lnSpcReduction="10000"/>
          </a:bodyPr>
          <a:lstStyle/>
          <a:p>
            <a:r>
              <a:rPr lang="en-US" b="1" dirty="0">
                <a:latin typeface="+mj-lt"/>
              </a:rPr>
              <a:t>God’s Holiness</a:t>
            </a:r>
          </a:p>
          <a:p>
            <a:pPr lvl="1"/>
            <a:r>
              <a:rPr lang="en-US" b="1" dirty="0">
                <a:latin typeface="+mj-lt"/>
              </a:rPr>
              <a:t>God’s Holiness Described</a:t>
            </a:r>
          </a:p>
          <a:p>
            <a:pPr lvl="1"/>
            <a:r>
              <a:rPr lang="en-US" b="1" dirty="0">
                <a:latin typeface="+mj-lt"/>
              </a:rPr>
              <a:t>God’s Perfect Justice</a:t>
            </a:r>
          </a:p>
          <a:p>
            <a:r>
              <a:rPr lang="en-US" b="1" dirty="0">
                <a:solidFill>
                  <a:srgbClr val="FF0000"/>
                </a:solidFill>
                <a:latin typeface="+mj-lt"/>
              </a:rPr>
              <a:t>Man’s Sinfulness</a:t>
            </a:r>
          </a:p>
          <a:p>
            <a:pPr lvl="1"/>
            <a:r>
              <a:rPr lang="en-US" b="1" dirty="0">
                <a:latin typeface="+mj-lt"/>
              </a:rPr>
              <a:t>Hamartiology 101</a:t>
            </a:r>
          </a:p>
          <a:p>
            <a:pPr lvl="1"/>
            <a:r>
              <a:rPr lang="en-US" b="1" dirty="0">
                <a:latin typeface="+mj-lt"/>
              </a:rPr>
              <a:t>Futility of Self-Righteousness</a:t>
            </a:r>
          </a:p>
          <a:p>
            <a:pPr lvl="1"/>
            <a:r>
              <a:rPr lang="en-US" b="1" dirty="0">
                <a:solidFill>
                  <a:srgbClr val="FF0000"/>
                </a:solidFill>
                <a:latin typeface="+mj-lt"/>
              </a:rPr>
              <a:t>Errant Views</a:t>
            </a:r>
          </a:p>
          <a:p>
            <a:r>
              <a:rPr lang="en-US" dirty="0">
                <a:latin typeface="+mj-lt"/>
              </a:rPr>
              <a:t>Hell</a:t>
            </a:r>
          </a:p>
          <a:p>
            <a:pPr lvl="1"/>
            <a:r>
              <a:rPr lang="en-US" dirty="0">
                <a:latin typeface="+mj-lt"/>
              </a:rPr>
              <a:t>Its Reality</a:t>
            </a:r>
          </a:p>
          <a:p>
            <a:pPr lvl="1"/>
            <a:r>
              <a:rPr lang="en-US" dirty="0">
                <a:latin typeface="+mj-lt"/>
              </a:rPr>
              <a:t>Reason for Hell</a:t>
            </a:r>
          </a:p>
          <a:p>
            <a:pPr lvl="1"/>
            <a:r>
              <a:rPr lang="en-US" dirty="0">
                <a:latin typeface="+mj-lt"/>
              </a:rPr>
              <a:t>Errant Views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74867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68" y="1371857"/>
            <a:ext cx="10971428" cy="4114286"/>
          </a:xfrm>
          <a:prstGeom prst="rect">
            <a:avLst/>
          </a:prstGeom>
        </p:spPr>
      </p:pic>
    </p:spTree>
    <p:extLst>
      <p:ext uri="{BB962C8B-B14F-4D97-AF65-F5344CB8AC3E}">
        <p14:creationId xmlns:p14="http://schemas.microsoft.com/office/powerpoint/2010/main" val="50549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68" y="1371857"/>
            <a:ext cx="10971428" cy="4114286"/>
          </a:xfrm>
          <a:prstGeom prst="rect">
            <a:avLst/>
          </a:prstGeom>
        </p:spPr>
      </p:pic>
      <p:cxnSp>
        <p:nvCxnSpPr>
          <p:cNvPr id="7" name="Straight Arrow Connector 6">
            <a:extLst>
              <a:ext uri="{FF2B5EF4-FFF2-40B4-BE49-F238E27FC236}">
                <a16:creationId xmlns:a16="http://schemas.microsoft.com/office/drawing/2014/main" id="{6057ADEE-FB4C-4723-BF43-DB6B84B2A058}"/>
              </a:ext>
            </a:extLst>
          </p:cNvPr>
          <p:cNvCxnSpPr>
            <a:cxnSpLocks/>
          </p:cNvCxnSpPr>
          <p:nvPr/>
        </p:nvCxnSpPr>
        <p:spPr>
          <a:xfrm flipV="1">
            <a:off x="5961933" y="5714743"/>
            <a:ext cx="0" cy="99085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E7BF6899-F253-4A6D-8A89-4A743EADD5A7}"/>
              </a:ext>
            </a:extLst>
          </p:cNvPr>
          <p:cNvSpPr/>
          <p:nvPr/>
        </p:nvSpPr>
        <p:spPr>
          <a:xfrm>
            <a:off x="5099419" y="4982487"/>
            <a:ext cx="1725028" cy="651294"/>
          </a:xfrm>
          <a:prstGeom prst="ellipse">
            <a:avLst/>
          </a:prstGeom>
          <a:noFill/>
          <a:ln w="3175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797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B7FDB6-FB77-4D6A-8F5B-8A8C94598EC3}"/>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200329"/>
          </a:xfrm>
          <a:prstGeom prst="rect">
            <a:avLst/>
          </a:prstGeom>
        </p:spPr>
        <p:txBody>
          <a:bodyPr>
            <a:spAutoFit/>
          </a:bodyPr>
          <a:lstStyle/>
          <a:p>
            <a:r>
              <a:rPr lang="en-US" dirty="0">
                <a:latin typeface="PT Sans" panose="020B0503020203020204" pitchFamily="34" charset="0"/>
              </a:rPr>
              <a:t>John 3:16</a:t>
            </a:r>
          </a:p>
          <a:p>
            <a:r>
              <a:rPr lang="en-US" dirty="0">
                <a:latin typeface="PT Sans" panose="020B0503020203020204" pitchFamily="34" charset="0"/>
              </a:rPr>
              <a:t>For God so loved the world that He gave His only begotten Son, that whoever believes in Him should not perish but have everlasting life.</a:t>
            </a:r>
          </a:p>
        </p:txBody>
      </p:sp>
    </p:spTree>
    <p:extLst>
      <p:ext uri="{BB962C8B-B14F-4D97-AF65-F5344CB8AC3E}">
        <p14:creationId xmlns:p14="http://schemas.microsoft.com/office/powerpoint/2010/main" val="1755619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26EC88-4388-4E81-9AAD-E7E5DA8E4CF1}"/>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477328"/>
          </a:xfrm>
          <a:prstGeom prst="rect">
            <a:avLst/>
          </a:prstGeom>
        </p:spPr>
        <p:txBody>
          <a:bodyPr>
            <a:spAutoFit/>
          </a:bodyPr>
          <a:lstStyle/>
          <a:p>
            <a:r>
              <a:rPr lang="en-US" dirty="0"/>
              <a:t>John 10:28–29</a:t>
            </a:r>
          </a:p>
          <a:p>
            <a:r>
              <a:rPr lang="en-US" dirty="0"/>
              <a:t>And I give them eternal life, and they shall never perish; neither shall anyone snatch them out of My hand. My Father, who has given </a:t>
            </a:r>
            <a:r>
              <a:rPr lang="en-US" i="1" dirty="0"/>
              <a:t>them</a:t>
            </a:r>
            <a:r>
              <a:rPr lang="en-US" dirty="0"/>
              <a:t> to Me, is greater than all; and no one is able to snatch </a:t>
            </a:r>
            <a:r>
              <a:rPr lang="en-US" i="1" dirty="0"/>
              <a:t>them</a:t>
            </a:r>
            <a:r>
              <a:rPr lang="en-US" dirty="0"/>
              <a:t> out of My Father’s hand.</a:t>
            </a:r>
          </a:p>
        </p:txBody>
      </p:sp>
    </p:spTree>
    <p:extLst>
      <p:ext uri="{BB962C8B-B14F-4D97-AF65-F5344CB8AC3E}">
        <p14:creationId xmlns:p14="http://schemas.microsoft.com/office/powerpoint/2010/main" val="2577751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277428-FBE6-4721-B4C7-A5EDA45E43AB}"/>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923330"/>
          </a:xfrm>
          <a:prstGeom prst="rect">
            <a:avLst/>
          </a:prstGeom>
        </p:spPr>
        <p:txBody>
          <a:bodyPr>
            <a:spAutoFit/>
          </a:bodyPr>
          <a:lstStyle/>
          <a:p>
            <a:r>
              <a:rPr lang="en-US" dirty="0"/>
              <a:t>Acts 16:31</a:t>
            </a:r>
          </a:p>
          <a:p>
            <a:r>
              <a:rPr lang="en-US" dirty="0"/>
              <a:t>So they said, “Believe on the Lord Jesus Christ, and you will be saved, you and your household.”</a:t>
            </a:r>
          </a:p>
        </p:txBody>
      </p:sp>
    </p:spTree>
    <p:extLst>
      <p:ext uri="{BB962C8B-B14F-4D97-AF65-F5344CB8AC3E}">
        <p14:creationId xmlns:p14="http://schemas.microsoft.com/office/powerpoint/2010/main" val="3076278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BB6917-6558-4A84-965F-484169336791}"/>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200329"/>
          </a:xfrm>
          <a:prstGeom prst="rect">
            <a:avLst/>
          </a:prstGeom>
        </p:spPr>
        <p:txBody>
          <a:bodyPr>
            <a:spAutoFit/>
          </a:bodyPr>
          <a:lstStyle/>
          <a:p>
            <a:r>
              <a:rPr lang="en-US" dirty="0"/>
              <a:t>Ephesians 2:8–9</a:t>
            </a:r>
          </a:p>
          <a:p>
            <a:r>
              <a:rPr lang="en-US" dirty="0"/>
              <a:t>For by grace you have been saved through faith, and that not of yourselves; </a:t>
            </a:r>
            <a:r>
              <a:rPr lang="en-US" i="1" dirty="0"/>
              <a:t>it is</a:t>
            </a:r>
            <a:r>
              <a:rPr lang="en-US" dirty="0"/>
              <a:t> the gift of God, not of works, lest anyone should boast.</a:t>
            </a:r>
          </a:p>
        </p:txBody>
      </p:sp>
    </p:spTree>
    <p:extLst>
      <p:ext uri="{BB962C8B-B14F-4D97-AF65-F5344CB8AC3E}">
        <p14:creationId xmlns:p14="http://schemas.microsoft.com/office/powerpoint/2010/main" val="2476179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68" y="1371857"/>
            <a:ext cx="10971428" cy="4114286"/>
          </a:xfrm>
          <a:prstGeom prst="rect">
            <a:avLst/>
          </a:prstGeom>
        </p:spPr>
      </p:pic>
      <p:cxnSp>
        <p:nvCxnSpPr>
          <p:cNvPr id="7" name="Straight Arrow Connector 6">
            <a:extLst>
              <a:ext uri="{FF2B5EF4-FFF2-40B4-BE49-F238E27FC236}">
                <a16:creationId xmlns:a16="http://schemas.microsoft.com/office/drawing/2014/main" id="{6057ADEE-FB4C-4723-BF43-DB6B84B2A058}"/>
              </a:ext>
            </a:extLst>
          </p:cNvPr>
          <p:cNvCxnSpPr>
            <a:cxnSpLocks/>
          </p:cNvCxnSpPr>
          <p:nvPr/>
        </p:nvCxnSpPr>
        <p:spPr>
          <a:xfrm flipV="1">
            <a:off x="290014" y="2676166"/>
            <a:ext cx="847579" cy="65129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288CE21F-DC95-4779-8920-4345A23E5E85}"/>
              </a:ext>
            </a:extLst>
          </p:cNvPr>
          <p:cNvSpPr/>
          <p:nvPr/>
        </p:nvSpPr>
        <p:spPr>
          <a:xfrm>
            <a:off x="713804" y="1945721"/>
            <a:ext cx="1562671" cy="651294"/>
          </a:xfrm>
          <a:prstGeom prst="ellipse">
            <a:avLst/>
          </a:prstGeom>
          <a:noFill/>
          <a:ln w="3175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9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97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AEF231-9285-4FC3-B6ED-1564051D22DC}"/>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200329"/>
          </a:xfrm>
          <a:prstGeom prst="rect">
            <a:avLst/>
          </a:prstGeom>
        </p:spPr>
        <p:txBody>
          <a:bodyPr>
            <a:spAutoFit/>
          </a:bodyPr>
          <a:lstStyle/>
          <a:p>
            <a:r>
              <a:rPr lang="en-US" dirty="0">
                <a:latin typeface="PT Sans" panose="020B0503020203020204" pitchFamily="34" charset="0"/>
              </a:rPr>
              <a:t>Titus 3:5 </a:t>
            </a:r>
          </a:p>
          <a:p>
            <a:r>
              <a:rPr lang="en-US" dirty="0">
                <a:latin typeface="PT Sans" panose="020B0503020203020204" pitchFamily="34" charset="0"/>
              </a:rPr>
              <a:t>not by works of righteousness which we have done, but according to His mercy He saved us, through the washing of regeneration and renewing of the Holy Spirit,</a:t>
            </a:r>
          </a:p>
        </p:txBody>
      </p:sp>
    </p:spTree>
    <p:extLst>
      <p:ext uri="{BB962C8B-B14F-4D97-AF65-F5344CB8AC3E}">
        <p14:creationId xmlns:p14="http://schemas.microsoft.com/office/powerpoint/2010/main" val="1037745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E0BD0E-F480-452A-9689-A9B62A1D4897}"/>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923330"/>
          </a:xfrm>
          <a:prstGeom prst="rect">
            <a:avLst/>
          </a:prstGeom>
        </p:spPr>
        <p:txBody>
          <a:bodyPr>
            <a:spAutoFit/>
          </a:bodyPr>
          <a:lstStyle/>
          <a:p>
            <a:r>
              <a:rPr lang="en-US" dirty="0">
                <a:latin typeface="PT Sans" panose="020B0503020203020204" pitchFamily="34" charset="0"/>
              </a:rPr>
              <a:t>Hebrews 2:1 </a:t>
            </a:r>
          </a:p>
          <a:p>
            <a:r>
              <a:rPr lang="en-US" dirty="0">
                <a:latin typeface="PT Sans" panose="020B0503020203020204" pitchFamily="34" charset="0"/>
              </a:rPr>
              <a:t>Therefore we must give the more earnest heed to the things we have heard, lest we drift away.</a:t>
            </a:r>
          </a:p>
        </p:txBody>
      </p:sp>
    </p:spTree>
    <p:extLst>
      <p:ext uri="{BB962C8B-B14F-4D97-AF65-F5344CB8AC3E}">
        <p14:creationId xmlns:p14="http://schemas.microsoft.com/office/powerpoint/2010/main" val="1576914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25DA6D-495B-4213-BC4F-BEBF5CE4AA2A}"/>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200329"/>
          </a:xfrm>
          <a:prstGeom prst="rect">
            <a:avLst/>
          </a:prstGeom>
        </p:spPr>
        <p:txBody>
          <a:bodyPr>
            <a:spAutoFit/>
          </a:bodyPr>
          <a:lstStyle/>
          <a:p>
            <a:r>
              <a:rPr lang="en-US" dirty="0">
                <a:latin typeface="PT Sans" panose="020B0503020203020204" pitchFamily="34" charset="0"/>
              </a:rPr>
              <a:t>Ephesians 1:13</a:t>
            </a:r>
          </a:p>
          <a:p>
            <a:r>
              <a:rPr lang="en-US" dirty="0">
                <a:latin typeface="PT Sans" panose="020B0503020203020204" pitchFamily="34" charset="0"/>
              </a:rPr>
              <a:t>In Him you also </a:t>
            </a:r>
            <a:r>
              <a:rPr lang="en-US" i="1" dirty="0">
                <a:latin typeface="PT Sans" panose="020B0503020203020204" pitchFamily="34" charset="0"/>
              </a:rPr>
              <a:t>trusted,</a:t>
            </a:r>
            <a:r>
              <a:rPr lang="en-US" dirty="0">
                <a:latin typeface="PT Sans" panose="020B0503020203020204" pitchFamily="34" charset="0"/>
              </a:rPr>
              <a:t> after you heard the word of truth, the gospel of your salvation; in whom also, having believed, you were sealed with the Holy Spirit of promise,</a:t>
            </a:r>
          </a:p>
        </p:txBody>
      </p:sp>
    </p:spTree>
    <p:extLst>
      <p:ext uri="{BB962C8B-B14F-4D97-AF65-F5344CB8AC3E}">
        <p14:creationId xmlns:p14="http://schemas.microsoft.com/office/powerpoint/2010/main" val="503518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68" y="1371857"/>
            <a:ext cx="10971428" cy="4114286"/>
          </a:xfrm>
          <a:prstGeom prst="rect">
            <a:avLst/>
          </a:prstGeom>
        </p:spPr>
      </p:pic>
      <p:cxnSp>
        <p:nvCxnSpPr>
          <p:cNvPr id="7" name="Straight Arrow Connector 6">
            <a:extLst>
              <a:ext uri="{FF2B5EF4-FFF2-40B4-BE49-F238E27FC236}">
                <a16:creationId xmlns:a16="http://schemas.microsoft.com/office/drawing/2014/main" id="{6057ADEE-FB4C-4723-BF43-DB6B84B2A058}"/>
              </a:ext>
            </a:extLst>
          </p:cNvPr>
          <p:cNvCxnSpPr>
            <a:cxnSpLocks/>
          </p:cNvCxnSpPr>
          <p:nvPr/>
        </p:nvCxnSpPr>
        <p:spPr>
          <a:xfrm flipV="1">
            <a:off x="713804" y="4525018"/>
            <a:ext cx="847579" cy="65129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 name="Oval 4">
            <a:extLst>
              <a:ext uri="{FF2B5EF4-FFF2-40B4-BE49-F238E27FC236}">
                <a16:creationId xmlns:a16="http://schemas.microsoft.com/office/drawing/2014/main" id="{B08DC431-0C31-44C6-90C3-335177F9D842}"/>
              </a:ext>
            </a:extLst>
          </p:cNvPr>
          <p:cNvSpPr/>
          <p:nvPr/>
        </p:nvSpPr>
        <p:spPr>
          <a:xfrm>
            <a:off x="1280966" y="3873724"/>
            <a:ext cx="2271859" cy="651294"/>
          </a:xfrm>
          <a:prstGeom prst="ellipse">
            <a:avLst/>
          </a:prstGeom>
          <a:noFill/>
          <a:ln w="3175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213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DE1AB9-AEAD-4B17-9E69-2C863D96F4AE}"/>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646331"/>
          </a:xfrm>
          <a:prstGeom prst="rect">
            <a:avLst/>
          </a:prstGeom>
        </p:spPr>
        <p:txBody>
          <a:bodyPr>
            <a:spAutoFit/>
          </a:bodyPr>
          <a:lstStyle/>
          <a:p>
            <a:r>
              <a:rPr lang="en-US" dirty="0">
                <a:latin typeface="PT Sans" panose="020B0503020203020204" pitchFamily="34" charset="0"/>
              </a:rPr>
              <a:t>James 2:17</a:t>
            </a:r>
          </a:p>
          <a:p>
            <a:r>
              <a:rPr lang="en-US" dirty="0">
                <a:latin typeface="PT Sans" panose="020B0503020203020204" pitchFamily="34" charset="0"/>
              </a:rPr>
              <a:t>Thus also faith by itself, if it does not have works, is dead.</a:t>
            </a:r>
          </a:p>
        </p:txBody>
      </p:sp>
    </p:spTree>
    <p:extLst>
      <p:ext uri="{BB962C8B-B14F-4D97-AF65-F5344CB8AC3E}">
        <p14:creationId xmlns:p14="http://schemas.microsoft.com/office/powerpoint/2010/main" val="3184612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079F07-96CC-48F4-9DB3-E51D8A01C9FC}"/>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499" y="1984713"/>
            <a:ext cx="6153151" cy="1200329"/>
          </a:xfrm>
          <a:prstGeom prst="rect">
            <a:avLst/>
          </a:prstGeom>
        </p:spPr>
        <p:txBody>
          <a:bodyPr wrap="square">
            <a:spAutoFit/>
          </a:bodyPr>
          <a:lstStyle/>
          <a:p>
            <a:r>
              <a:rPr lang="en-US" dirty="0">
                <a:latin typeface="PT Sans" panose="020B0503020203020204" pitchFamily="34" charset="0"/>
              </a:rPr>
              <a:t>James 2:23</a:t>
            </a:r>
          </a:p>
          <a:p>
            <a:r>
              <a:rPr lang="en-US" dirty="0">
                <a:latin typeface="PT Sans" panose="020B0503020203020204" pitchFamily="34" charset="0"/>
              </a:rPr>
              <a:t>Both </a:t>
            </a:r>
            <a:r>
              <a:rPr lang="en-US" dirty="0">
                <a:solidFill>
                  <a:srgbClr val="FF0000"/>
                </a:solidFill>
                <a:latin typeface="PT Sans" panose="020B0503020203020204" pitchFamily="34" charset="0"/>
              </a:rPr>
              <a:t>[1]</a:t>
            </a:r>
            <a:r>
              <a:rPr lang="en-US" dirty="0">
                <a:latin typeface="PT Sans" panose="020B0503020203020204" pitchFamily="34" charset="0"/>
              </a:rPr>
              <a:t> the Scripture was fulfilled which says, </a:t>
            </a:r>
          </a:p>
          <a:p>
            <a:r>
              <a:rPr lang="en-US" dirty="0">
                <a:latin typeface="PT Sans" panose="020B0503020203020204" pitchFamily="34" charset="0"/>
              </a:rPr>
              <a:t>“</a:t>
            </a:r>
            <a:r>
              <a:rPr lang="en-US" dirty="0">
                <a:solidFill>
                  <a:srgbClr val="FF0000"/>
                </a:solidFill>
                <a:latin typeface="PT Sans" panose="020B0503020203020204" pitchFamily="34" charset="0"/>
              </a:rPr>
              <a:t>Abraham believed God</a:t>
            </a:r>
            <a:r>
              <a:rPr lang="en-US" dirty="0">
                <a:latin typeface="PT Sans" panose="020B0503020203020204" pitchFamily="34" charset="0"/>
              </a:rPr>
              <a:t>, and it was </a:t>
            </a:r>
            <a:r>
              <a:rPr lang="en-US" dirty="0">
                <a:solidFill>
                  <a:srgbClr val="FF0000"/>
                </a:solidFill>
                <a:latin typeface="PT Sans" panose="020B0503020203020204" pitchFamily="34" charset="0"/>
              </a:rPr>
              <a:t>accounted to him for righteousness.</a:t>
            </a:r>
            <a:r>
              <a:rPr lang="en-US" dirty="0">
                <a:latin typeface="PT Sans" panose="020B0503020203020204" pitchFamily="34" charset="0"/>
              </a:rPr>
              <a:t>” </a:t>
            </a:r>
          </a:p>
        </p:txBody>
      </p:sp>
    </p:spTree>
    <p:extLst>
      <p:ext uri="{BB962C8B-B14F-4D97-AF65-F5344CB8AC3E}">
        <p14:creationId xmlns:p14="http://schemas.microsoft.com/office/powerpoint/2010/main" val="2587301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74BB34-E69E-4943-8A2C-BC626CE9FC5B}"/>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181725" cy="1477328"/>
          </a:xfrm>
          <a:prstGeom prst="rect">
            <a:avLst/>
          </a:prstGeom>
        </p:spPr>
        <p:txBody>
          <a:bodyPr wrap="square">
            <a:spAutoFit/>
          </a:bodyPr>
          <a:lstStyle/>
          <a:p>
            <a:r>
              <a:rPr lang="en-US" dirty="0">
                <a:latin typeface="PT Sans" panose="020B0503020203020204" pitchFamily="34" charset="0"/>
              </a:rPr>
              <a:t>James 2:23</a:t>
            </a:r>
          </a:p>
          <a:p>
            <a:r>
              <a:rPr lang="en-US" dirty="0">
                <a:latin typeface="PT Sans" panose="020B0503020203020204" pitchFamily="34" charset="0"/>
              </a:rPr>
              <a:t>Both </a:t>
            </a:r>
            <a:r>
              <a:rPr lang="en-US" dirty="0">
                <a:solidFill>
                  <a:srgbClr val="FF0000"/>
                </a:solidFill>
                <a:latin typeface="PT Sans" panose="020B0503020203020204" pitchFamily="34" charset="0"/>
              </a:rPr>
              <a:t>[1]</a:t>
            </a:r>
            <a:r>
              <a:rPr lang="en-US" dirty="0">
                <a:latin typeface="PT Sans" panose="020B0503020203020204" pitchFamily="34" charset="0"/>
              </a:rPr>
              <a:t> the Scripture was fulfilled which says, </a:t>
            </a:r>
          </a:p>
          <a:p>
            <a:r>
              <a:rPr lang="en-US" dirty="0">
                <a:latin typeface="PT Sans" panose="020B0503020203020204" pitchFamily="34" charset="0"/>
              </a:rPr>
              <a:t>“</a:t>
            </a:r>
            <a:r>
              <a:rPr lang="en-US" dirty="0">
                <a:solidFill>
                  <a:srgbClr val="FF0000"/>
                </a:solidFill>
                <a:latin typeface="PT Sans" panose="020B0503020203020204" pitchFamily="34" charset="0"/>
              </a:rPr>
              <a:t>Abraham believed God</a:t>
            </a:r>
            <a:r>
              <a:rPr lang="en-US" dirty="0">
                <a:latin typeface="PT Sans" panose="020B0503020203020204" pitchFamily="34" charset="0"/>
              </a:rPr>
              <a:t>, and it was </a:t>
            </a:r>
            <a:r>
              <a:rPr lang="en-US" dirty="0">
                <a:solidFill>
                  <a:srgbClr val="FF0000"/>
                </a:solidFill>
                <a:latin typeface="PT Sans" panose="020B0503020203020204" pitchFamily="34" charset="0"/>
              </a:rPr>
              <a:t>accounted to him for righteousness.</a:t>
            </a:r>
            <a:r>
              <a:rPr lang="en-US" dirty="0">
                <a:latin typeface="PT Sans" panose="020B0503020203020204" pitchFamily="34" charset="0"/>
              </a:rPr>
              <a:t>”  </a:t>
            </a:r>
          </a:p>
          <a:p>
            <a:r>
              <a:rPr lang="en-US" dirty="0">
                <a:solidFill>
                  <a:srgbClr val="0000C0"/>
                </a:solidFill>
                <a:latin typeface="PT Sans" panose="020B0503020203020204" pitchFamily="34" charset="0"/>
              </a:rPr>
              <a:t>[2]</a:t>
            </a:r>
            <a:r>
              <a:rPr lang="en-US" dirty="0">
                <a:solidFill>
                  <a:srgbClr val="C00000"/>
                </a:solidFill>
                <a:latin typeface="PT Sans" panose="020B0503020203020204" pitchFamily="34" charset="0"/>
              </a:rPr>
              <a:t> </a:t>
            </a:r>
            <a:r>
              <a:rPr lang="en-US" dirty="0">
                <a:latin typeface="PT Sans" panose="020B0503020203020204" pitchFamily="34" charset="0"/>
              </a:rPr>
              <a:t>And he was </a:t>
            </a:r>
            <a:r>
              <a:rPr lang="en-US" dirty="0">
                <a:solidFill>
                  <a:srgbClr val="0000C0"/>
                </a:solidFill>
                <a:latin typeface="PT Sans" panose="020B0503020203020204" pitchFamily="34" charset="0"/>
              </a:rPr>
              <a:t>called the friend of God. </a:t>
            </a:r>
          </a:p>
        </p:txBody>
      </p:sp>
    </p:spTree>
    <p:extLst>
      <p:ext uri="{BB962C8B-B14F-4D97-AF65-F5344CB8AC3E}">
        <p14:creationId xmlns:p14="http://schemas.microsoft.com/office/powerpoint/2010/main" val="37791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A3BB7-4E05-4A83-87DF-C5B8578CB806}"/>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181725" cy="2585323"/>
          </a:xfrm>
          <a:prstGeom prst="rect">
            <a:avLst/>
          </a:prstGeom>
        </p:spPr>
        <p:txBody>
          <a:bodyPr wrap="square">
            <a:spAutoFit/>
          </a:bodyPr>
          <a:lstStyle/>
          <a:p>
            <a:r>
              <a:rPr lang="en-US" dirty="0">
                <a:latin typeface="PT Sans" panose="020B0503020203020204" pitchFamily="34" charset="0"/>
              </a:rPr>
              <a:t>James 2:23–24</a:t>
            </a:r>
          </a:p>
          <a:p>
            <a:r>
              <a:rPr lang="en-US" dirty="0">
                <a:latin typeface="PT Sans" panose="020B0503020203020204" pitchFamily="34" charset="0"/>
              </a:rPr>
              <a:t>Both </a:t>
            </a:r>
            <a:r>
              <a:rPr lang="en-US" dirty="0">
                <a:solidFill>
                  <a:srgbClr val="0070C0"/>
                </a:solidFill>
                <a:latin typeface="PT Sans" panose="020B0503020203020204" pitchFamily="34" charset="0"/>
              </a:rPr>
              <a:t>[1]</a:t>
            </a:r>
            <a:r>
              <a:rPr lang="en-US" dirty="0">
                <a:latin typeface="PT Sans" panose="020B0503020203020204" pitchFamily="34" charset="0"/>
              </a:rPr>
              <a:t> the Scripture was fulfilled which says, </a:t>
            </a:r>
          </a:p>
          <a:p>
            <a:r>
              <a:rPr lang="en-US" dirty="0">
                <a:latin typeface="PT Sans" panose="020B0503020203020204" pitchFamily="34" charset="0"/>
              </a:rPr>
              <a:t>“</a:t>
            </a:r>
            <a:r>
              <a:rPr lang="en-US" dirty="0">
                <a:solidFill>
                  <a:srgbClr val="FF0000"/>
                </a:solidFill>
                <a:latin typeface="PT Sans" panose="020B0503020203020204" pitchFamily="34" charset="0"/>
              </a:rPr>
              <a:t>Abraham believed God</a:t>
            </a:r>
            <a:r>
              <a:rPr lang="en-US" dirty="0">
                <a:latin typeface="PT Sans" panose="020B0503020203020204" pitchFamily="34" charset="0"/>
              </a:rPr>
              <a:t>, and it was </a:t>
            </a:r>
            <a:r>
              <a:rPr lang="en-US" dirty="0">
                <a:solidFill>
                  <a:srgbClr val="FF0000"/>
                </a:solidFill>
                <a:latin typeface="PT Sans" panose="020B0503020203020204" pitchFamily="34" charset="0"/>
              </a:rPr>
              <a:t>accounted to him for righteousness.</a:t>
            </a:r>
            <a:r>
              <a:rPr lang="en-US" dirty="0">
                <a:latin typeface="PT Sans" panose="020B0503020203020204" pitchFamily="34" charset="0"/>
              </a:rPr>
              <a:t>”  </a:t>
            </a:r>
          </a:p>
          <a:p>
            <a:r>
              <a:rPr lang="en-US" dirty="0">
                <a:solidFill>
                  <a:srgbClr val="0000C0"/>
                </a:solidFill>
                <a:latin typeface="PT Sans" panose="020B0503020203020204" pitchFamily="34" charset="0"/>
              </a:rPr>
              <a:t>[2] </a:t>
            </a:r>
            <a:r>
              <a:rPr lang="en-US" dirty="0">
                <a:latin typeface="PT Sans" panose="020B0503020203020204" pitchFamily="34" charset="0"/>
              </a:rPr>
              <a:t>And he was </a:t>
            </a:r>
            <a:r>
              <a:rPr lang="en-US" dirty="0">
                <a:solidFill>
                  <a:srgbClr val="0000C0"/>
                </a:solidFill>
                <a:latin typeface="PT Sans" panose="020B0503020203020204" pitchFamily="34" charset="0"/>
              </a:rPr>
              <a:t>called the friend of God.</a:t>
            </a:r>
          </a:p>
          <a:p>
            <a:endParaRPr lang="en-US" dirty="0">
              <a:solidFill>
                <a:srgbClr val="C00000"/>
              </a:solidFill>
              <a:latin typeface="PT Sans" panose="020B0503020203020204" pitchFamily="34" charset="0"/>
            </a:endParaRPr>
          </a:p>
          <a:p>
            <a:r>
              <a:rPr lang="en-US" dirty="0">
                <a:latin typeface="PT Sans" panose="020B0503020203020204" pitchFamily="34" charset="0"/>
              </a:rPr>
              <a:t>You see then that a man is not only </a:t>
            </a:r>
          </a:p>
          <a:p>
            <a:r>
              <a:rPr lang="en-US" dirty="0">
                <a:solidFill>
                  <a:srgbClr val="FF0000"/>
                </a:solidFill>
                <a:latin typeface="PT Sans" panose="020B0503020203020204" pitchFamily="34" charset="0"/>
              </a:rPr>
              <a:t>[1] called, “righteous” [by God] by faith</a:t>
            </a:r>
            <a:r>
              <a:rPr lang="en-US" dirty="0">
                <a:latin typeface="PT Sans" panose="020B0503020203020204" pitchFamily="34" charset="0"/>
              </a:rPr>
              <a:t>, but also </a:t>
            </a:r>
          </a:p>
          <a:p>
            <a:r>
              <a:rPr lang="en-US" dirty="0">
                <a:solidFill>
                  <a:srgbClr val="0000C0"/>
                </a:solidFill>
                <a:latin typeface="PT Sans" panose="020B0503020203020204" pitchFamily="34" charset="0"/>
              </a:rPr>
              <a:t>[2] called, “righteous,” [by men] by works</a:t>
            </a:r>
          </a:p>
        </p:txBody>
      </p:sp>
    </p:spTree>
    <p:extLst>
      <p:ext uri="{BB962C8B-B14F-4D97-AF65-F5344CB8AC3E}">
        <p14:creationId xmlns:p14="http://schemas.microsoft.com/office/powerpoint/2010/main" val="2683950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43" y="1257557"/>
            <a:ext cx="10971428" cy="4114286"/>
          </a:xfrm>
          <a:prstGeom prst="rect">
            <a:avLst/>
          </a:prstGeom>
        </p:spPr>
      </p:pic>
      <p:cxnSp>
        <p:nvCxnSpPr>
          <p:cNvPr id="7" name="Straight Arrow Connector 6">
            <a:extLst>
              <a:ext uri="{FF2B5EF4-FFF2-40B4-BE49-F238E27FC236}">
                <a16:creationId xmlns:a16="http://schemas.microsoft.com/office/drawing/2014/main" id="{6057ADEE-FB4C-4723-BF43-DB6B84B2A058}"/>
              </a:ext>
            </a:extLst>
          </p:cNvPr>
          <p:cNvCxnSpPr>
            <a:cxnSpLocks/>
          </p:cNvCxnSpPr>
          <p:nvPr/>
        </p:nvCxnSpPr>
        <p:spPr>
          <a:xfrm flipH="1" flipV="1">
            <a:off x="11125983" y="2499967"/>
            <a:ext cx="876446" cy="61319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2B09FF91-2E5E-4B9A-9540-6BC40ADCC322}"/>
              </a:ext>
            </a:extLst>
          </p:cNvPr>
          <p:cNvSpPr/>
          <p:nvPr/>
        </p:nvSpPr>
        <p:spPr>
          <a:xfrm>
            <a:off x="9705975" y="1859712"/>
            <a:ext cx="1571626" cy="651294"/>
          </a:xfrm>
          <a:prstGeom prst="ellipse">
            <a:avLst/>
          </a:prstGeom>
          <a:noFill/>
          <a:ln w="3175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54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01A40E-64A6-4B0B-B659-99F4B9E590B6}"/>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923330"/>
          </a:xfrm>
          <a:prstGeom prst="rect">
            <a:avLst/>
          </a:prstGeom>
        </p:spPr>
        <p:txBody>
          <a:bodyPr>
            <a:spAutoFit/>
          </a:bodyPr>
          <a:lstStyle/>
          <a:p>
            <a:r>
              <a:rPr lang="en-US" dirty="0">
                <a:latin typeface="PT Sans" panose="020B0503020203020204" pitchFamily="34" charset="0"/>
              </a:rPr>
              <a:t>John 14:6 </a:t>
            </a:r>
          </a:p>
          <a:p>
            <a:r>
              <a:rPr lang="en-US" dirty="0">
                <a:latin typeface="PT Sans" panose="020B0503020203020204" pitchFamily="34" charset="0"/>
              </a:rPr>
              <a:t>Jesus said to him, “I am the way, the truth, and the life. No one comes to the Father except through Me.</a:t>
            </a:r>
          </a:p>
        </p:txBody>
      </p:sp>
    </p:spTree>
    <p:extLst>
      <p:ext uri="{BB962C8B-B14F-4D97-AF65-F5344CB8AC3E}">
        <p14:creationId xmlns:p14="http://schemas.microsoft.com/office/powerpoint/2010/main" val="377762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089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1708AB-8EA2-483D-9BC6-D48895B245FB}"/>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200329"/>
          </a:xfrm>
          <a:prstGeom prst="rect">
            <a:avLst/>
          </a:prstGeom>
        </p:spPr>
        <p:txBody>
          <a:bodyPr>
            <a:spAutoFit/>
          </a:bodyPr>
          <a:lstStyle/>
          <a:p>
            <a:r>
              <a:rPr lang="en-US" dirty="0">
                <a:latin typeface="PT Sans" panose="020B0503020203020204" pitchFamily="34" charset="0"/>
              </a:rPr>
              <a:t>2 Corinthians 5:19 </a:t>
            </a:r>
          </a:p>
          <a:p>
            <a:r>
              <a:rPr lang="en-US" dirty="0">
                <a:latin typeface="PT Sans" panose="020B0503020203020204" pitchFamily="34" charset="0"/>
              </a:rPr>
              <a:t>that is, that God was in Christ reconciling the world to Himself, not imputing their trespasses to them, and has committed to us the word of reconciliation.</a:t>
            </a:r>
          </a:p>
        </p:txBody>
      </p:sp>
    </p:spTree>
    <p:extLst>
      <p:ext uri="{BB962C8B-B14F-4D97-AF65-F5344CB8AC3E}">
        <p14:creationId xmlns:p14="http://schemas.microsoft.com/office/powerpoint/2010/main" val="381295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73A709-3DAF-476E-8428-4605A536D6BC}"/>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754326"/>
          </a:xfrm>
          <a:prstGeom prst="rect">
            <a:avLst/>
          </a:prstGeom>
        </p:spPr>
        <p:txBody>
          <a:bodyPr>
            <a:spAutoFit/>
          </a:bodyPr>
          <a:lstStyle/>
          <a:p>
            <a:r>
              <a:rPr lang="en-US" dirty="0">
                <a:latin typeface="PT Sans" panose="020B0503020203020204" pitchFamily="34" charset="0"/>
              </a:rPr>
              <a:t>John 3:17–18</a:t>
            </a:r>
          </a:p>
          <a:p>
            <a:r>
              <a:rPr lang="en-US" dirty="0">
                <a:latin typeface="PT Sans" panose="020B0503020203020204" pitchFamily="34" charset="0"/>
              </a:rPr>
              <a:t>For God did not send His Son into the world to condemn the world, but that the world through Him might be saved. He who believes in Him is not condemned; but he who does not believe is condemned already, because he has not believed in the name of the only begotten Son of God.</a:t>
            </a:r>
          </a:p>
        </p:txBody>
      </p:sp>
    </p:spTree>
    <p:extLst>
      <p:ext uri="{BB962C8B-B14F-4D97-AF65-F5344CB8AC3E}">
        <p14:creationId xmlns:p14="http://schemas.microsoft.com/office/powerpoint/2010/main" val="2284329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43" y="1257557"/>
            <a:ext cx="10971428" cy="4114286"/>
          </a:xfrm>
          <a:prstGeom prst="rect">
            <a:avLst/>
          </a:prstGeom>
        </p:spPr>
      </p:pic>
      <p:cxnSp>
        <p:nvCxnSpPr>
          <p:cNvPr id="7" name="Straight Arrow Connector 6">
            <a:extLst>
              <a:ext uri="{FF2B5EF4-FFF2-40B4-BE49-F238E27FC236}">
                <a16:creationId xmlns:a16="http://schemas.microsoft.com/office/drawing/2014/main" id="{6057ADEE-FB4C-4723-BF43-DB6B84B2A058}"/>
              </a:ext>
            </a:extLst>
          </p:cNvPr>
          <p:cNvCxnSpPr>
            <a:cxnSpLocks/>
          </p:cNvCxnSpPr>
          <p:nvPr/>
        </p:nvCxnSpPr>
        <p:spPr>
          <a:xfrm flipH="1" flipV="1">
            <a:off x="10346531" y="4399010"/>
            <a:ext cx="876446" cy="613194"/>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4" name="Oval 3">
            <a:extLst>
              <a:ext uri="{FF2B5EF4-FFF2-40B4-BE49-F238E27FC236}">
                <a16:creationId xmlns:a16="http://schemas.microsoft.com/office/drawing/2014/main" id="{AC19C9D3-1665-4B7F-AC9B-F26DF2D6DCF5}"/>
              </a:ext>
            </a:extLst>
          </p:cNvPr>
          <p:cNvSpPr/>
          <p:nvPr/>
        </p:nvSpPr>
        <p:spPr>
          <a:xfrm>
            <a:off x="8512895" y="3747716"/>
            <a:ext cx="2271859" cy="651294"/>
          </a:xfrm>
          <a:prstGeom prst="ellipse">
            <a:avLst/>
          </a:prstGeom>
          <a:noFill/>
          <a:ln w="3175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640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73A709-3DAF-476E-8428-4605A536D6BC}"/>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2862322"/>
          </a:xfrm>
          <a:prstGeom prst="rect">
            <a:avLst/>
          </a:prstGeom>
        </p:spPr>
        <p:txBody>
          <a:bodyPr>
            <a:spAutoFit/>
          </a:bodyPr>
          <a:lstStyle/>
          <a:p>
            <a:r>
              <a:rPr lang="en-US" dirty="0">
                <a:latin typeface="PT Sans" panose="020B0503020203020204" pitchFamily="34" charset="0"/>
              </a:rPr>
              <a:t>Galatians 1:6</a:t>
            </a:r>
            <a:r>
              <a:rPr lang="en-US" dirty="0">
                <a:solidFill>
                  <a:srgbClr val="000000"/>
                </a:solidFill>
                <a:latin typeface="PT Sans" panose="020B0503020203020204" pitchFamily="34" charset="0"/>
              </a:rPr>
              <a:t>–9</a:t>
            </a:r>
            <a:endParaRPr lang="en-US" dirty="0">
              <a:latin typeface="PT Sans" panose="020B0503020203020204" pitchFamily="34" charset="0"/>
            </a:endParaRPr>
          </a:p>
          <a:p>
            <a:r>
              <a:rPr lang="en-US" dirty="0">
                <a:latin typeface="PT Sans" panose="020B0503020203020204" pitchFamily="34" charset="0"/>
              </a:rPr>
              <a:t>I marvel that you are turning away so soon from Him who called you in the grace of Christ, to a different gospel, which is not another; but there are some who trouble you and want to pervert the gospel of Christ. But even if we, or an angel from heaven, preach any other gospel to you than what we have preached to you, let him be accursed. As we have said before, so now I say again, if anyone preaches any other gospel to you than what you have received, let him be accursed.</a:t>
            </a:r>
          </a:p>
        </p:txBody>
      </p:sp>
    </p:spTree>
    <p:extLst>
      <p:ext uri="{BB962C8B-B14F-4D97-AF65-F5344CB8AC3E}">
        <p14:creationId xmlns:p14="http://schemas.microsoft.com/office/powerpoint/2010/main" val="3735847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5F3030-1C33-4526-B444-35555340B5EC}"/>
              </a:ext>
            </a:extLst>
          </p:cNvPr>
          <p:cNvSpPr/>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1477328"/>
          </a:xfrm>
          <a:prstGeom prst="rect">
            <a:avLst/>
          </a:prstGeom>
        </p:spPr>
        <p:txBody>
          <a:bodyPr>
            <a:spAutoFit/>
          </a:bodyPr>
          <a:lstStyle/>
          <a:p>
            <a:r>
              <a:rPr lang="en-US" b="0" i="0" dirty="0">
                <a:solidFill>
                  <a:srgbClr val="000000"/>
                </a:solidFill>
                <a:effectLst/>
                <a:latin typeface="PT Sans" panose="020B0503020203020204" pitchFamily="34" charset="0"/>
              </a:rPr>
              <a:t>John 20:30–31</a:t>
            </a:r>
            <a:endParaRPr lang="en-US" b="1" baseline="30000" dirty="0">
              <a:solidFill>
                <a:srgbClr val="000000"/>
              </a:solidFill>
              <a:latin typeface="PT Sans" panose="020B0503020203020204" pitchFamily="34" charset="0"/>
            </a:endParaRPr>
          </a:p>
          <a:p>
            <a:r>
              <a:rPr lang="en-US" dirty="0">
                <a:latin typeface="PT Sans" panose="020B0503020203020204" pitchFamily="34" charset="0"/>
              </a:rPr>
              <a:t>And truly Jesus did many other signs in the presence of His disciples, which are not written in this book; but these are written that you may believe that Jesus is the Christ, the Son of God, and that believing you may have life in His name.</a:t>
            </a:r>
            <a:endParaRPr lang="en-US" b="0" i="0" dirty="0">
              <a:solidFill>
                <a:srgbClr val="000000"/>
              </a:solidFill>
              <a:effectLst/>
              <a:latin typeface="PT Sans" panose="020B0503020203020204" pitchFamily="34" charset="0"/>
            </a:endParaRPr>
          </a:p>
        </p:txBody>
      </p:sp>
    </p:spTree>
    <p:extLst>
      <p:ext uri="{BB962C8B-B14F-4D97-AF65-F5344CB8AC3E}">
        <p14:creationId xmlns:p14="http://schemas.microsoft.com/office/powerpoint/2010/main" val="3439521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B603F9-DAB0-4C5E-AFFE-0FA130C7D846}"/>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F12729-66D5-4BE0-8D42-75F65A439143}"/>
              </a:ext>
            </a:extLst>
          </p:cNvPr>
          <p:cNvSpPr/>
          <p:nvPr/>
        </p:nvSpPr>
        <p:spPr>
          <a:xfrm>
            <a:off x="2476500" y="1984713"/>
            <a:ext cx="6096000" cy="2031325"/>
          </a:xfrm>
          <a:prstGeom prst="rect">
            <a:avLst/>
          </a:prstGeom>
        </p:spPr>
        <p:txBody>
          <a:bodyPr>
            <a:spAutoFit/>
          </a:bodyPr>
          <a:lstStyle/>
          <a:p>
            <a:r>
              <a:rPr lang="en-US" b="0" i="0" dirty="0">
                <a:solidFill>
                  <a:srgbClr val="000000"/>
                </a:solidFill>
                <a:effectLst/>
                <a:latin typeface="PT Sans" panose="020B0503020203020204" pitchFamily="34" charset="0"/>
              </a:rPr>
              <a:t>John 11:25–27</a:t>
            </a:r>
            <a:endParaRPr lang="en-US" b="1" baseline="30000" dirty="0">
              <a:solidFill>
                <a:srgbClr val="000000"/>
              </a:solidFill>
              <a:latin typeface="PT Sans" panose="020B0503020203020204" pitchFamily="34" charset="0"/>
            </a:endParaRPr>
          </a:p>
          <a:p>
            <a:r>
              <a:rPr lang="en-US" b="0" i="0" dirty="0">
                <a:solidFill>
                  <a:srgbClr val="000000"/>
                </a:solidFill>
                <a:effectLst/>
                <a:latin typeface="PT Sans" panose="020B0503020203020204" pitchFamily="34" charset="0"/>
              </a:rPr>
              <a:t>Jesus said to her, “I am the resurrection and the life. He who believes in Me, though he may die, he shall live. And whoever lives and believes in Me shall never die. Do you believe this?”</a:t>
            </a:r>
          </a:p>
          <a:p>
            <a:r>
              <a:rPr lang="en-US" b="0" i="0" dirty="0">
                <a:solidFill>
                  <a:srgbClr val="000000"/>
                </a:solidFill>
                <a:effectLst/>
                <a:latin typeface="PT Sans" panose="020B0503020203020204" pitchFamily="34" charset="0"/>
              </a:rPr>
              <a:t>She said to Him, “Yes, Lord, I believe that You are the Christ, the Son of God, who is to come into the world.”</a:t>
            </a:r>
          </a:p>
        </p:txBody>
      </p:sp>
    </p:spTree>
    <p:extLst>
      <p:ext uri="{BB962C8B-B14F-4D97-AF65-F5344CB8AC3E}">
        <p14:creationId xmlns:p14="http://schemas.microsoft.com/office/powerpoint/2010/main" val="465267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2EFDF2-D382-4ACC-A3CC-D22073F84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43" y="1257557"/>
            <a:ext cx="10971428" cy="4114286"/>
          </a:xfrm>
          <a:prstGeom prst="rect">
            <a:avLst/>
          </a:prstGeom>
        </p:spPr>
      </p:pic>
    </p:spTree>
    <p:extLst>
      <p:ext uri="{BB962C8B-B14F-4D97-AF65-F5344CB8AC3E}">
        <p14:creationId xmlns:p14="http://schemas.microsoft.com/office/powerpoint/2010/main" val="397214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lnSpcReduction="10000"/>
          </a:bodyPr>
          <a:lstStyle/>
          <a:p>
            <a:r>
              <a:rPr lang="en-US" b="1" dirty="0">
                <a:latin typeface="+mj-lt"/>
              </a:rPr>
              <a:t>God’s Holiness</a:t>
            </a:r>
          </a:p>
          <a:p>
            <a:pPr lvl="1"/>
            <a:r>
              <a:rPr lang="en-US" b="1" dirty="0">
                <a:latin typeface="+mj-lt"/>
              </a:rPr>
              <a:t>God’s Holiness Described</a:t>
            </a:r>
          </a:p>
          <a:p>
            <a:pPr lvl="1"/>
            <a:r>
              <a:rPr lang="en-US" b="1" dirty="0">
                <a:latin typeface="+mj-lt"/>
              </a:rPr>
              <a:t>God’s Perfect Justice</a:t>
            </a:r>
          </a:p>
          <a:p>
            <a:r>
              <a:rPr lang="en-US" b="1" dirty="0">
                <a:latin typeface="+mj-lt"/>
              </a:rPr>
              <a:t>Man’s Sinfulness</a:t>
            </a:r>
          </a:p>
          <a:p>
            <a:pPr lvl="1"/>
            <a:r>
              <a:rPr lang="en-US" b="1" dirty="0">
                <a:latin typeface="+mj-lt"/>
              </a:rPr>
              <a:t>Hamartiology 101</a:t>
            </a:r>
          </a:p>
          <a:p>
            <a:pPr lvl="1"/>
            <a:r>
              <a:rPr lang="en-US" b="1" dirty="0">
                <a:latin typeface="+mj-lt"/>
              </a:rPr>
              <a:t>Futility of Self-Righteousness</a:t>
            </a:r>
          </a:p>
          <a:p>
            <a:pPr lvl="1"/>
            <a:r>
              <a:rPr lang="en-US" b="1" dirty="0">
                <a:latin typeface="+mj-lt"/>
              </a:rPr>
              <a:t>Errant Views</a:t>
            </a:r>
          </a:p>
          <a:p>
            <a:r>
              <a:rPr lang="en-US" b="1" dirty="0">
                <a:solidFill>
                  <a:srgbClr val="FF0000"/>
                </a:solidFill>
                <a:latin typeface="+mj-lt"/>
              </a:rPr>
              <a:t>Hell</a:t>
            </a:r>
          </a:p>
          <a:p>
            <a:pPr lvl="1"/>
            <a:r>
              <a:rPr lang="en-US" b="1" dirty="0">
                <a:solidFill>
                  <a:srgbClr val="FF0000"/>
                </a:solidFill>
                <a:latin typeface="+mj-lt"/>
              </a:rPr>
              <a:t>Its Reality</a:t>
            </a:r>
          </a:p>
          <a:p>
            <a:pPr lvl="1"/>
            <a:r>
              <a:rPr lang="en-US" dirty="0">
                <a:latin typeface="+mj-lt"/>
              </a:rPr>
              <a:t>Reason for Hell</a:t>
            </a:r>
          </a:p>
          <a:p>
            <a:pPr lvl="1"/>
            <a:r>
              <a:rPr lang="en-US" dirty="0">
                <a:latin typeface="+mj-lt"/>
              </a:rPr>
              <a:t>Errant Views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
        <p:nvSpPr>
          <p:cNvPr id="2" name="TextBox 1">
            <a:extLst>
              <a:ext uri="{FF2B5EF4-FFF2-40B4-BE49-F238E27FC236}">
                <a16:creationId xmlns:a16="http://schemas.microsoft.com/office/drawing/2014/main" id="{C6FA5E0B-F29C-4E81-A2F8-35CDA1D2C254}"/>
              </a:ext>
            </a:extLst>
          </p:cNvPr>
          <p:cNvSpPr txBox="1"/>
          <p:nvPr/>
        </p:nvSpPr>
        <p:spPr>
          <a:xfrm>
            <a:off x="3772226" y="4019152"/>
            <a:ext cx="2644878" cy="923330"/>
          </a:xfrm>
          <a:prstGeom prst="rect">
            <a:avLst/>
          </a:prstGeom>
          <a:noFill/>
        </p:spPr>
        <p:txBody>
          <a:bodyPr wrap="square" rtlCol="0">
            <a:spAutoFit/>
          </a:bodyPr>
          <a:lstStyle/>
          <a:p>
            <a:r>
              <a:rPr lang="en-US" dirty="0"/>
              <a:t>There’s no way we’re getting through all of this.</a:t>
            </a:r>
          </a:p>
          <a:p>
            <a:r>
              <a:rPr lang="en-US" dirty="0"/>
              <a:t>More next week!</a:t>
            </a:r>
          </a:p>
        </p:txBody>
      </p:sp>
      <p:sp>
        <p:nvSpPr>
          <p:cNvPr id="4" name="Arrow: Striped Right 3">
            <a:extLst>
              <a:ext uri="{FF2B5EF4-FFF2-40B4-BE49-F238E27FC236}">
                <a16:creationId xmlns:a16="http://schemas.microsoft.com/office/drawing/2014/main" id="{EF0E983D-8914-4BA3-A90F-2274C0A12C4B}"/>
              </a:ext>
            </a:extLst>
          </p:cNvPr>
          <p:cNvSpPr/>
          <p:nvPr/>
        </p:nvSpPr>
        <p:spPr>
          <a:xfrm>
            <a:off x="2772696" y="4178710"/>
            <a:ext cx="806245" cy="49225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761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 Soteriology in Christian Theology</a:t>
            </a:r>
          </a:p>
        </p:txBody>
      </p:sp>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STOP RECORDING, IDIOT</a:t>
            </a:r>
          </a:p>
        </p:txBody>
      </p:sp>
    </p:spTree>
    <p:extLst>
      <p:ext uri="{BB962C8B-B14F-4D97-AF65-F5344CB8AC3E}">
        <p14:creationId xmlns:p14="http://schemas.microsoft.com/office/powerpoint/2010/main" val="1024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8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______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99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b="1" dirty="0">
                <a:solidFill>
                  <a:schemeClr val="tx1"/>
                </a:solidFill>
              </a:rPr>
              <a:t>______</a:t>
            </a:r>
            <a:endParaRPr lang="en-US" sz="2800" b="1" dirty="0"/>
          </a:p>
          <a:p>
            <a:pPr marL="342900" indent="-342900">
              <a:buFont typeface="+mj-lt"/>
              <a:buAutoNum type="arabicPeriod"/>
            </a:pPr>
            <a:r>
              <a:rPr lang="en-US" sz="2800" dirty="0">
                <a:solidFill>
                  <a:schemeClr val="tx1"/>
                </a:solidFill>
              </a:rPr>
              <a:t>______</a:t>
            </a: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b="1" dirty="0">
              <a:solidFill>
                <a:srgbClr val="FF0000"/>
              </a:solidFill>
            </a:endParaRPr>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a:p>
            <a:pPr marL="342900" indent="-342900">
              <a:buFont typeface="+mj-lt"/>
              <a:buAutoNum type="arabicPeriod"/>
            </a:pPr>
            <a:r>
              <a:rPr lang="en-US" sz="2800" dirty="0">
                <a:solidFill>
                  <a:schemeClr val="tx1"/>
                </a:solidFill>
              </a:rPr>
              <a:t>______</a:t>
            </a:r>
            <a:endParaRPr lang="en-US" sz="2800" dirty="0"/>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146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2607</TotalTime>
  <Words>4828</Words>
  <Application>Microsoft Office PowerPoint</Application>
  <PresentationFormat>Widescreen</PresentationFormat>
  <Paragraphs>552</Paragraphs>
  <Slides>68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PT Sans</vt:lpstr>
      <vt:lpstr>SBL BibLit</vt:lpstr>
      <vt:lpstr>system-ui</vt:lpstr>
      <vt:lpstr>Times New Roman</vt:lpstr>
      <vt:lpstr>Office Theme</vt:lpstr>
      <vt:lpstr>PowerPoint Presentation</vt:lpstr>
      <vt:lpstr>PowerPoint Presentation</vt:lpstr>
      <vt:lpstr>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cannot have relationship with that which is unholy!</vt:lpstr>
      <vt:lpstr>PowerPoint Presentation</vt:lpstr>
      <vt:lpstr>God’s holiness demands separation from that which is unholy!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Miles</dc:creator>
  <cp:lastModifiedBy>Paul Miles</cp:lastModifiedBy>
  <cp:revision>130</cp:revision>
  <dcterms:created xsi:type="dcterms:W3CDTF">2020-08-25T07:13:37Z</dcterms:created>
  <dcterms:modified xsi:type="dcterms:W3CDTF">2020-09-09T16:32:45Z</dcterms:modified>
</cp:coreProperties>
</file>