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340" r:id="rId3"/>
    <p:sldId id="471" r:id="rId4"/>
    <p:sldId id="473" r:id="rId5"/>
    <p:sldId id="474" r:id="rId6"/>
    <p:sldId id="460" r:id="rId7"/>
    <p:sldId id="406" r:id="rId8"/>
    <p:sldId id="408" r:id="rId9"/>
    <p:sldId id="405" r:id="rId10"/>
    <p:sldId id="404" r:id="rId11"/>
    <p:sldId id="407" r:id="rId12"/>
    <p:sldId id="461" r:id="rId13"/>
    <p:sldId id="415" r:id="rId14"/>
    <p:sldId id="446" r:id="rId15"/>
    <p:sldId id="445" r:id="rId16"/>
    <p:sldId id="447" r:id="rId17"/>
    <p:sldId id="449" r:id="rId18"/>
    <p:sldId id="450" r:id="rId19"/>
    <p:sldId id="451" r:id="rId20"/>
    <p:sldId id="289" r:id="rId21"/>
    <p:sldId id="475" r:id="rId22"/>
    <p:sldId id="315" r:id="rId23"/>
    <p:sldId id="462" r:id="rId24"/>
    <p:sldId id="430" r:id="rId25"/>
    <p:sldId id="433" r:id="rId26"/>
    <p:sldId id="434" r:id="rId27"/>
    <p:sldId id="436" r:id="rId28"/>
    <p:sldId id="435" r:id="rId29"/>
    <p:sldId id="440" r:id="rId30"/>
    <p:sldId id="437" r:id="rId31"/>
    <p:sldId id="464" r:id="rId32"/>
    <p:sldId id="463" r:id="rId33"/>
    <p:sldId id="412" r:id="rId34"/>
    <p:sldId id="413" r:id="rId35"/>
    <p:sldId id="424" r:id="rId36"/>
    <p:sldId id="425" r:id="rId37"/>
    <p:sldId id="427" r:id="rId38"/>
    <p:sldId id="466" r:id="rId39"/>
    <p:sldId id="467" r:id="rId40"/>
    <p:sldId id="423" r:id="rId41"/>
    <p:sldId id="428" r:id="rId42"/>
    <p:sldId id="459" r:id="rId43"/>
    <p:sldId id="457" r:id="rId44"/>
    <p:sldId id="429" r:id="rId45"/>
    <p:sldId id="458" r:id="rId46"/>
    <p:sldId id="468" r:id="rId47"/>
    <p:sldId id="410" r:id="rId48"/>
    <p:sldId id="422" r:id="rId49"/>
    <p:sldId id="470"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EEA-4926-46A2-8CD9-DE912D3C02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38E270-63FF-478C-9A68-EDDC093A7B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BFFA62-1094-47A4-BD1A-91BC44191038}"/>
              </a:ext>
            </a:extLst>
          </p:cNvPr>
          <p:cNvSpPr>
            <a:spLocks noGrp="1"/>
          </p:cNvSpPr>
          <p:nvPr>
            <p:ph type="dt" sz="half" idx="10"/>
          </p:nvPr>
        </p:nvSpPr>
        <p:spPr/>
        <p:txBody>
          <a:bodyPr/>
          <a:lstStyle/>
          <a:p>
            <a:fld id="{A73FD592-DF25-4527-B1D6-2D1A2EF7D23D}" type="datetimeFigureOut">
              <a:rPr lang="en-US" smtClean="0"/>
              <a:t>9/16/2020</a:t>
            </a:fld>
            <a:endParaRPr lang="en-US"/>
          </a:p>
        </p:txBody>
      </p:sp>
      <p:sp>
        <p:nvSpPr>
          <p:cNvPr id="5" name="Footer Placeholder 4">
            <a:extLst>
              <a:ext uri="{FF2B5EF4-FFF2-40B4-BE49-F238E27FC236}">
                <a16:creationId xmlns:a16="http://schemas.microsoft.com/office/drawing/2014/main" id="{F9D62C28-AA83-4914-8E72-FE04784B98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AE0117-7C20-4CAF-823F-BCF6FF7B70E9}"/>
              </a:ext>
            </a:extLst>
          </p:cNvPr>
          <p:cNvSpPr>
            <a:spLocks noGrp="1"/>
          </p:cNvSpPr>
          <p:nvPr>
            <p:ph type="sldNum" sz="quarter" idx="12"/>
          </p:nvPr>
        </p:nvSpPr>
        <p:spPr/>
        <p:txBody>
          <a:bodyPr/>
          <a:lstStyle/>
          <a:p>
            <a:fld id="{D594CD41-6061-44CB-AEAB-BCB97D02603C}" type="slidenum">
              <a:rPr lang="en-US" smtClean="0"/>
              <a:t>‹#›</a:t>
            </a:fld>
            <a:endParaRPr lang="en-US"/>
          </a:p>
        </p:txBody>
      </p:sp>
    </p:spTree>
    <p:extLst>
      <p:ext uri="{BB962C8B-B14F-4D97-AF65-F5344CB8AC3E}">
        <p14:creationId xmlns:p14="http://schemas.microsoft.com/office/powerpoint/2010/main" val="21745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619A2-0007-42E9-A9A3-C095E2600D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80A416-01FB-4039-A1AB-9416DA9BA2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7AEE8C-489E-4A10-AF88-0E69C60715E1}"/>
              </a:ext>
            </a:extLst>
          </p:cNvPr>
          <p:cNvSpPr>
            <a:spLocks noGrp="1"/>
          </p:cNvSpPr>
          <p:nvPr>
            <p:ph type="dt" sz="half" idx="10"/>
          </p:nvPr>
        </p:nvSpPr>
        <p:spPr/>
        <p:txBody>
          <a:bodyPr/>
          <a:lstStyle/>
          <a:p>
            <a:fld id="{A73FD592-DF25-4527-B1D6-2D1A2EF7D23D}" type="datetimeFigureOut">
              <a:rPr lang="en-US" smtClean="0"/>
              <a:t>9/16/2020</a:t>
            </a:fld>
            <a:endParaRPr lang="en-US"/>
          </a:p>
        </p:txBody>
      </p:sp>
      <p:sp>
        <p:nvSpPr>
          <p:cNvPr id="5" name="Footer Placeholder 4">
            <a:extLst>
              <a:ext uri="{FF2B5EF4-FFF2-40B4-BE49-F238E27FC236}">
                <a16:creationId xmlns:a16="http://schemas.microsoft.com/office/drawing/2014/main" id="{722CED2C-79A8-4318-9B2D-15FE5072C3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102EBF-2367-4F2A-99C0-220BA4BAC77A}"/>
              </a:ext>
            </a:extLst>
          </p:cNvPr>
          <p:cNvSpPr>
            <a:spLocks noGrp="1"/>
          </p:cNvSpPr>
          <p:nvPr>
            <p:ph type="sldNum" sz="quarter" idx="12"/>
          </p:nvPr>
        </p:nvSpPr>
        <p:spPr/>
        <p:txBody>
          <a:bodyPr/>
          <a:lstStyle/>
          <a:p>
            <a:fld id="{D594CD41-6061-44CB-AEAB-BCB97D02603C}" type="slidenum">
              <a:rPr lang="en-US" smtClean="0"/>
              <a:t>‹#›</a:t>
            </a:fld>
            <a:endParaRPr lang="en-US"/>
          </a:p>
        </p:txBody>
      </p:sp>
    </p:spTree>
    <p:extLst>
      <p:ext uri="{BB962C8B-B14F-4D97-AF65-F5344CB8AC3E}">
        <p14:creationId xmlns:p14="http://schemas.microsoft.com/office/powerpoint/2010/main" val="771770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3ABF2D-3B1E-433D-ABDC-16DFB61366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975328-5A76-4CE6-A487-E94A539FA8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566F5-88A3-45B7-9FAB-D92B74D5E387}"/>
              </a:ext>
            </a:extLst>
          </p:cNvPr>
          <p:cNvSpPr>
            <a:spLocks noGrp="1"/>
          </p:cNvSpPr>
          <p:nvPr>
            <p:ph type="dt" sz="half" idx="10"/>
          </p:nvPr>
        </p:nvSpPr>
        <p:spPr/>
        <p:txBody>
          <a:bodyPr/>
          <a:lstStyle/>
          <a:p>
            <a:fld id="{A73FD592-DF25-4527-B1D6-2D1A2EF7D23D}" type="datetimeFigureOut">
              <a:rPr lang="en-US" smtClean="0"/>
              <a:t>9/16/2020</a:t>
            </a:fld>
            <a:endParaRPr lang="en-US"/>
          </a:p>
        </p:txBody>
      </p:sp>
      <p:sp>
        <p:nvSpPr>
          <p:cNvPr id="5" name="Footer Placeholder 4">
            <a:extLst>
              <a:ext uri="{FF2B5EF4-FFF2-40B4-BE49-F238E27FC236}">
                <a16:creationId xmlns:a16="http://schemas.microsoft.com/office/drawing/2014/main" id="{B6BBCD4C-DB15-41CD-AAB7-8B7CF0A9ED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70113-3AD0-40AC-887D-39C7AFA8FF3D}"/>
              </a:ext>
            </a:extLst>
          </p:cNvPr>
          <p:cNvSpPr>
            <a:spLocks noGrp="1"/>
          </p:cNvSpPr>
          <p:nvPr>
            <p:ph type="sldNum" sz="quarter" idx="12"/>
          </p:nvPr>
        </p:nvSpPr>
        <p:spPr/>
        <p:txBody>
          <a:bodyPr/>
          <a:lstStyle/>
          <a:p>
            <a:fld id="{D594CD41-6061-44CB-AEAB-BCB97D02603C}" type="slidenum">
              <a:rPr lang="en-US" smtClean="0"/>
              <a:t>‹#›</a:t>
            </a:fld>
            <a:endParaRPr lang="en-US"/>
          </a:p>
        </p:txBody>
      </p:sp>
    </p:spTree>
    <p:extLst>
      <p:ext uri="{BB962C8B-B14F-4D97-AF65-F5344CB8AC3E}">
        <p14:creationId xmlns:p14="http://schemas.microsoft.com/office/powerpoint/2010/main" val="387899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3E0CB-AEA4-458E-8AD6-2ABC8DB9C3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E15434-CD1A-4EDE-A967-C3C9CB4B7B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480C9-0D23-4729-BC10-0E6A02747B34}"/>
              </a:ext>
            </a:extLst>
          </p:cNvPr>
          <p:cNvSpPr>
            <a:spLocks noGrp="1"/>
          </p:cNvSpPr>
          <p:nvPr>
            <p:ph type="dt" sz="half" idx="10"/>
          </p:nvPr>
        </p:nvSpPr>
        <p:spPr/>
        <p:txBody>
          <a:bodyPr/>
          <a:lstStyle/>
          <a:p>
            <a:fld id="{A73FD592-DF25-4527-B1D6-2D1A2EF7D23D}" type="datetimeFigureOut">
              <a:rPr lang="en-US" smtClean="0"/>
              <a:t>9/16/2020</a:t>
            </a:fld>
            <a:endParaRPr lang="en-US"/>
          </a:p>
        </p:txBody>
      </p:sp>
      <p:sp>
        <p:nvSpPr>
          <p:cNvPr id="5" name="Footer Placeholder 4">
            <a:extLst>
              <a:ext uri="{FF2B5EF4-FFF2-40B4-BE49-F238E27FC236}">
                <a16:creationId xmlns:a16="http://schemas.microsoft.com/office/drawing/2014/main" id="{941204C1-57B7-4BCB-9F18-B6F23851D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2A0AE8-F328-4B9E-9501-FF82CC00BF1F}"/>
              </a:ext>
            </a:extLst>
          </p:cNvPr>
          <p:cNvSpPr>
            <a:spLocks noGrp="1"/>
          </p:cNvSpPr>
          <p:nvPr>
            <p:ph type="sldNum" sz="quarter" idx="12"/>
          </p:nvPr>
        </p:nvSpPr>
        <p:spPr/>
        <p:txBody>
          <a:bodyPr/>
          <a:lstStyle/>
          <a:p>
            <a:fld id="{D594CD41-6061-44CB-AEAB-BCB97D02603C}" type="slidenum">
              <a:rPr lang="en-US" smtClean="0"/>
              <a:t>‹#›</a:t>
            </a:fld>
            <a:endParaRPr lang="en-US"/>
          </a:p>
        </p:txBody>
      </p:sp>
    </p:spTree>
    <p:extLst>
      <p:ext uri="{BB962C8B-B14F-4D97-AF65-F5344CB8AC3E}">
        <p14:creationId xmlns:p14="http://schemas.microsoft.com/office/powerpoint/2010/main" val="401692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B8A0-6112-4B7D-8692-ED2AAA8FA9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DC9612-D3AD-495E-A0D5-152BD45F60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6E25AA-CA6A-4175-B75B-B5A26C45F44F}"/>
              </a:ext>
            </a:extLst>
          </p:cNvPr>
          <p:cNvSpPr>
            <a:spLocks noGrp="1"/>
          </p:cNvSpPr>
          <p:nvPr>
            <p:ph type="dt" sz="half" idx="10"/>
          </p:nvPr>
        </p:nvSpPr>
        <p:spPr/>
        <p:txBody>
          <a:bodyPr/>
          <a:lstStyle/>
          <a:p>
            <a:fld id="{A73FD592-DF25-4527-B1D6-2D1A2EF7D23D}" type="datetimeFigureOut">
              <a:rPr lang="en-US" smtClean="0"/>
              <a:t>9/16/2020</a:t>
            </a:fld>
            <a:endParaRPr lang="en-US"/>
          </a:p>
        </p:txBody>
      </p:sp>
      <p:sp>
        <p:nvSpPr>
          <p:cNvPr id="5" name="Footer Placeholder 4">
            <a:extLst>
              <a:ext uri="{FF2B5EF4-FFF2-40B4-BE49-F238E27FC236}">
                <a16:creationId xmlns:a16="http://schemas.microsoft.com/office/drawing/2014/main" id="{55357336-05D0-45BA-8C69-CAEEEE3825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573616-9124-4085-9DA3-59FCC8FBF819}"/>
              </a:ext>
            </a:extLst>
          </p:cNvPr>
          <p:cNvSpPr>
            <a:spLocks noGrp="1"/>
          </p:cNvSpPr>
          <p:nvPr>
            <p:ph type="sldNum" sz="quarter" idx="12"/>
          </p:nvPr>
        </p:nvSpPr>
        <p:spPr/>
        <p:txBody>
          <a:bodyPr/>
          <a:lstStyle/>
          <a:p>
            <a:fld id="{D594CD41-6061-44CB-AEAB-BCB97D02603C}" type="slidenum">
              <a:rPr lang="en-US" smtClean="0"/>
              <a:t>‹#›</a:t>
            </a:fld>
            <a:endParaRPr lang="en-US"/>
          </a:p>
        </p:txBody>
      </p:sp>
    </p:spTree>
    <p:extLst>
      <p:ext uri="{BB962C8B-B14F-4D97-AF65-F5344CB8AC3E}">
        <p14:creationId xmlns:p14="http://schemas.microsoft.com/office/powerpoint/2010/main" val="393963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66DBF-306B-4675-9BC4-7AADF31BF5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982D16-696A-4AD0-8B4C-BD9AA39513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80ABF1-A084-42D0-9A68-9ED6D8BAA2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58688E-CF9C-4191-8D45-0D6B3E8E3C86}"/>
              </a:ext>
            </a:extLst>
          </p:cNvPr>
          <p:cNvSpPr>
            <a:spLocks noGrp="1"/>
          </p:cNvSpPr>
          <p:nvPr>
            <p:ph type="dt" sz="half" idx="10"/>
          </p:nvPr>
        </p:nvSpPr>
        <p:spPr/>
        <p:txBody>
          <a:bodyPr/>
          <a:lstStyle/>
          <a:p>
            <a:fld id="{A73FD592-DF25-4527-B1D6-2D1A2EF7D23D}" type="datetimeFigureOut">
              <a:rPr lang="en-US" smtClean="0"/>
              <a:t>9/16/2020</a:t>
            </a:fld>
            <a:endParaRPr lang="en-US"/>
          </a:p>
        </p:txBody>
      </p:sp>
      <p:sp>
        <p:nvSpPr>
          <p:cNvPr id="6" name="Footer Placeholder 5">
            <a:extLst>
              <a:ext uri="{FF2B5EF4-FFF2-40B4-BE49-F238E27FC236}">
                <a16:creationId xmlns:a16="http://schemas.microsoft.com/office/drawing/2014/main" id="{65F38661-1593-4068-9A61-E879AAF78F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6D728F-F736-4A85-97FD-4F9ACE187633}"/>
              </a:ext>
            </a:extLst>
          </p:cNvPr>
          <p:cNvSpPr>
            <a:spLocks noGrp="1"/>
          </p:cNvSpPr>
          <p:nvPr>
            <p:ph type="sldNum" sz="quarter" idx="12"/>
          </p:nvPr>
        </p:nvSpPr>
        <p:spPr/>
        <p:txBody>
          <a:bodyPr/>
          <a:lstStyle/>
          <a:p>
            <a:fld id="{D594CD41-6061-44CB-AEAB-BCB97D02603C}" type="slidenum">
              <a:rPr lang="en-US" smtClean="0"/>
              <a:t>‹#›</a:t>
            </a:fld>
            <a:endParaRPr lang="en-US"/>
          </a:p>
        </p:txBody>
      </p:sp>
    </p:spTree>
    <p:extLst>
      <p:ext uri="{BB962C8B-B14F-4D97-AF65-F5344CB8AC3E}">
        <p14:creationId xmlns:p14="http://schemas.microsoft.com/office/powerpoint/2010/main" val="7892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29E7E-C1EE-4EB3-A0BD-E1F4CD8289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BBC83C-2B47-43D7-AABB-7BC3EF7B56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08E76-1FA6-40FE-8BA5-1BB5CD5D2C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2389A7-DF7D-45C1-8AFB-A3E58EFF34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AE04B1-2163-4125-A117-5E79D6C995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F546A5-28A9-4AA9-8491-D8608BA5F9ED}"/>
              </a:ext>
            </a:extLst>
          </p:cNvPr>
          <p:cNvSpPr>
            <a:spLocks noGrp="1"/>
          </p:cNvSpPr>
          <p:nvPr>
            <p:ph type="dt" sz="half" idx="10"/>
          </p:nvPr>
        </p:nvSpPr>
        <p:spPr/>
        <p:txBody>
          <a:bodyPr/>
          <a:lstStyle/>
          <a:p>
            <a:fld id="{A73FD592-DF25-4527-B1D6-2D1A2EF7D23D}" type="datetimeFigureOut">
              <a:rPr lang="en-US" smtClean="0"/>
              <a:t>9/16/2020</a:t>
            </a:fld>
            <a:endParaRPr lang="en-US"/>
          </a:p>
        </p:txBody>
      </p:sp>
      <p:sp>
        <p:nvSpPr>
          <p:cNvPr id="8" name="Footer Placeholder 7">
            <a:extLst>
              <a:ext uri="{FF2B5EF4-FFF2-40B4-BE49-F238E27FC236}">
                <a16:creationId xmlns:a16="http://schemas.microsoft.com/office/drawing/2014/main" id="{FC2A1E18-70AF-49CF-8516-8EFD859C3B1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3BCC86-18CC-4EAF-B87D-5284808EAC60}"/>
              </a:ext>
            </a:extLst>
          </p:cNvPr>
          <p:cNvSpPr>
            <a:spLocks noGrp="1"/>
          </p:cNvSpPr>
          <p:nvPr>
            <p:ph type="sldNum" sz="quarter" idx="12"/>
          </p:nvPr>
        </p:nvSpPr>
        <p:spPr/>
        <p:txBody>
          <a:bodyPr/>
          <a:lstStyle/>
          <a:p>
            <a:fld id="{D594CD41-6061-44CB-AEAB-BCB97D02603C}" type="slidenum">
              <a:rPr lang="en-US" smtClean="0"/>
              <a:t>‹#›</a:t>
            </a:fld>
            <a:endParaRPr lang="en-US"/>
          </a:p>
        </p:txBody>
      </p:sp>
    </p:spTree>
    <p:extLst>
      <p:ext uri="{BB962C8B-B14F-4D97-AF65-F5344CB8AC3E}">
        <p14:creationId xmlns:p14="http://schemas.microsoft.com/office/powerpoint/2010/main" val="2887143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7EEF-F301-46F8-A859-913738CAD9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0FD52D-F7D7-4DA9-9D29-F432D5EA46CD}"/>
              </a:ext>
            </a:extLst>
          </p:cNvPr>
          <p:cNvSpPr>
            <a:spLocks noGrp="1"/>
          </p:cNvSpPr>
          <p:nvPr>
            <p:ph type="dt" sz="half" idx="10"/>
          </p:nvPr>
        </p:nvSpPr>
        <p:spPr/>
        <p:txBody>
          <a:bodyPr/>
          <a:lstStyle/>
          <a:p>
            <a:fld id="{A73FD592-DF25-4527-B1D6-2D1A2EF7D23D}" type="datetimeFigureOut">
              <a:rPr lang="en-US" smtClean="0"/>
              <a:t>9/16/2020</a:t>
            </a:fld>
            <a:endParaRPr lang="en-US"/>
          </a:p>
        </p:txBody>
      </p:sp>
      <p:sp>
        <p:nvSpPr>
          <p:cNvPr id="4" name="Footer Placeholder 3">
            <a:extLst>
              <a:ext uri="{FF2B5EF4-FFF2-40B4-BE49-F238E27FC236}">
                <a16:creationId xmlns:a16="http://schemas.microsoft.com/office/drawing/2014/main" id="{762457D5-AF55-4400-B036-554761C0EC1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429B64-FFC7-4EEA-ADF7-256A79B051DA}"/>
              </a:ext>
            </a:extLst>
          </p:cNvPr>
          <p:cNvSpPr>
            <a:spLocks noGrp="1"/>
          </p:cNvSpPr>
          <p:nvPr>
            <p:ph type="sldNum" sz="quarter" idx="12"/>
          </p:nvPr>
        </p:nvSpPr>
        <p:spPr/>
        <p:txBody>
          <a:bodyPr/>
          <a:lstStyle/>
          <a:p>
            <a:fld id="{D594CD41-6061-44CB-AEAB-BCB97D02603C}" type="slidenum">
              <a:rPr lang="en-US" smtClean="0"/>
              <a:t>‹#›</a:t>
            </a:fld>
            <a:endParaRPr lang="en-US"/>
          </a:p>
        </p:txBody>
      </p:sp>
    </p:spTree>
    <p:extLst>
      <p:ext uri="{BB962C8B-B14F-4D97-AF65-F5344CB8AC3E}">
        <p14:creationId xmlns:p14="http://schemas.microsoft.com/office/powerpoint/2010/main" val="417531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260F51-AAAF-45E7-874F-C2B6E79196BC}"/>
              </a:ext>
            </a:extLst>
          </p:cNvPr>
          <p:cNvSpPr>
            <a:spLocks noGrp="1"/>
          </p:cNvSpPr>
          <p:nvPr>
            <p:ph type="dt" sz="half" idx="10"/>
          </p:nvPr>
        </p:nvSpPr>
        <p:spPr/>
        <p:txBody>
          <a:bodyPr/>
          <a:lstStyle/>
          <a:p>
            <a:fld id="{A73FD592-DF25-4527-B1D6-2D1A2EF7D23D}" type="datetimeFigureOut">
              <a:rPr lang="en-US" smtClean="0"/>
              <a:t>9/16/2020</a:t>
            </a:fld>
            <a:endParaRPr lang="en-US"/>
          </a:p>
        </p:txBody>
      </p:sp>
      <p:sp>
        <p:nvSpPr>
          <p:cNvPr id="3" name="Footer Placeholder 2">
            <a:extLst>
              <a:ext uri="{FF2B5EF4-FFF2-40B4-BE49-F238E27FC236}">
                <a16:creationId xmlns:a16="http://schemas.microsoft.com/office/drawing/2014/main" id="{8046939B-2F5B-4F05-AC97-5BCCE4B999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62F1E4B-DC3A-4B51-945E-1EB2B0E1A372}"/>
              </a:ext>
            </a:extLst>
          </p:cNvPr>
          <p:cNvSpPr>
            <a:spLocks noGrp="1"/>
          </p:cNvSpPr>
          <p:nvPr>
            <p:ph type="sldNum" sz="quarter" idx="12"/>
          </p:nvPr>
        </p:nvSpPr>
        <p:spPr/>
        <p:txBody>
          <a:bodyPr/>
          <a:lstStyle/>
          <a:p>
            <a:fld id="{D594CD41-6061-44CB-AEAB-BCB97D02603C}" type="slidenum">
              <a:rPr lang="en-US" smtClean="0"/>
              <a:t>‹#›</a:t>
            </a:fld>
            <a:endParaRPr lang="en-US"/>
          </a:p>
        </p:txBody>
      </p:sp>
    </p:spTree>
    <p:extLst>
      <p:ext uri="{BB962C8B-B14F-4D97-AF65-F5344CB8AC3E}">
        <p14:creationId xmlns:p14="http://schemas.microsoft.com/office/powerpoint/2010/main" val="420053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09F8-5FD8-4EC0-A59F-D4E4108A2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FFCD36-3CD8-40F7-96A1-9FE10989AA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00BE04-D699-4C27-B8DF-04630529D3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23DE1-FF5F-4168-8F6E-10CD8D993ED5}"/>
              </a:ext>
            </a:extLst>
          </p:cNvPr>
          <p:cNvSpPr>
            <a:spLocks noGrp="1"/>
          </p:cNvSpPr>
          <p:nvPr>
            <p:ph type="dt" sz="half" idx="10"/>
          </p:nvPr>
        </p:nvSpPr>
        <p:spPr/>
        <p:txBody>
          <a:bodyPr/>
          <a:lstStyle/>
          <a:p>
            <a:fld id="{A73FD592-DF25-4527-B1D6-2D1A2EF7D23D}" type="datetimeFigureOut">
              <a:rPr lang="en-US" smtClean="0"/>
              <a:t>9/16/2020</a:t>
            </a:fld>
            <a:endParaRPr lang="en-US"/>
          </a:p>
        </p:txBody>
      </p:sp>
      <p:sp>
        <p:nvSpPr>
          <p:cNvPr id="6" name="Footer Placeholder 5">
            <a:extLst>
              <a:ext uri="{FF2B5EF4-FFF2-40B4-BE49-F238E27FC236}">
                <a16:creationId xmlns:a16="http://schemas.microsoft.com/office/drawing/2014/main" id="{CDEF91BA-12C5-4A2A-80F5-3963A875AA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EA08AC-DEC6-4283-A615-C5294E29FA9D}"/>
              </a:ext>
            </a:extLst>
          </p:cNvPr>
          <p:cNvSpPr>
            <a:spLocks noGrp="1"/>
          </p:cNvSpPr>
          <p:nvPr>
            <p:ph type="sldNum" sz="quarter" idx="12"/>
          </p:nvPr>
        </p:nvSpPr>
        <p:spPr/>
        <p:txBody>
          <a:bodyPr/>
          <a:lstStyle/>
          <a:p>
            <a:fld id="{D594CD41-6061-44CB-AEAB-BCB97D02603C}" type="slidenum">
              <a:rPr lang="en-US" smtClean="0"/>
              <a:t>‹#›</a:t>
            </a:fld>
            <a:endParaRPr lang="en-US"/>
          </a:p>
        </p:txBody>
      </p:sp>
    </p:spTree>
    <p:extLst>
      <p:ext uri="{BB962C8B-B14F-4D97-AF65-F5344CB8AC3E}">
        <p14:creationId xmlns:p14="http://schemas.microsoft.com/office/powerpoint/2010/main" val="123779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B4F9F-F61D-4220-8691-88FCA1BB2D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F20C3F-40AA-4636-AC5F-D899B6EF6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69A579-C682-4B0A-B1F2-23B987AFB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DA75E5-B254-4475-A3B9-63110EE78F10}"/>
              </a:ext>
            </a:extLst>
          </p:cNvPr>
          <p:cNvSpPr>
            <a:spLocks noGrp="1"/>
          </p:cNvSpPr>
          <p:nvPr>
            <p:ph type="dt" sz="half" idx="10"/>
          </p:nvPr>
        </p:nvSpPr>
        <p:spPr/>
        <p:txBody>
          <a:bodyPr/>
          <a:lstStyle/>
          <a:p>
            <a:fld id="{A73FD592-DF25-4527-B1D6-2D1A2EF7D23D}" type="datetimeFigureOut">
              <a:rPr lang="en-US" smtClean="0"/>
              <a:t>9/16/2020</a:t>
            </a:fld>
            <a:endParaRPr lang="en-US"/>
          </a:p>
        </p:txBody>
      </p:sp>
      <p:sp>
        <p:nvSpPr>
          <p:cNvPr id="6" name="Footer Placeholder 5">
            <a:extLst>
              <a:ext uri="{FF2B5EF4-FFF2-40B4-BE49-F238E27FC236}">
                <a16:creationId xmlns:a16="http://schemas.microsoft.com/office/drawing/2014/main" id="{A44442A3-BD9E-4A05-8B44-D0D2A80B9D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392F75-9621-4513-8FDD-C6CC8C65DE74}"/>
              </a:ext>
            </a:extLst>
          </p:cNvPr>
          <p:cNvSpPr>
            <a:spLocks noGrp="1"/>
          </p:cNvSpPr>
          <p:nvPr>
            <p:ph type="sldNum" sz="quarter" idx="12"/>
          </p:nvPr>
        </p:nvSpPr>
        <p:spPr/>
        <p:txBody>
          <a:bodyPr/>
          <a:lstStyle/>
          <a:p>
            <a:fld id="{D594CD41-6061-44CB-AEAB-BCB97D02603C}" type="slidenum">
              <a:rPr lang="en-US" smtClean="0"/>
              <a:t>‹#›</a:t>
            </a:fld>
            <a:endParaRPr lang="en-US"/>
          </a:p>
        </p:txBody>
      </p:sp>
    </p:spTree>
    <p:extLst>
      <p:ext uri="{BB962C8B-B14F-4D97-AF65-F5344CB8AC3E}">
        <p14:creationId xmlns:p14="http://schemas.microsoft.com/office/powerpoint/2010/main" val="349369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BA68D-2965-497F-83FA-0DAA3790CE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8104105-AAB9-439F-8711-9051405100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FB980D-5E0B-43F5-A15E-18B7473002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FD592-DF25-4527-B1D6-2D1A2EF7D23D}" type="datetimeFigureOut">
              <a:rPr lang="en-US" smtClean="0"/>
              <a:t>9/16/2020</a:t>
            </a:fld>
            <a:endParaRPr lang="en-US"/>
          </a:p>
        </p:txBody>
      </p:sp>
      <p:sp>
        <p:nvSpPr>
          <p:cNvPr id="5" name="Footer Placeholder 4">
            <a:extLst>
              <a:ext uri="{FF2B5EF4-FFF2-40B4-BE49-F238E27FC236}">
                <a16:creationId xmlns:a16="http://schemas.microsoft.com/office/drawing/2014/main" id="{C97EF18F-A40E-4C51-B1A1-CC18B82482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EA8673-3C92-4C07-A99F-56F0045BD4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4CD41-6061-44CB-AEAB-BCB97D02603C}" type="slidenum">
              <a:rPr lang="en-US" smtClean="0"/>
              <a:t>‹#›</a:t>
            </a:fld>
            <a:endParaRPr lang="en-US"/>
          </a:p>
        </p:txBody>
      </p:sp>
    </p:spTree>
    <p:extLst>
      <p:ext uri="{BB962C8B-B14F-4D97-AF65-F5344CB8AC3E}">
        <p14:creationId xmlns:p14="http://schemas.microsoft.com/office/powerpoint/2010/main" val="3605420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3.jpeg"/><Relationship Id="rId7"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6.jpeg"/><Relationship Id="rId7"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10.jpeg"/><Relationship Id="rId5" Type="http://schemas.openxmlformats.org/officeDocument/2006/relationships/image" Target="../media/image5.jpeg"/><Relationship Id="rId10" Type="http://schemas.openxmlformats.org/officeDocument/2006/relationships/image" Target="../media/image9.jpeg"/><Relationship Id="rId4" Type="http://schemas.openxmlformats.org/officeDocument/2006/relationships/image" Target="../media/image12.jpeg"/><Relationship Id="rId9" Type="http://schemas.openxmlformats.org/officeDocument/2006/relationships/image" Target="../media/image8.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hyperlink" Target="https://ref.ly/logosres/bdba?ref=BrownDriverBriggs.BDB+497.1&amp;off=3694"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s://www.assyrianlanguages.org/sureth/dosearch.php?searchkey=cAbEr&amp;language=fullsyriac" TargetMode="External"/><Relationship Id="rId13" Type="http://schemas.openxmlformats.org/officeDocument/2006/relationships/hyperlink" Target="https://www.assyrianlanguages.org/sureth/dosearch.php?searchkey=nAkEr&amp;language=fullsyriac" TargetMode="External"/><Relationship Id="rId18" Type="http://schemas.openxmlformats.org/officeDocument/2006/relationships/hyperlink" Target="https://www.assyrianlanguages.org/sureth/dosearch.php?searchkey=nAqEd&amp;language=fullsyriac" TargetMode="External"/><Relationship Id="rId3" Type="http://schemas.openxmlformats.org/officeDocument/2006/relationships/hyperlink" Target="https://www.assyrianlanguages.org/sureth/dosearch.php?searchkey=Tanep&amp;language=fullsyriac" TargetMode="External"/><Relationship Id="rId21" Type="http://schemas.openxmlformats.org/officeDocument/2006/relationships/hyperlink" Target="https://www.assyrianlanguages.org/sureth/dosearch.php?searchkey=jA%27EgL&amp;language=fullsyriac" TargetMode="External"/><Relationship Id="rId7" Type="http://schemas.openxmlformats.org/officeDocument/2006/relationships/hyperlink" Target="https://www.assyrianlanguages.org/sureth/dosearch.php?searchkey=b&amp;language=fullsyriac" TargetMode="External"/><Relationship Id="rId12" Type="http://schemas.openxmlformats.org/officeDocument/2006/relationships/hyperlink" Target="https://www.assyrianlanguages.org/sureth/dosearch.php?searchkey=rapE%27&amp;language=fullsyriac" TargetMode="External"/><Relationship Id="rId17" Type="http://schemas.openxmlformats.org/officeDocument/2006/relationships/hyperlink" Target="https://www.assyrianlanguages.org/sureth/dosearch.php?searchkey=pAlET&amp;language=fullsyriac" TargetMode="External"/><Relationship Id="rId2" Type="http://schemas.openxmlformats.org/officeDocument/2006/relationships/hyperlink" Target="https://www.assyrianlanguages.org/sureth/dosearch.php?searchkey=gAdEp&amp;language=fullsyriac" TargetMode="External"/><Relationship Id="rId16" Type="http://schemas.openxmlformats.org/officeDocument/2006/relationships/hyperlink" Target="https://www.assyrianlanguages.org/sureth/dosearch.php?searchkey=SAlE%27&amp;language=fullsyriac" TargetMode="External"/><Relationship Id="rId20" Type="http://schemas.openxmlformats.org/officeDocument/2006/relationships/hyperlink" Target="https://www.assyrianlanguages.org/sureth/dosearch.php?searchkey=mArEq&amp;language=fullsyriac" TargetMode="External"/><Relationship Id="rId1" Type="http://schemas.openxmlformats.org/officeDocument/2006/relationships/slideLayout" Target="../slideLayouts/slideLayout7.xml"/><Relationship Id="rId6" Type="http://schemas.openxmlformats.org/officeDocument/2006/relationships/hyperlink" Target="https://www.assyrianlanguages.org/sureth/dosearch.php?searchkey=jaxem&amp;language=fullsyriac" TargetMode="External"/><Relationship Id="rId11" Type="http://schemas.openxmlformats.org/officeDocument/2006/relationships/hyperlink" Target="https://www.assyrianlanguages.org/sureth/dosearch.php?searchkey=tareg&amp;language=fullsyriac" TargetMode="External"/><Relationship Id="rId5" Type="http://schemas.openxmlformats.org/officeDocument/2006/relationships/hyperlink" Target="https://www.assyrianlanguages.org/sureth/dosearch.php?searchkey=TamE%27&amp;language=fullsyriac" TargetMode="External"/><Relationship Id="rId15" Type="http://schemas.openxmlformats.org/officeDocument/2006/relationships/hyperlink" Target="https://www.assyrianlanguages.org/sureth/dosearch.php?searchkey=sATE%27&amp;language=fullsyriac" TargetMode="External"/><Relationship Id="rId10" Type="http://schemas.openxmlformats.org/officeDocument/2006/relationships/hyperlink" Target="https://www.assyrianlanguages.org/sureth/dosearch.php?searchkey=jAbEq&amp;language=fullsyriac" TargetMode="External"/><Relationship Id="rId19" Type="http://schemas.openxmlformats.org/officeDocument/2006/relationships/hyperlink" Target="https://www.assyrianlanguages.org/sureth/dosearch.php?searchkey=dAkE%27&amp;language=fullsyriac" TargetMode="External"/><Relationship Id="rId4" Type="http://schemas.openxmlformats.org/officeDocument/2006/relationships/hyperlink" Target="https://www.assyrianlanguages.org/sureth/dosearch.php?searchkey=sayebL&amp;language=fullsyriac" TargetMode="External"/><Relationship Id="rId9" Type="http://schemas.openxmlformats.org/officeDocument/2006/relationships/hyperlink" Target="https://www.assyrianlanguages.org/sureth/dosearch.php?searchkey=bArE%27&amp;language=fullsyriac" TargetMode="External"/><Relationship Id="rId14" Type="http://schemas.openxmlformats.org/officeDocument/2006/relationships/hyperlink" Target="https://www.assyrianlanguages.org/sureth/dosearch.php?searchkey=men&amp;language=fullsyriac" TargetMode="External"/><Relationship Id="rId22" Type="http://schemas.openxmlformats.org/officeDocument/2006/relationships/hyperlink" Target="https://www.assyrianlanguages.org/sureth/dosearch.php?searchkey=tAmEz&amp;language=fullsyriac"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2.wmf"/></Relationships>
</file>

<file path=ppt/slides/_rels/slide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0DA261-56C1-415C-B7DA-CE952FDB2BDD}"/>
              </a:ext>
            </a:extLst>
          </p:cNvPr>
          <p:cNvSpPr>
            <a:spLocks noGrp="1"/>
          </p:cNvSpPr>
          <p:nvPr>
            <p:ph type="subTitle" idx="1"/>
          </p:nvPr>
        </p:nvSpPr>
        <p:spPr>
          <a:xfrm>
            <a:off x="1595021" y="6276512"/>
            <a:ext cx="9144000" cy="581487"/>
          </a:xfrm>
        </p:spPr>
        <p:txBody>
          <a:bodyPr/>
          <a:lstStyle/>
          <a:p>
            <a:r>
              <a:rPr lang="en-US" dirty="0"/>
              <a:t>Part III: Atonement</a:t>
            </a:r>
          </a:p>
        </p:txBody>
      </p:sp>
      <p:pic>
        <p:nvPicPr>
          <p:cNvPr id="2" name="Picture 1">
            <a:extLst>
              <a:ext uri="{FF2B5EF4-FFF2-40B4-BE49-F238E27FC236}">
                <a16:creationId xmlns:a16="http://schemas.microsoft.com/office/drawing/2014/main" id="{8EEB095E-9C1B-4B60-A920-F4BC3F7B80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59" y="132711"/>
            <a:ext cx="8833282" cy="5888854"/>
          </a:xfrm>
          <a:prstGeom prst="rect">
            <a:avLst/>
          </a:prstGeom>
        </p:spPr>
      </p:pic>
    </p:spTree>
    <p:extLst>
      <p:ext uri="{BB962C8B-B14F-4D97-AF65-F5344CB8AC3E}">
        <p14:creationId xmlns:p14="http://schemas.microsoft.com/office/powerpoint/2010/main" val="2816640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89ABC8-F956-4D84-A376-656F2BC170C0}"/>
              </a:ext>
            </a:extLst>
          </p:cNvPr>
          <p:cNvSpPr txBox="1"/>
          <p:nvPr/>
        </p:nvSpPr>
        <p:spPr>
          <a:xfrm>
            <a:off x="0" y="6581001"/>
            <a:ext cx="6096000" cy="276999"/>
          </a:xfrm>
          <a:prstGeom prst="rect">
            <a:avLst/>
          </a:prstGeom>
          <a:noFill/>
        </p:spPr>
        <p:txBody>
          <a:bodyPr wrap="square">
            <a:spAutoFit/>
          </a:bodyPr>
          <a:lstStyle/>
          <a:p>
            <a:r>
              <a:rPr lang="en-US" sz="1200" dirty="0"/>
              <a:t>https://redeeminggod.com/bible-theology-topics/universalim/</a:t>
            </a:r>
          </a:p>
        </p:txBody>
      </p:sp>
      <p:pic>
        <p:nvPicPr>
          <p:cNvPr id="7" name="Picture 6">
            <a:extLst>
              <a:ext uri="{FF2B5EF4-FFF2-40B4-BE49-F238E27FC236}">
                <a16:creationId xmlns:a16="http://schemas.microsoft.com/office/drawing/2014/main" id="{D3D64F51-FAFB-47BD-A7F3-BE4AADE09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205" y="226548"/>
            <a:ext cx="9824886" cy="3684333"/>
          </a:xfrm>
          <a:prstGeom prst="rect">
            <a:avLst/>
          </a:prstGeom>
        </p:spPr>
      </p:pic>
      <p:sp>
        <p:nvSpPr>
          <p:cNvPr id="3" name="TextBox 2">
            <a:extLst>
              <a:ext uri="{FF2B5EF4-FFF2-40B4-BE49-F238E27FC236}">
                <a16:creationId xmlns:a16="http://schemas.microsoft.com/office/drawing/2014/main" id="{49C24420-854D-4BA7-9331-EE6083139CD7}"/>
              </a:ext>
            </a:extLst>
          </p:cNvPr>
          <p:cNvSpPr txBox="1"/>
          <p:nvPr/>
        </p:nvSpPr>
        <p:spPr>
          <a:xfrm>
            <a:off x="620326" y="4358211"/>
            <a:ext cx="11502848" cy="1477328"/>
          </a:xfrm>
          <a:prstGeom prst="rect">
            <a:avLst/>
          </a:prstGeom>
          <a:noFill/>
        </p:spPr>
        <p:txBody>
          <a:bodyPr wrap="square">
            <a:spAutoFit/>
          </a:bodyPr>
          <a:lstStyle/>
          <a:p>
            <a:pPr algn="l">
              <a:buFont typeface="+mj-lt"/>
              <a:buAutoNum type="arabicPeriod"/>
            </a:pPr>
            <a:r>
              <a:rPr lang="en-US" b="0" i="0" dirty="0">
                <a:solidFill>
                  <a:srgbClr val="222222"/>
                </a:solidFill>
                <a:effectLst/>
                <a:latin typeface="Georgia" panose="02040502050405020303" pitchFamily="18" charset="0"/>
              </a:rPr>
              <a:t>The traditional doctrine of hell is drawn more from pagan and mythological sources than from Scripture.</a:t>
            </a:r>
          </a:p>
          <a:p>
            <a:pPr algn="l">
              <a:buFont typeface="+mj-lt"/>
              <a:buAutoNum type="arabicPeriod"/>
            </a:pPr>
            <a:r>
              <a:rPr lang="en-US" b="0" i="0" dirty="0">
                <a:solidFill>
                  <a:srgbClr val="222222"/>
                </a:solidFill>
                <a:effectLst/>
                <a:latin typeface="Georgia" panose="02040502050405020303" pitchFamily="18" charset="0"/>
              </a:rPr>
              <a:t>There is no Greek or Hebrew word in the Bible that is properly translated as “hell.”</a:t>
            </a:r>
          </a:p>
          <a:p>
            <a:pPr algn="l">
              <a:buFont typeface="+mj-lt"/>
              <a:buAutoNum type="arabicPeriod"/>
            </a:pPr>
            <a:r>
              <a:rPr lang="en-US" b="0" i="0" dirty="0">
                <a:solidFill>
                  <a:srgbClr val="222222"/>
                </a:solidFill>
                <a:effectLst/>
                <a:latin typeface="Georgia" panose="02040502050405020303" pitchFamily="18" charset="0"/>
              </a:rPr>
              <a:t>Yet “hell” does exist … but not in the afterlife. Hell is the experience of some people (in varying degrees) during this life.</a:t>
            </a:r>
          </a:p>
          <a:p>
            <a:pPr algn="l">
              <a:buFont typeface="+mj-lt"/>
              <a:buAutoNum type="arabicPeriod"/>
            </a:pPr>
            <a:r>
              <a:rPr lang="en-US" b="0" i="0" dirty="0">
                <a:solidFill>
                  <a:srgbClr val="222222"/>
                </a:solidFill>
                <a:effectLst/>
                <a:latin typeface="Georgia" panose="02040502050405020303" pitchFamily="18" charset="0"/>
              </a:rPr>
              <a:t>The ministry of Jesus and the task of the church is to rescue people from the hell they are living in.</a:t>
            </a:r>
          </a:p>
        </p:txBody>
      </p:sp>
    </p:spTree>
    <p:extLst>
      <p:ext uri="{BB962C8B-B14F-4D97-AF65-F5344CB8AC3E}">
        <p14:creationId xmlns:p14="http://schemas.microsoft.com/office/powerpoint/2010/main" val="2239781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89ABC8-F956-4D84-A376-656F2BC170C0}"/>
              </a:ext>
            </a:extLst>
          </p:cNvPr>
          <p:cNvSpPr txBox="1"/>
          <p:nvPr/>
        </p:nvSpPr>
        <p:spPr>
          <a:xfrm>
            <a:off x="0" y="6581001"/>
            <a:ext cx="6096000" cy="276999"/>
          </a:xfrm>
          <a:prstGeom prst="rect">
            <a:avLst/>
          </a:prstGeom>
          <a:noFill/>
        </p:spPr>
        <p:txBody>
          <a:bodyPr wrap="square">
            <a:spAutoFit/>
          </a:bodyPr>
          <a:lstStyle/>
          <a:p>
            <a:r>
              <a:rPr lang="en-US" sz="1200" dirty="0"/>
              <a:t>https://redeeminggod.com/bible-theology-topics/universalim/</a:t>
            </a:r>
          </a:p>
        </p:txBody>
      </p:sp>
      <p:pic>
        <p:nvPicPr>
          <p:cNvPr id="7" name="Picture 6">
            <a:extLst>
              <a:ext uri="{FF2B5EF4-FFF2-40B4-BE49-F238E27FC236}">
                <a16:creationId xmlns:a16="http://schemas.microsoft.com/office/drawing/2014/main" id="{D3D64F51-FAFB-47BD-A7F3-BE4AADE09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205" y="226548"/>
            <a:ext cx="9824886" cy="3684333"/>
          </a:xfrm>
          <a:prstGeom prst="rect">
            <a:avLst/>
          </a:prstGeom>
        </p:spPr>
      </p:pic>
      <p:sp>
        <p:nvSpPr>
          <p:cNvPr id="3" name="TextBox 2">
            <a:extLst>
              <a:ext uri="{FF2B5EF4-FFF2-40B4-BE49-F238E27FC236}">
                <a16:creationId xmlns:a16="http://schemas.microsoft.com/office/drawing/2014/main" id="{49C24420-854D-4BA7-9331-EE6083139CD7}"/>
              </a:ext>
            </a:extLst>
          </p:cNvPr>
          <p:cNvSpPr txBox="1"/>
          <p:nvPr/>
        </p:nvSpPr>
        <p:spPr>
          <a:xfrm>
            <a:off x="620326" y="4358211"/>
            <a:ext cx="11502848" cy="1477328"/>
          </a:xfrm>
          <a:prstGeom prst="rect">
            <a:avLst/>
          </a:prstGeom>
          <a:noFill/>
        </p:spPr>
        <p:txBody>
          <a:bodyPr wrap="square">
            <a:spAutoFit/>
          </a:bodyPr>
          <a:lstStyle/>
          <a:p>
            <a:pPr algn="l">
              <a:buFont typeface="+mj-lt"/>
              <a:buAutoNum type="arabicPeriod"/>
            </a:pPr>
            <a:r>
              <a:rPr lang="en-US" b="0" i="0" dirty="0">
                <a:solidFill>
                  <a:srgbClr val="222222"/>
                </a:solidFill>
                <a:effectLst/>
                <a:latin typeface="Georgia" panose="02040502050405020303" pitchFamily="18" charset="0"/>
              </a:rPr>
              <a:t>The traditional doctrine of hell is drawn more from pagan and mythological sources than from Scripture.</a:t>
            </a:r>
          </a:p>
          <a:p>
            <a:pPr algn="l">
              <a:buFont typeface="+mj-lt"/>
              <a:buAutoNum type="arabicPeriod"/>
            </a:pPr>
            <a:r>
              <a:rPr lang="en-US" b="0" i="0" dirty="0">
                <a:solidFill>
                  <a:srgbClr val="222222"/>
                </a:solidFill>
                <a:effectLst/>
                <a:latin typeface="Georgia" panose="02040502050405020303" pitchFamily="18" charset="0"/>
              </a:rPr>
              <a:t>There is no Greek or Hebrew word in the Bible that is properly translated as “hell.”</a:t>
            </a:r>
          </a:p>
          <a:p>
            <a:pPr algn="l">
              <a:buFont typeface="+mj-lt"/>
              <a:buAutoNum type="arabicPeriod"/>
            </a:pPr>
            <a:r>
              <a:rPr lang="en-US" b="0" i="0" dirty="0">
                <a:solidFill>
                  <a:srgbClr val="222222"/>
                </a:solidFill>
                <a:effectLst/>
                <a:latin typeface="Georgia" panose="02040502050405020303" pitchFamily="18" charset="0"/>
              </a:rPr>
              <a:t>Yet “hell” does exist … but not in the afterlife. Hell is the experience of some people (in varying degrees) during this life.</a:t>
            </a:r>
          </a:p>
          <a:p>
            <a:pPr algn="l">
              <a:buFont typeface="+mj-lt"/>
              <a:buAutoNum type="arabicPeriod"/>
            </a:pPr>
            <a:r>
              <a:rPr lang="en-US" b="0" i="0" dirty="0">
                <a:solidFill>
                  <a:srgbClr val="222222"/>
                </a:solidFill>
                <a:effectLst/>
                <a:latin typeface="Georgia" panose="02040502050405020303" pitchFamily="18" charset="0"/>
              </a:rPr>
              <a:t>The ministry of Jesus and the task of the church is to rescue people from the hell they are living in.</a:t>
            </a:r>
          </a:p>
        </p:txBody>
      </p:sp>
      <p:sp>
        <p:nvSpPr>
          <p:cNvPr id="8" name="Arrow: Striped Right 7">
            <a:extLst>
              <a:ext uri="{FF2B5EF4-FFF2-40B4-BE49-F238E27FC236}">
                <a16:creationId xmlns:a16="http://schemas.microsoft.com/office/drawing/2014/main" id="{D88207BB-EF97-410E-90B8-DDEDF0FF0182}"/>
              </a:ext>
            </a:extLst>
          </p:cNvPr>
          <p:cNvSpPr/>
          <p:nvPr/>
        </p:nvSpPr>
        <p:spPr>
          <a:xfrm rot="17290274">
            <a:off x="7479924" y="2653101"/>
            <a:ext cx="2521887" cy="1158918"/>
          </a:xfrm>
          <a:prstGeom prst="stripedRightArrow">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9198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normAutofit fontScale="92500" lnSpcReduction="20000"/>
          </a:bodyPr>
          <a:lstStyle/>
          <a:p>
            <a:r>
              <a:rPr lang="en-US" b="1" dirty="0">
                <a:solidFill>
                  <a:srgbClr val="FF0000"/>
                </a:solidFill>
                <a:latin typeface="+mj-lt"/>
              </a:rPr>
              <a:t>Hell</a:t>
            </a:r>
          </a:p>
          <a:p>
            <a:pPr lvl="1"/>
            <a:r>
              <a:rPr lang="en-US" b="1" dirty="0">
                <a:latin typeface="+mj-lt"/>
              </a:rPr>
              <a:t>False Views</a:t>
            </a:r>
          </a:p>
          <a:p>
            <a:pPr lvl="1"/>
            <a:r>
              <a:rPr lang="en-US" b="1" dirty="0">
                <a:solidFill>
                  <a:srgbClr val="FF0000"/>
                </a:solidFill>
                <a:latin typeface="+mj-lt"/>
              </a:rPr>
              <a:t>Sheol / Hades / Lake of Fire</a:t>
            </a:r>
          </a:p>
          <a:p>
            <a:pPr lvl="1"/>
            <a:r>
              <a:rPr lang="en-US" b="1" dirty="0">
                <a:solidFill>
                  <a:srgbClr val="FF0000"/>
                </a:solidFill>
                <a:latin typeface="+mj-lt"/>
              </a:rPr>
              <a:t>Jesus after the Crucifixion</a:t>
            </a:r>
          </a:p>
          <a:p>
            <a:pPr lvl="1"/>
            <a:r>
              <a:rPr lang="en-US" b="1" dirty="0">
                <a:solidFill>
                  <a:srgbClr val="FF0000"/>
                </a:solidFill>
                <a:latin typeface="+mj-lt"/>
              </a:rPr>
              <a:t>The Future of Humanity</a:t>
            </a:r>
          </a:p>
          <a:p>
            <a:r>
              <a:rPr lang="en-US" dirty="0">
                <a:latin typeface="+mj-lt"/>
              </a:rPr>
              <a:t>John 3:16</a:t>
            </a:r>
          </a:p>
          <a:p>
            <a:pPr lvl="1"/>
            <a:r>
              <a:rPr lang="en-US" dirty="0">
                <a:latin typeface="+mj-lt"/>
              </a:rPr>
              <a:t>The Sin Barrier</a:t>
            </a:r>
          </a:p>
          <a:p>
            <a:pPr lvl="1"/>
            <a:r>
              <a:rPr lang="en-US" dirty="0">
                <a:latin typeface="+mj-lt"/>
              </a:rPr>
              <a:t>What God Did</a:t>
            </a:r>
          </a:p>
          <a:p>
            <a:pPr lvl="1"/>
            <a:r>
              <a:rPr lang="en-US" dirty="0">
                <a:latin typeface="+mj-lt"/>
              </a:rPr>
              <a:t>What Belief Assures</a:t>
            </a:r>
          </a:p>
          <a:p>
            <a:r>
              <a:rPr lang="en-US" dirty="0">
                <a:latin typeface="+mj-lt"/>
              </a:rPr>
              <a:t>The Basics of Atonement</a:t>
            </a:r>
          </a:p>
          <a:p>
            <a:pPr lvl="1"/>
            <a:r>
              <a:rPr lang="en-US" dirty="0">
                <a:latin typeface="+mj-lt"/>
              </a:rPr>
              <a:t>Linguistic Considerations</a:t>
            </a:r>
          </a:p>
          <a:p>
            <a:pPr lvl="1"/>
            <a:r>
              <a:rPr lang="en-US" dirty="0">
                <a:latin typeface="+mj-lt"/>
              </a:rPr>
              <a:t>The Covering Sacrifices in the OT</a:t>
            </a:r>
          </a:p>
          <a:p>
            <a:pPr lvl="1"/>
            <a:r>
              <a:rPr lang="en-US" dirty="0">
                <a:latin typeface="+mj-lt"/>
              </a:rPr>
              <a:t>The Removal Sacrifice at the Cross</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III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739747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DA4FC-6641-4DF1-BD2B-FE719866E6F6}"/>
              </a:ext>
            </a:extLst>
          </p:cNvPr>
          <p:cNvSpPr/>
          <p:nvPr/>
        </p:nvSpPr>
        <p:spPr>
          <a:xfrm>
            <a:off x="6823368" y="249382"/>
            <a:ext cx="4599709"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SBL BibLit" panose="02000000000000000000" pitchFamily="2" charset="-79"/>
                <a:ea typeface="SBL BibLit" panose="02000000000000000000" pitchFamily="2" charset="-79"/>
                <a:cs typeface="SBL BibLit" panose="02000000000000000000" pitchFamily="2" charset="-79"/>
              </a:rPr>
              <a:t>Sheol</a:t>
            </a: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 / </a:t>
            </a:r>
            <a:r>
              <a:rPr lang="en-US" sz="2800" i="1" dirty="0">
                <a:solidFill>
                  <a:schemeClr val="tx1"/>
                </a:solidFill>
                <a:latin typeface="SBL BibLit" panose="02000000000000000000" pitchFamily="2" charset="-79"/>
                <a:ea typeface="SBL BibLit" panose="02000000000000000000" pitchFamily="2" charset="-79"/>
                <a:cs typeface="SBL BibLit" panose="02000000000000000000" pitchFamily="2" charset="-79"/>
              </a:rPr>
              <a:t>Hades</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Two Sides (Luke 16:19–31)</a:t>
            </a:r>
          </a:p>
        </p:txBody>
      </p:sp>
      <p:sp>
        <p:nvSpPr>
          <p:cNvPr id="6" name="Rectangle 5">
            <a:extLst>
              <a:ext uri="{FF2B5EF4-FFF2-40B4-BE49-F238E27FC236}">
                <a16:creationId xmlns:a16="http://schemas.microsoft.com/office/drawing/2014/main" id="{DCB48172-F450-404D-A444-F774BA1C2129}"/>
              </a:ext>
            </a:extLst>
          </p:cNvPr>
          <p:cNvSpPr/>
          <p:nvPr/>
        </p:nvSpPr>
        <p:spPr>
          <a:xfrm>
            <a:off x="112221" y="644239"/>
            <a:ext cx="4789059"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Paradise</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OT Saints, Abraham’s Bosom, Thief on Cross</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Now Empty (Inhabitants Relocated to Heaven)</a:t>
            </a:r>
          </a:p>
        </p:txBody>
      </p:sp>
      <p:sp>
        <p:nvSpPr>
          <p:cNvPr id="8" name="Rectangle 7">
            <a:extLst>
              <a:ext uri="{FF2B5EF4-FFF2-40B4-BE49-F238E27FC236}">
                <a16:creationId xmlns:a16="http://schemas.microsoft.com/office/drawing/2014/main" id="{BF33A5DA-5F7D-4F81-8DAD-725957DFF8CB}"/>
              </a:ext>
            </a:extLst>
          </p:cNvPr>
          <p:cNvSpPr/>
          <p:nvPr/>
        </p:nvSpPr>
        <p:spPr>
          <a:xfrm>
            <a:off x="8389850" y="1519382"/>
            <a:ext cx="3689928"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Not Paradise</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Three Compartments</a:t>
            </a:r>
          </a:p>
        </p:txBody>
      </p:sp>
      <p:sp>
        <p:nvSpPr>
          <p:cNvPr id="10" name="Rectangle 9">
            <a:extLst>
              <a:ext uri="{FF2B5EF4-FFF2-40B4-BE49-F238E27FC236}">
                <a16:creationId xmlns:a16="http://schemas.microsoft.com/office/drawing/2014/main" id="{F2145766-093C-44FF-B4AD-0EB61565AABF}"/>
              </a:ext>
            </a:extLst>
          </p:cNvPr>
          <p:cNvSpPr/>
          <p:nvPr/>
        </p:nvSpPr>
        <p:spPr>
          <a:xfrm>
            <a:off x="5707138" y="5583381"/>
            <a:ext cx="3689928"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SBL BibLit" panose="02000000000000000000" pitchFamily="2" charset="-79"/>
                <a:ea typeface="SBL BibLit" panose="02000000000000000000" pitchFamily="2" charset="-79"/>
                <a:cs typeface="SBL BibLit" panose="02000000000000000000" pitchFamily="2" charset="-79"/>
              </a:rPr>
              <a:t>Tartarus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BL BibLit" panose="02000000000000000000" pitchFamily="2" charset="-79"/>
                <a:ea typeface="SBL BibLit" panose="02000000000000000000" pitchFamily="2" charset="-79"/>
                <a:cs typeface="SBL BibLit" panose="02000000000000000000" pitchFamily="2" charset="-79"/>
              </a:rPr>
              <a:t>Fallen Angels of Gen. 6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BL BibLit" panose="02000000000000000000" pitchFamily="2" charset="-79"/>
                <a:ea typeface="SBL BibLit" panose="02000000000000000000" pitchFamily="2" charset="-79"/>
                <a:cs typeface="SBL BibLit" panose="02000000000000000000" pitchFamily="2" charset="-79"/>
              </a:rPr>
              <a:t>(2 Peter 2:4–11)</a:t>
            </a:r>
          </a:p>
        </p:txBody>
      </p:sp>
      <p:sp>
        <p:nvSpPr>
          <p:cNvPr id="12" name="Rectangle 11">
            <a:extLst>
              <a:ext uri="{FF2B5EF4-FFF2-40B4-BE49-F238E27FC236}">
                <a16:creationId xmlns:a16="http://schemas.microsoft.com/office/drawing/2014/main" id="{4737260D-A425-43F9-968D-F0D74AE8D9D9}"/>
              </a:ext>
            </a:extLst>
          </p:cNvPr>
          <p:cNvSpPr/>
          <p:nvPr/>
        </p:nvSpPr>
        <p:spPr>
          <a:xfrm>
            <a:off x="5707138" y="3306619"/>
            <a:ext cx="3689928"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prstClr val="black"/>
                </a:solidFill>
                <a:effectLst/>
                <a:uLnTx/>
                <a:uFillTx/>
                <a:latin typeface="SBL BibLit" panose="02000000000000000000" pitchFamily="2" charset="-79"/>
                <a:ea typeface="SBL BibLit" panose="02000000000000000000" pitchFamily="2" charset="-79"/>
                <a:cs typeface="SBL BibLit" panose="02000000000000000000" pitchFamily="2" charset="-79"/>
              </a:rPr>
              <a:t>Basanos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SBL BibLit" panose="02000000000000000000" pitchFamily="2" charset="-79"/>
                <a:ea typeface="SBL BibLit" panose="02000000000000000000" pitchFamily="2" charset="-79"/>
                <a:cs typeface="SBL BibLit" panose="02000000000000000000" pitchFamily="2" charset="-79"/>
              </a:rPr>
              <a:t>Place of Torment </a:t>
            </a:r>
            <a:r>
              <a:rPr kumimoji="0" lang="en-US" sz="1800" b="0" i="0" u="none" strike="noStrike" kern="1200" cap="none" spc="0" normalizeH="0" baseline="0" noProof="0" dirty="0">
                <a:ln>
                  <a:noFill/>
                </a:ln>
                <a:solidFill>
                  <a:prstClr val="black"/>
                </a:solidFill>
                <a:effectLst/>
                <a:uLnTx/>
                <a:uFillTx/>
                <a:latin typeface="SBL BibLit" panose="02000000000000000000" pitchFamily="2" charset="-79"/>
                <a:ea typeface="SBL BibLit" panose="02000000000000000000" pitchFamily="2" charset="-79"/>
                <a:cs typeface="SBL BibLit" panose="02000000000000000000" pitchFamily="2" charset="-79"/>
              </a:rPr>
              <a:t>for Unbelievers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SBL BibLit" panose="02000000000000000000" pitchFamily="2" charset="-79"/>
                <a:ea typeface="SBL BibLit" panose="02000000000000000000" pitchFamily="2" charset="-79"/>
                <a:cs typeface="SBL BibLit" panose="02000000000000000000" pitchFamily="2" charset="-79"/>
              </a:rPr>
              <a:t>(</a:t>
            </a:r>
            <a:r>
              <a:rPr kumimoji="0" lang="nb-NO" sz="1800" b="0" i="0" u="none" strike="noStrike" kern="1200" cap="none" spc="0" normalizeH="0" baseline="0" noProof="0" dirty="0">
                <a:ln>
                  <a:noFill/>
                </a:ln>
                <a:solidFill>
                  <a:prstClr val="black"/>
                </a:solidFill>
                <a:effectLst/>
                <a:uLnTx/>
                <a:uFillTx/>
                <a:latin typeface="SBL BibLit" panose="02000000000000000000" pitchFamily="2" charset="-79"/>
                <a:ea typeface="SBL BibLit" panose="02000000000000000000" pitchFamily="2" charset="-79"/>
                <a:cs typeface="SBL BibLit" panose="02000000000000000000" pitchFamily="2" charset="-79"/>
              </a:rPr>
              <a:t>Luke 16:23</a:t>
            </a:r>
            <a:r>
              <a:rPr kumimoji="0" lang="en-US" sz="1800" b="0" i="0" u="none" strike="noStrike" kern="1200" cap="none" spc="0" normalizeH="0" baseline="0" noProof="0" dirty="0">
                <a:ln>
                  <a:noFill/>
                </a:ln>
                <a:solidFill>
                  <a:prstClr val="black"/>
                </a:solidFill>
                <a:effectLst/>
                <a:uLnTx/>
                <a:uFillTx/>
                <a:latin typeface="SBL BibLit" panose="02000000000000000000" pitchFamily="2" charset="-79"/>
                <a:ea typeface="SBL BibLit" panose="02000000000000000000" pitchFamily="2" charset="-79"/>
                <a:cs typeface="SBL BibLit" panose="02000000000000000000" pitchFamily="2" charset="-79"/>
              </a:rPr>
              <a:t>)</a:t>
            </a:r>
            <a:endParaRPr lang="en-US" i="1" dirty="0">
              <a:solidFill>
                <a:schemeClr val="tx1"/>
              </a:solidFill>
              <a:latin typeface="SBL BibLit" panose="02000000000000000000" pitchFamily="2" charset="-79"/>
              <a:ea typeface="SBL BibLit" panose="02000000000000000000" pitchFamily="2" charset="-79"/>
              <a:cs typeface="SBL BibLit" panose="02000000000000000000" pitchFamily="2" charset="-79"/>
            </a:endParaRPr>
          </a:p>
        </p:txBody>
      </p:sp>
      <p:sp>
        <p:nvSpPr>
          <p:cNvPr id="14" name="Rectangle 13">
            <a:extLst>
              <a:ext uri="{FF2B5EF4-FFF2-40B4-BE49-F238E27FC236}">
                <a16:creationId xmlns:a16="http://schemas.microsoft.com/office/drawing/2014/main" id="{D6D7C92B-5B4F-4CE7-BF21-612FC554D4F6}"/>
              </a:ext>
            </a:extLst>
          </p:cNvPr>
          <p:cNvSpPr/>
          <p:nvPr/>
        </p:nvSpPr>
        <p:spPr>
          <a:xfrm>
            <a:off x="5707138" y="4445000"/>
            <a:ext cx="3689928"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The Abyss</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Abode for Some Fallen Angels</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a:t>
            </a:r>
            <a:r>
              <a:rPr lang="nb-NO" dirty="0">
                <a:solidFill>
                  <a:schemeClr val="tx1"/>
                </a:solidFill>
                <a:latin typeface="SBL BibLit" panose="02000000000000000000" pitchFamily="2" charset="-79"/>
                <a:ea typeface="SBL BibLit" panose="02000000000000000000" pitchFamily="2" charset="-79"/>
                <a:cs typeface="SBL BibLit" panose="02000000000000000000" pitchFamily="2" charset="-79"/>
              </a:rPr>
              <a:t>Luke 8:31</a:t>
            </a:r>
            <a:r>
              <a:rPr lang="nb-NO">
                <a:solidFill>
                  <a:schemeClr val="tx1"/>
                </a:solidFill>
                <a:latin typeface="SBL BibLit" panose="02000000000000000000" pitchFamily="2" charset="-79"/>
                <a:ea typeface="SBL BibLit" panose="02000000000000000000" pitchFamily="2" charset="-79"/>
                <a:cs typeface="SBL BibLit" panose="02000000000000000000" pitchFamily="2" charset="-79"/>
              </a:rPr>
              <a:t>; Rev. </a:t>
            </a:r>
            <a:r>
              <a:rPr lang="nb-NO" dirty="0">
                <a:solidFill>
                  <a:schemeClr val="tx1"/>
                </a:solidFill>
                <a:latin typeface="SBL BibLit" panose="02000000000000000000" pitchFamily="2" charset="-79"/>
                <a:ea typeface="SBL BibLit" panose="02000000000000000000" pitchFamily="2" charset="-79"/>
                <a:cs typeface="SBL BibLit" panose="02000000000000000000" pitchFamily="2" charset="-79"/>
              </a:rPr>
              <a:t>9; 17; 20</a:t>
            </a: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a:t>
            </a:r>
          </a:p>
        </p:txBody>
      </p:sp>
      <p:sp>
        <p:nvSpPr>
          <p:cNvPr id="26" name="Rectangle 25">
            <a:extLst>
              <a:ext uri="{FF2B5EF4-FFF2-40B4-BE49-F238E27FC236}">
                <a16:creationId xmlns:a16="http://schemas.microsoft.com/office/drawing/2014/main" id="{1BA344F6-F474-4BAC-B1ED-8A1087F7B00D}"/>
              </a:ext>
            </a:extLst>
          </p:cNvPr>
          <p:cNvSpPr/>
          <p:nvPr/>
        </p:nvSpPr>
        <p:spPr>
          <a:xfrm>
            <a:off x="487680" y="3306619"/>
            <a:ext cx="3534755" cy="329276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Lake of Fire</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(Rev. 20:7–15)</a:t>
            </a:r>
          </a:p>
          <a:p>
            <a:pPr algn="ctr"/>
            <a:endPar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endParaRP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Final Destination For</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All Unsaved Humans</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And All Fallen Angels</a:t>
            </a:r>
          </a:p>
        </p:txBody>
      </p:sp>
      <p:cxnSp>
        <p:nvCxnSpPr>
          <p:cNvPr id="27" name="Straight Connector 26">
            <a:extLst>
              <a:ext uri="{FF2B5EF4-FFF2-40B4-BE49-F238E27FC236}">
                <a16:creationId xmlns:a16="http://schemas.microsoft.com/office/drawing/2014/main" id="{01185E18-FBD8-4B15-9726-D8F5E947DDA6}"/>
              </a:ext>
            </a:extLst>
          </p:cNvPr>
          <p:cNvCxnSpPr>
            <a:cxnSpLocks/>
            <a:endCxn id="6" idx="0"/>
          </p:cNvCxnSpPr>
          <p:nvPr/>
        </p:nvCxnSpPr>
        <p:spPr>
          <a:xfrm flipH="1">
            <a:off x="2506751" y="371769"/>
            <a:ext cx="3277791" cy="272470"/>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6C93D968-0DF7-4323-BE40-5B7F6565CF9C}"/>
              </a:ext>
            </a:extLst>
          </p:cNvPr>
          <p:cNvCxnSpPr>
            <a:cxnSpLocks/>
            <a:stCxn id="8" idx="0"/>
          </p:cNvCxnSpPr>
          <p:nvPr/>
        </p:nvCxnSpPr>
        <p:spPr>
          <a:xfrm flipH="1" flipV="1">
            <a:off x="7934960" y="1274620"/>
            <a:ext cx="2299854" cy="244762"/>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FD1286C7-2E94-4364-8B21-97B66820C388}"/>
              </a:ext>
            </a:extLst>
          </p:cNvPr>
          <p:cNvCxnSpPr>
            <a:cxnSpLocks/>
          </p:cNvCxnSpPr>
          <p:nvPr/>
        </p:nvCxnSpPr>
        <p:spPr>
          <a:xfrm flipH="1" flipV="1">
            <a:off x="10240818" y="2535382"/>
            <a:ext cx="1" cy="355600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FDE5937A-90F8-4C92-A117-C739F29861D1}"/>
              </a:ext>
            </a:extLst>
          </p:cNvPr>
          <p:cNvCxnSpPr>
            <a:cxnSpLocks/>
            <a:stCxn id="12" idx="3"/>
          </p:cNvCxnSpPr>
          <p:nvPr/>
        </p:nvCxnSpPr>
        <p:spPr>
          <a:xfrm>
            <a:off x="9397066" y="3814619"/>
            <a:ext cx="83774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914C52C6-510C-42BD-A02A-68C236AFACF5}"/>
              </a:ext>
            </a:extLst>
          </p:cNvPr>
          <p:cNvCxnSpPr>
            <a:cxnSpLocks/>
            <a:stCxn id="14" idx="3"/>
          </p:cNvCxnSpPr>
          <p:nvPr/>
        </p:nvCxnSpPr>
        <p:spPr>
          <a:xfrm>
            <a:off x="9397066" y="4953000"/>
            <a:ext cx="84375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024E5696-1407-4340-8CAC-DFF7B7813B08}"/>
              </a:ext>
            </a:extLst>
          </p:cNvPr>
          <p:cNvCxnSpPr>
            <a:cxnSpLocks/>
            <a:stCxn id="10" idx="3"/>
          </p:cNvCxnSpPr>
          <p:nvPr/>
        </p:nvCxnSpPr>
        <p:spPr>
          <a:xfrm>
            <a:off x="9397066" y="6091381"/>
            <a:ext cx="84375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48647834-BB3A-4BFC-89F4-70C491338DAF}"/>
              </a:ext>
            </a:extLst>
          </p:cNvPr>
          <p:cNvCxnSpPr>
            <a:cxnSpLocks/>
            <a:stCxn id="12" idx="1"/>
          </p:cNvCxnSpPr>
          <p:nvPr/>
        </p:nvCxnSpPr>
        <p:spPr>
          <a:xfrm flipH="1">
            <a:off x="4043826" y="3814619"/>
            <a:ext cx="1663312" cy="582121"/>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024F42D9-0308-4363-8CA5-764A842DF835}"/>
              </a:ext>
            </a:extLst>
          </p:cNvPr>
          <p:cNvCxnSpPr>
            <a:cxnSpLocks/>
            <a:stCxn id="10" idx="1"/>
          </p:cNvCxnSpPr>
          <p:nvPr/>
        </p:nvCxnSpPr>
        <p:spPr>
          <a:xfrm flipH="1" flipV="1">
            <a:off x="4043826" y="5461001"/>
            <a:ext cx="1663312" cy="630380"/>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92375504-C736-4105-A219-48DB3E315C19}"/>
              </a:ext>
            </a:extLst>
          </p:cNvPr>
          <p:cNvCxnSpPr>
            <a:cxnSpLocks/>
            <a:stCxn id="14" idx="1"/>
            <a:endCxn id="26" idx="3"/>
          </p:cNvCxnSpPr>
          <p:nvPr/>
        </p:nvCxnSpPr>
        <p:spPr>
          <a:xfrm flipH="1">
            <a:off x="4022435" y="4953000"/>
            <a:ext cx="1684703" cy="0"/>
          </a:xfrm>
          <a:prstGeom prst="straightConnector1">
            <a:avLst/>
          </a:prstGeom>
          <a:ln w="28575">
            <a:prstDash val="sysDash"/>
            <a:tailEnd type="triangle"/>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9EFBBE94-681F-44F3-802C-65A3C4E3972A}"/>
              </a:ext>
            </a:extLst>
          </p:cNvPr>
          <p:cNvCxnSpPr>
            <a:cxnSpLocks/>
          </p:cNvCxnSpPr>
          <p:nvPr/>
        </p:nvCxnSpPr>
        <p:spPr>
          <a:xfrm flipH="1">
            <a:off x="6068060" y="1274618"/>
            <a:ext cx="1412012" cy="209551"/>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6C983EEC-5AA3-458B-A8AA-818C642377E8}"/>
              </a:ext>
            </a:extLst>
          </p:cNvPr>
          <p:cNvCxnSpPr>
            <a:cxnSpLocks/>
          </p:cNvCxnSpPr>
          <p:nvPr/>
        </p:nvCxnSpPr>
        <p:spPr>
          <a:xfrm flipH="1" flipV="1">
            <a:off x="5784542" y="371769"/>
            <a:ext cx="302930" cy="1119903"/>
          </a:xfrm>
          <a:prstGeom prst="line">
            <a:avLst/>
          </a:prstGeom>
          <a:ln w="28575"/>
        </p:spPr>
        <p:style>
          <a:lnRef idx="1">
            <a:schemeClr val="dk1"/>
          </a:lnRef>
          <a:fillRef idx="0">
            <a:schemeClr val="dk1"/>
          </a:fillRef>
          <a:effectRef idx="0">
            <a:schemeClr val="dk1"/>
          </a:effectRef>
          <a:fontRef idx="minor">
            <a:schemeClr val="tx1"/>
          </a:fontRef>
        </p:style>
      </p:cxnSp>
      <p:sp>
        <p:nvSpPr>
          <p:cNvPr id="11" name="Rectangle 10">
            <a:extLst>
              <a:ext uri="{FF2B5EF4-FFF2-40B4-BE49-F238E27FC236}">
                <a16:creationId xmlns:a16="http://schemas.microsoft.com/office/drawing/2014/main" id="{93BD8ECA-1578-4B73-A19A-61701D18314D}"/>
              </a:ext>
            </a:extLst>
          </p:cNvPr>
          <p:cNvSpPr/>
          <p:nvPr/>
        </p:nvSpPr>
        <p:spPr>
          <a:xfrm>
            <a:off x="112223" y="1947721"/>
            <a:ext cx="8024996"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SBL BibLit" panose="02000000000000000000" pitchFamily="2" charset="-79"/>
                <a:ea typeface="SBL BibLit" panose="02000000000000000000" pitchFamily="2" charset="-79"/>
                <a:cs typeface="SBL BibLit" panose="02000000000000000000" pitchFamily="2" charset="-79"/>
              </a:rPr>
              <a:t>Chasma</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A gulf between the torments and Paradise. Both sides communicate.</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(Luke 16:26)</a:t>
            </a:r>
          </a:p>
        </p:txBody>
      </p:sp>
    </p:spTree>
    <p:extLst>
      <p:ext uri="{BB962C8B-B14F-4D97-AF65-F5344CB8AC3E}">
        <p14:creationId xmlns:p14="http://schemas.microsoft.com/office/powerpoint/2010/main" val="1482430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6288" y="1677403"/>
            <a:ext cx="914400" cy="914400"/>
          </a:xfrm>
          <a:prstGeom prst="rect">
            <a:avLst/>
          </a:prstGeom>
        </p:spPr>
      </p:pic>
      <p:cxnSp>
        <p:nvCxnSpPr>
          <p:cNvPr id="20" name="Straight Connector 19"/>
          <p:cNvCxnSpPr>
            <a:cxnSpLocks/>
          </p:cNvCxnSpPr>
          <p:nvPr/>
        </p:nvCxnSpPr>
        <p:spPr>
          <a:xfrm flipV="1">
            <a:off x="42601" y="5133638"/>
            <a:ext cx="12149399" cy="469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278393" y="2603202"/>
            <a:ext cx="1390189" cy="369332"/>
          </a:xfrm>
          <a:prstGeom prst="rect">
            <a:avLst/>
          </a:prstGeom>
          <a:noFill/>
        </p:spPr>
        <p:txBody>
          <a:bodyPr wrap="none" rtlCol="0">
            <a:spAutoFit/>
          </a:bodyPr>
          <a:lstStyle/>
          <a:p>
            <a:r>
              <a:rPr lang="en-US" dirty="0"/>
              <a:t>Church Age</a:t>
            </a:r>
          </a:p>
        </p:txBody>
      </p:sp>
      <p:cxnSp>
        <p:nvCxnSpPr>
          <p:cNvPr id="25" name="Straight Connector 24">
            <a:extLst>
              <a:ext uri="{FF2B5EF4-FFF2-40B4-BE49-F238E27FC236}">
                <a16:creationId xmlns:a16="http://schemas.microsoft.com/office/drawing/2014/main" id="{0CA0EC61-49DB-47CA-BFFD-71EF7B7DC00E}"/>
              </a:ext>
            </a:extLst>
          </p:cNvPr>
          <p:cNvCxnSpPr/>
          <p:nvPr/>
        </p:nvCxnSpPr>
        <p:spPr>
          <a:xfrm flipH="1">
            <a:off x="2043978" y="2163119"/>
            <a:ext cx="8538" cy="297051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E782805-2E5C-48B9-B1B2-B17AA834D295}"/>
              </a:ext>
            </a:extLst>
          </p:cNvPr>
          <p:cNvCxnSpPr/>
          <p:nvPr/>
        </p:nvCxnSpPr>
        <p:spPr>
          <a:xfrm>
            <a:off x="1405349" y="2883924"/>
            <a:ext cx="1277257"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141D06F7-6B86-467B-B486-5C40834896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5368" y="1564177"/>
            <a:ext cx="914400" cy="914400"/>
          </a:xfrm>
          <a:prstGeom prst="rect">
            <a:avLst/>
          </a:prstGeom>
        </p:spPr>
      </p:pic>
      <p:sp>
        <p:nvSpPr>
          <p:cNvPr id="4" name="TextBox 3">
            <a:extLst>
              <a:ext uri="{FF2B5EF4-FFF2-40B4-BE49-F238E27FC236}">
                <a16:creationId xmlns:a16="http://schemas.microsoft.com/office/drawing/2014/main" id="{331A6B50-50D4-4625-B736-0CDCE90085F9}"/>
              </a:ext>
            </a:extLst>
          </p:cNvPr>
          <p:cNvSpPr txBox="1"/>
          <p:nvPr/>
        </p:nvSpPr>
        <p:spPr>
          <a:xfrm>
            <a:off x="22810" y="2498244"/>
            <a:ext cx="1279517" cy="369332"/>
          </a:xfrm>
          <a:prstGeom prst="rect">
            <a:avLst/>
          </a:prstGeom>
          <a:noFill/>
        </p:spPr>
        <p:txBody>
          <a:bodyPr wrap="none" rtlCol="0">
            <a:spAutoFit/>
          </a:bodyPr>
          <a:lstStyle/>
          <a:p>
            <a:r>
              <a:rPr lang="en-US" dirty="0"/>
              <a:t>Mosaic Law</a:t>
            </a:r>
          </a:p>
        </p:txBody>
      </p:sp>
      <p:sp>
        <p:nvSpPr>
          <p:cNvPr id="6" name="Rectangle 5">
            <a:extLst>
              <a:ext uri="{FF2B5EF4-FFF2-40B4-BE49-F238E27FC236}">
                <a16:creationId xmlns:a16="http://schemas.microsoft.com/office/drawing/2014/main" id="{726383E3-8F0F-4967-9D4E-C65EFCBDF15B}"/>
              </a:ext>
            </a:extLst>
          </p:cNvPr>
          <p:cNvSpPr/>
          <p:nvPr/>
        </p:nvSpPr>
        <p:spPr>
          <a:xfrm>
            <a:off x="205368" y="5573222"/>
            <a:ext cx="11854552"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Paradise</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OT Saints, Thief on Cross</a:t>
            </a:r>
          </a:p>
        </p:txBody>
      </p:sp>
    </p:spTree>
    <p:extLst>
      <p:ext uri="{BB962C8B-B14F-4D97-AF65-F5344CB8AC3E}">
        <p14:creationId xmlns:p14="http://schemas.microsoft.com/office/powerpoint/2010/main" val="2909618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6288" y="1677403"/>
            <a:ext cx="914400" cy="914400"/>
          </a:xfrm>
          <a:prstGeom prst="rect">
            <a:avLst/>
          </a:prstGeom>
        </p:spPr>
      </p:pic>
      <p:cxnSp>
        <p:nvCxnSpPr>
          <p:cNvPr id="20" name="Straight Connector 19"/>
          <p:cNvCxnSpPr>
            <a:cxnSpLocks/>
          </p:cNvCxnSpPr>
          <p:nvPr/>
        </p:nvCxnSpPr>
        <p:spPr>
          <a:xfrm flipV="1">
            <a:off x="42601" y="5133638"/>
            <a:ext cx="12149399" cy="469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278393" y="2603202"/>
            <a:ext cx="1390189" cy="369332"/>
          </a:xfrm>
          <a:prstGeom prst="rect">
            <a:avLst/>
          </a:prstGeom>
          <a:noFill/>
        </p:spPr>
        <p:txBody>
          <a:bodyPr wrap="none" rtlCol="0">
            <a:spAutoFit/>
          </a:bodyPr>
          <a:lstStyle/>
          <a:p>
            <a:r>
              <a:rPr lang="en-US" dirty="0"/>
              <a:t>Church Age</a:t>
            </a:r>
          </a:p>
        </p:txBody>
      </p:sp>
      <p:cxnSp>
        <p:nvCxnSpPr>
          <p:cNvPr id="25" name="Straight Connector 24">
            <a:extLst>
              <a:ext uri="{FF2B5EF4-FFF2-40B4-BE49-F238E27FC236}">
                <a16:creationId xmlns:a16="http://schemas.microsoft.com/office/drawing/2014/main" id="{0CA0EC61-49DB-47CA-BFFD-71EF7B7DC00E}"/>
              </a:ext>
            </a:extLst>
          </p:cNvPr>
          <p:cNvCxnSpPr/>
          <p:nvPr/>
        </p:nvCxnSpPr>
        <p:spPr>
          <a:xfrm flipH="1">
            <a:off x="2043978" y="2163119"/>
            <a:ext cx="8538" cy="297051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E782805-2E5C-48B9-B1B2-B17AA834D295}"/>
              </a:ext>
            </a:extLst>
          </p:cNvPr>
          <p:cNvCxnSpPr/>
          <p:nvPr/>
        </p:nvCxnSpPr>
        <p:spPr>
          <a:xfrm>
            <a:off x="1405349" y="2883924"/>
            <a:ext cx="1277257"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141D06F7-6B86-467B-B486-5C40834896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5368" y="1564177"/>
            <a:ext cx="914400" cy="914400"/>
          </a:xfrm>
          <a:prstGeom prst="rect">
            <a:avLst/>
          </a:prstGeom>
        </p:spPr>
      </p:pic>
      <p:sp>
        <p:nvSpPr>
          <p:cNvPr id="4" name="TextBox 3">
            <a:extLst>
              <a:ext uri="{FF2B5EF4-FFF2-40B4-BE49-F238E27FC236}">
                <a16:creationId xmlns:a16="http://schemas.microsoft.com/office/drawing/2014/main" id="{331A6B50-50D4-4625-B736-0CDCE90085F9}"/>
              </a:ext>
            </a:extLst>
          </p:cNvPr>
          <p:cNvSpPr txBox="1"/>
          <p:nvPr/>
        </p:nvSpPr>
        <p:spPr>
          <a:xfrm>
            <a:off x="22810" y="2498244"/>
            <a:ext cx="1279517" cy="369332"/>
          </a:xfrm>
          <a:prstGeom prst="rect">
            <a:avLst/>
          </a:prstGeom>
          <a:noFill/>
        </p:spPr>
        <p:txBody>
          <a:bodyPr wrap="none" rtlCol="0">
            <a:spAutoFit/>
          </a:bodyPr>
          <a:lstStyle/>
          <a:p>
            <a:r>
              <a:rPr lang="en-US" dirty="0"/>
              <a:t>Mosaic Law</a:t>
            </a:r>
          </a:p>
        </p:txBody>
      </p:sp>
      <p:sp>
        <p:nvSpPr>
          <p:cNvPr id="6" name="Rectangle 5">
            <a:extLst>
              <a:ext uri="{FF2B5EF4-FFF2-40B4-BE49-F238E27FC236}">
                <a16:creationId xmlns:a16="http://schemas.microsoft.com/office/drawing/2014/main" id="{726383E3-8F0F-4967-9D4E-C65EFCBDF15B}"/>
              </a:ext>
            </a:extLst>
          </p:cNvPr>
          <p:cNvSpPr/>
          <p:nvPr/>
        </p:nvSpPr>
        <p:spPr>
          <a:xfrm>
            <a:off x="205368" y="5573222"/>
            <a:ext cx="11854552"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Paradise</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OT Saints, Thief on Cross</a:t>
            </a:r>
          </a:p>
        </p:txBody>
      </p:sp>
      <p:cxnSp>
        <p:nvCxnSpPr>
          <p:cNvPr id="17" name="Straight Arrow Connector 16">
            <a:extLst>
              <a:ext uri="{FF2B5EF4-FFF2-40B4-BE49-F238E27FC236}">
                <a16:creationId xmlns:a16="http://schemas.microsoft.com/office/drawing/2014/main" id="{1887E974-E173-471F-BA8C-789C0D0F3E7B}"/>
              </a:ext>
            </a:extLst>
          </p:cNvPr>
          <p:cNvCxnSpPr/>
          <p:nvPr/>
        </p:nvCxnSpPr>
        <p:spPr>
          <a:xfrm>
            <a:off x="2052516" y="3911600"/>
            <a:ext cx="721164" cy="1661622"/>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34" name="TextBox 33">
            <a:extLst>
              <a:ext uri="{FF2B5EF4-FFF2-40B4-BE49-F238E27FC236}">
                <a16:creationId xmlns:a16="http://schemas.microsoft.com/office/drawing/2014/main" id="{F61B9026-9DC9-455C-A83A-881196CE13B5}"/>
              </a:ext>
            </a:extLst>
          </p:cNvPr>
          <p:cNvSpPr txBox="1"/>
          <p:nvPr/>
        </p:nvSpPr>
        <p:spPr>
          <a:xfrm>
            <a:off x="3030220" y="2779831"/>
            <a:ext cx="6131560" cy="646331"/>
          </a:xfrm>
          <a:prstGeom prst="rect">
            <a:avLst/>
          </a:prstGeom>
          <a:noFill/>
        </p:spPr>
        <p:txBody>
          <a:bodyPr wrap="square">
            <a:spAutoFit/>
          </a:bodyPr>
          <a:lstStyle/>
          <a:p>
            <a:r>
              <a:rPr lang="en-US" dirty="0"/>
              <a:t>And Jesus said to him, “Assuredly, I say to you, today you will be with Me in Paradise.” (Luke 23:43)</a:t>
            </a:r>
          </a:p>
        </p:txBody>
      </p:sp>
      <p:sp>
        <p:nvSpPr>
          <p:cNvPr id="19" name="TextBox 18">
            <a:extLst>
              <a:ext uri="{FF2B5EF4-FFF2-40B4-BE49-F238E27FC236}">
                <a16:creationId xmlns:a16="http://schemas.microsoft.com/office/drawing/2014/main" id="{991F75BD-D3A0-4E2C-AD89-CDF17FC44572}"/>
              </a:ext>
            </a:extLst>
          </p:cNvPr>
          <p:cNvSpPr txBox="1"/>
          <p:nvPr/>
        </p:nvSpPr>
        <p:spPr>
          <a:xfrm>
            <a:off x="3083440" y="2352686"/>
            <a:ext cx="6078340" cy="461665"/>
          </a:xfrm>
          <a:prstGeom prst="rect">
            <a:avLst/>
          </a:prstGeom>
          <a:noFill/>
        </p:spPr>
        <p:txBody>
          <a:bodyPr wrap="square" rtlCol="0">
            <a:spAutoFit/>
          </a:bodyPr>
          <a:lstStyle/>
          <a:p>
            <a:r>
              <a:rPr lang="en-US" sz="2400" dirty="0"/>
              <a:t>1. Paradise</a:t>
            </a:r>
          </a:p>
        </p:txBody>
      </p:sp>
    </p:spTree>
    <p:extLst>
      <p:ext uri="{BB962C8B-B14F-4D97-AF65-F5344CB8AC3E}">
        <p14:creationId xmlns:p14="http://schemas.microsoft.com/office/powerpoint/2010/main" val="3806067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6288" y="1677403"/>
            <a:ext cx="914400" cy="914400"/>
          </a:xfrm>
          <a:prstGeom prst="rect">
            <a:avLst/>
          </a:prstGeom>
        </p:spPr>
      </p:pic>
      <p:cxnSp>
        <p:nvCxnSpPr>
          <p:cNvPr id="20" name="Straight Connector 19"/>
          <p:cNvCxnSpPr>
            <a:cxnSpLocks/>
          </p:cNvCxnSpPr>
          <p:nvPr/>
        </p:nvCxnSpPr>
        <p:spPr>
          <a:xfrm flipV="1">
            <a:off x="42601" y="5133638"/>
            <a:ext cx="12149399" cy="469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278393" y="2603202"/>
            <a:ext cx="1390189" cy="369332"/>
          </a:xfrm>
          <a:prstGeom prst="rect">
            <a:avLst/>
          </a:prstGeom>
          <a:noFill/>
        </p:spPr>
        <p:txBody>
          <a:bodyPr wrap="none" rtlCol="0">
            <a:spAutoFit/>
          </a:bodyPr>
          <a:lstStyle/>
          <a:p>
            <a:r>
              <a:rPr lang="en-US" dirty="0"/>
              <a:t>Church Age</a:t>
            </a:r>
          </a:p>
        </p:txBody>
      </p:sp>
      <p:cxnSp>
        <p:nvCxnSpPr>
          <p:cNvPr id="25" name="Straight Connector 24">
            <a:extLst>
              <a:ext uri="{FF2B5EF4-FFF2-40B4-BE49-F238E27FC236}">
                <a16:creationId xmlns:a16="http://schemas.microsoft.com/office/drawing/2014/main" id="{0CA0EC61-49DB-47CA-BFFD-71EF7B7DC00E}"/>
              </a:ext>
            </a:extLst>
          </p:cNvPr>
          <p:cNvCxnSpPr/>
          <p:nvPr/>
        </p:nvCxnSpPr>
        <p:spPr>
          <a:xfrm flipH="1">
            <a:off x="2043978" y="2163119"/>
            <a:ext cx="8538" cy="297051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E782805-2E5C-48B9-B1B2-B17AA834D295}"/>
              </a:ext>
            </a:extLst>
          </p:cNvPr>
          <p:cNvCxnSpPr/>
          <p:nvPr/>
        </p:nvCxnSpPr>
        <p:spPr>
          <a:xfrm>
            <a:off x="1405349" y="2883924"/>
            <a:ext cx="1277257"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141D06F7-6B86-467B-B486-5C40834896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5368" y="1564177"/>
            <a:ext cx="914400" cy="914400"/>
          </a:xfrm>
          <a:prstGeom prst="rect">
            <a:avLst/>
          </a:prstGeom>
        </p:spPr>
      </p:pic>
      <p:sp>
        <p:nvSpPr>
          <p:cNvPr id="4" name="TextBox 3">
            <a:extLst>
              <a:ext uri="{FF2B5EF4-FFF2-40B4-BE49-F238E27FC236}">
                <a16:creationId xmlns:a16="http://schemas.microsoft.com/office/drawing/2014/main" id="{331A6B50-50D4-4625-B736-0CDCE90085F9}"/>
              </a:ext>
            </a:extLst>
          </p:cNvPr>
          <p:cNvSpPr txBox="1"/>
          <p:nvPr/>
        </p:nvSpPr>
        <p:spPr>
          <a:xfrm>
            <a:off x="22810" y="2498244"/>
            <a:ext cx="1279517" cy="369332"/>
          </a:xfrm>
          <a:prstGeom prst="rect">
            <a:avLst/>
          </a:prstGeom>
          <a:noFill/>
        </p:spPr>
        <p:txBody>
          <a:bodyPr wrap="none" rtlCol="0">
            <a:spAutoFit/>
          </a:bodyPr>
          <a:lstStyle/>
          <a:p>
            <a:r>
              <a:rPr lang="en-US" dirty="0"/>
              <a:t>Mosaic Law</a:t>
            </a:r>
          </a:p>
        </p:txBody>
      </p:sp>
      <p:sp>
        <p:nvSpPr>
          <p:cNvPr id="6" name="Rectangle 5">
            <a:extLst>
              <a:ext uri="{FF2B5EF4-FFF2-40B4-BE49-F238E27FC236}">
                <a16:creationId xmlns:a16="http://schemas.microsoft.com/office/drawing/2014/main" id="{726383E3-8F0F-4967-9D4E-C65EFCBDF15B}"/>
              </a:ext>
            </a:extLst>
          </p:cNvPr>
          <p:cNvSpPr/>
          <p:nvPr/>
        </p:nvSpPr>
        <p:spPr>
          <a:xfrm>
            <a:off x="205368" y="5573222"/>
            <a:ext cx="11854552"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Paradise</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OT Saints, Thief on Cross</a:t>
            </a:r>
          </a:p>
        </p:txBody>
      </p:sp>
      <p:cxnSp>
        <p:nvCxnSpPr>
          <p:cNvPr id="17" name="Straight Arrow Connector 16">
            <a:extLst>
              <a:ext uri="{FF2B5EF4-FFF2-40B4-BE49-F238E27FC236}">
                <a16:creationId xmlns:a16="http://schemas.microsoft.com/office/drawing/2014/main" id="{1887E974-E173-471F-BA8C-789C0D0F3E7B}"/>
              </a:ext>
            </a:extLst>
          </p:cNvPr>
          <p:cNvCxnSpPr/>
          <p:nvPr/>
        </p:nvCxnSpPr>
        <p:spPr>
          <a:xfrm>
            <a:off x="2052516" y="3911600"/>
            <a:ext cx="721164" cy="1661622"/>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34" name="TextBox 33">
            <a:extLst>
              <a:ext uri="{FF2B5EF4-FFF2-40B4-BE49-F238E27FC236}">
                <a16:creationId xmlns:a16="http://schemas.microsoft.com/office/drawing/2014/main" id="{F61B9026-9DC9-455C-A83A-881196CE13B5}"/>
              </a:ext>
            </a:extLst>
          </p:cNvPr>
          <p:cNvSpPr txBox="1"/>
          <p:nvPr/>
        </p:nvSpPr>
        <p:spPr>
          <a:xfrm>
            <a:off x="3030220" y="2779831"/>
            <a:ext cx="6131560" cy="1754326"/>
          </a:xfrm>
          <a:prstGeom prst="rect">
            <a:avLst/>
          </a:prstGeom>
          <a:noFill/>
        </p:spPr>
        <p:txBody>
          <a:bodyPr wrap="square">
            <a:spAutoFit/>
          </a:bodyPr>
          <a:lstStyle/>
          <a:p>
            <a:r>
              <a:rPr lang="en-US" dirty="0"/>
              <a:t>Now the first day of the week Mary Magdalene went to the tomb early... Jesus said to her, “Do not cling to Me, for I have not yet ascended to My Father; but go to My brethren and say to them, ‘I am ascending to My Father and your Father, and to My God and your God.’ </a:t>
            </a:r>
          </a:p>
          <a:p>
            <a:r>
              <a:rPr lang="en-US" dirty="0"/>
              <a:t>(John 20:1a, 17)</a:t>
            </a:r>
          </a:p>
        </p:txBody>
      </p:sp>
      <p:sp>
        <p:nvSpPr>
          <p:cNvPr id="19" name="TextBox 18">
            <a:extLst>
              <a:ext uri="{FF2B5EF4-FFF2-40B4-BE49-F238E27FC236}">
                <a16:creationId xmlns:a16="http://schemas.microsoft.com/office/drawing/2014/main" id="{991F75BD-D3A0-4E2C-AD89-CDF17FC44572}"/>
              </a:ext>
            </a:extLst>
          </p:cNvPr>
          <p:cNvSpPr txBox="1"/>
          <p:nvPr/>
        </p:nvSpPr>
        <p:spPr>
          <a:xfrm>
            <a:off x="3083440" y="2352686"/>
            <a:ext cx="6078340" cy="461665"/>
          </a:xfrm>
          <a:prstGeom prst="rect">
            <a:avLst/>
          </a:prstGeom>
          <a:noFill/>
        </p:spPr>
        <p:txBody>
          <a:bodyPr wrap="square" rtlCol="0">
            <a:spAutoFit/>
          </a:bodyPr>
          <a:lstStyle/>
          <a:p>
            <a:r>
              <a:rPr lang="en-US" sz="2400" dirty="0"/>
              <a:t>2. Resurrection</a:t>
            </a:r>
          </a:p>
        </p:txBody>
      </p:sp>
      <p:cxnSp>
        <p:nvCxnSpPr>
          <p:cNvPr id="13" name="Straight Arrow Connector 12">
            <a:extLst>
              <a:ext uri="{FF2B5EF4-FFF2-40B4-BE49-F238E27FC236}">
                <a16:creationId xmlns:a16="http://schemas.microsoft.com/office/drawing/2014/main" id="{D53D7778-44ED-4163-939A-AF54731FA3C6}"/>
              </a:ext>
            </a:extLst>
          </p:cNvPr>
          <p:cNvCxnSpPr>
            <a:cxnSpLocks/>
          </p:cNvCxnSpPr>
          <p:nvPr/>
        </p:nvCxnSpPr>
        <p:spPr>
          <a:xfrm flipV="1">
            <a:off x="3083440" y="4663440"/>
            <a:ext cx="442080" cy="851489"/>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73066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5B54D4CA-78D1-4754-81C6-2733D1D1F140}"/>
              </a:ext>
            </a:extLst>
          </p:cNvPr>
          <p:cNvCxnSpPr>
            <a:cxnSpLocks/>
          </p:cNvCxnSpPr>
          <p:nvPr/>
        </p:nvCxnSpPr>
        <p:spPr>
          <a:xfrm flipV="1">
            <a:off x="4884907" y="1314888"/>
            <a:ext cx="1047758" cy="414824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6288" y="1677403"/>
            <a:ext cx="914400" cy="914400"/>
          </a:xfrm>
          <a:prstGeom prst="rect">
            <a:avLst/>
          </a:prstGeom>
        </p:spPr>
      </p:pic>
      <p:cxnSp>
        <p:nvCxnSpPr>
          <p:cNvPr id="20" name="Straight Connector 19"/>
          <p:cNvCxnSpPr>
            <a:cxnSpLocks/>
          </p:cNvCxnSpPr>
          <p:nvPr/>
        </p:nvCxnSpPr>
        <p:spPr>
          <a:xfrm flipV="1">
            <a:off x="42601" y="5133638"/>
            <a:ext cx="12149399" cy="469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278393" y="2603202"/>
            <a:ext cx="1390189" cy="369332"/>
          </a:xfrm>
          <a:prstGeom prst="rect">
            <a:avLst/>
          </a:prstGeom>
          <a:noFill/>
        </p:spPr>
        <p:txBody>
          <a:bodyPr wrap="none" rtlCol="0">
            <a:spAutoFit/>
          </a:bodyPr>
          <a:lstStyle/>
          <a:p>
            <a:r>
              <a:rPr lang="en-US" dirty="0"/>
              <a:t>Church Age</a:t>
            </a:r>
          </a:p>
        </p:txBody>
      </p:sp>
      <p:cxnSp>
        <p:nvCxnSpPr>
          <p:cNvPr id="25" name="Straight Connector 24">
            <a:extLst>
              <a:ext uri="{FF2B5EF4-FFF2-40B4-BE49-F238E27FC236}">
                <a16:creationId xmlns:a16="http://schemas.microsoft.com/office/drawing/2014/main" id="{0CA0EC61-49DB-47CA-BFFD-71EF7B7DC00E}"/>
              </a:ext>
            </a:extLst>
          </p:cNvPr>
          <p:cNvCxnSpPr/>
          <p:nvPr/>
        </p:nvCxnSpPr>
        <p:spPr>
          <a:xfrm flipH="1">
            <a:off x="2043978" y="2163119"/>
            <a:ext cx="8538" cy="297051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E782805-2E5C-48B9-B1B2-B17AA834D295}"/>
              </a:ext>
            </a:extLst>
          </p:cNvPr>
          <p:cNvCxnSpPr/>
          <p:nvPr/>
        </p:nvCxnSpPr>
        <p:spPr>
          <a:xfrm>
            <a:off x="1405349" y="2883924"/>
            <a:ext cx="1277257"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141D06F7-6B86-467B-B486-5C40834896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5368" y="1564177"/>
            <a:ext cx="914400" cy="914400"/>
          </a:xfrm>
          <a:prstGeom prst="rect">
            <a:avLst/>
          </a:prstGeom>
        </p:spPr>
      </p:pic>
      <p:sp>
        <p:nvSpPr>
          <p:cNvPr id="4" name="TextBox 3">
            <a:extLst>
              <a:ext uri="{FF2B5EF4-FFF2-40B4-BE49-F238E27FC236}">
                <a16:creationId xmlns:a16="http://schemas.microsoft.com/office/drawing/2014/main" id="{331A6B50-50D4-4625-B736-0CDCE90085F9}"/>
              </a:ext>
            </a:extLst>
          </p:cNvPr>
          <p:cNvSpPr txBox="1"/>
          <p:nvPr/>
        </p:nvSpPr>
        <p:spPr>
          <a:xfrm>
            <a:off x="22810" y="2498244"/>
            <a:ext cx="1279517" cy="369332"/>
          </a:xfrm>
          <a:prstGeom prst="rect">
            <a:avLst/>
          </a:prstGeom>
          <a:noFill/>
        </p:spPr>
        <p:txBody>
          <a:bodyPr wrap="none" rtlCol="0">
            <a:spAutoFit/>
          </a:bodyPr>
          <a:lstStyle/>
          <a:p>
            <a:r>
              <a:rPr lang="en-US" dirty="0"/>
              <a:t>Mosaic Law</a:t>
            </a:r>
          </a:p>
        </p:txBody>
      </p:sp>
      <p:sp>
        <p:nvSpPr>
          <p:cNvPr id="6" name="Rectangle 5">
            <a:extLst>
              <a:ext uri="{FF2B5EF4-FFF2-40B4-BE49-F238E27FC236}">
                <a16:creationId xmlns:a16="http://schemas.microsoft.com/office/drawing/2014/main" id="{726383E3-8F0F-4967-9D4E-C65EFCBDF15B}"/>
              </a:ext>
            </a:extLst>
          </p:cNvPr>
          <p:cNvSpPr/>
          <p:nvPr/>
        </p:nvSpPr>
        <p:spPr>
          <a:xfrm>
            <a:off x="205368" y="5573222"/>
            <a:ext cx="11854552"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Paradise</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Empty</a:t>
            </a:r>
          </a:p>
        </p:txBody>
      </p:sp>
      <p:cxnSp>
        <p:nvCxnSpPr>
          <p:cNvPr id="17" name="Straight Arrow Connector 16">
            <a:extLst>
              <a:ext uri="{FF2B5EF4-FFF2-40B4-BE49-F238E27FC236}">
                <a16:creationId xmlns:a16="http://schemas.microsoft.com/office/drawing/2014/main" id="{1887E974-E173-471F-BA8C-789C0D0F3E7B}"/>
              </a:ext>
            </a:extLst>
          </p:cNvPr>
          <p:cNvCxnSpPr/>
          <p:nvPr/>
        </p:nvCxnSpPr>
        <p:spPr>
          <a:xfrm>
            <a:off x="2052516" y="3911600"/>
            <a:ext cx="721164" cy="1661622"/>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34" name="TextBox 33">
            <a:extLst>
              <a:ext uri="{FF2B5EF4-FFF2-40B4-BE49-F238E27FC236}">
                <a16:creationId xmlns:a16="http://schemas.microsoft.com/office/drawing/2014/main" id="{F61B9026-9DC9-455C-A83A-881196CE13B5}"/>
              </a:ext>
            </a:extLst>
          </p:cNvPr>
          <p:cNvSpPr txBox="1"/>
          <p:nvPr/>
        </p:nvSpPr>
        <p:spPr>
          <a:xfrm>
            <a:off x="3073064" y="2327513"/>
            <a:ext cx="6131560" cy="2585323"/>
          </a:xfrm>
          <a:prstGeom prst="rect">
            <a:avLst/>
          </a:prstGeom>
          <a:noFill/>
        </p:spPr>
        <p:txBody>
          <a:bodyPr wrap="square">
            <a:spAutoFit/>
          </a:bodyPr>
          <a:lstStyle/>
          <a:p>
            <a:pPr algn="l"/>
            <a:r>
              <a:rPr lang="en-US" dirty="0"/>
              <a:t>(</a:t>
            </a:r>
            <a:r>
              <a:rPr lang="en-US" b="0" i="0" dirty="0">
                <a:solidFill>
                  <a:srgbClr val="000000"/>
                </a:solidFill>
                <a:effectLst/>
                <a:latin typeface="system-ui"/>
              </a:rPr>
              <a:t>Therefore He says:</a:t>
            </a:r>
          </a:p>
          <a:p>
            <a:pPr marL="284163" algn="l"/>
            <a:r>
              <a:rPr lang="en-US" b="0" i="0" dirty="0">
                <a:solidFill>
                  <a:srgbClr val="000000"/>
                </a:solidFill>
                <a:effectLst/>
                <a:latin typeface="system-ui"/>
              </a:rPr>
              <a:t>“When He ascended on high,</a:t>
            </a:r>
            <a:br>
              <a:rPr lang="en-US" b="0" i="0" dirty="0">
                <a:solidFill>
                  <a:srgbClr val="000000"/>
                </a:solidFill>
                <a:effectLst/>
                <a:latin typeface="system-ui"/>
              </a:rPr>
            </a:br>
            <a:r>
              <a:rPr lang="en-US" b="0" i="0" dirty="0">
                <a:solidFill>
                  <a:srgbClr val="000000"/>
                </a:solidFill>
                <a:effectLst/>
                <a:latin typeface="system-ui"/>
              </a:rPr>
              <a:t>He led captivity captive,</a:t>
            </a:r>
            <a:br>
              <a:rPr lang="en-US" b="0" i="0" dirty="0">
                <a:solidFill>
                  <a:srgbClr val="000000"/>
                </a:solidFill>
                <a:effectLst/>
                <a:latin typeface="system-ui"/>
              </a:rPr>
            </a:br>
            <a:r>
              <a:rPr lang="en-US" b="0" i="0" dirty="0">
                <a:solidFill>
                  <a:srgbClr val="000000"/>
                </a:solidFill>
                <a:effectLst/>
                <a:latin typeface="system-ui"/>
              </a:rPr>
              <a:t>And gave gifts to men.”</a:t>
            </a:r>
          </a:p>
          <a:p>
            <a:pPr algn="l"/>
            <a:r>
              <a:rPr lang="en-US" b="0" i="0" dirty="0">
                <a:solidFill>
                  <a:srgbClr val="000000"/>
                </a:solidFill>
                <a:effectLst/>
                <a:latin typeface="system-ui"/>
              </a:rPr>
              <a:t>(Now this, “He ascended”—what does it mean but that He also first descended into the lower parts of the earth? He who descended is also the One who ascended far above all the heavens, that He might fill all things.) (Eph. 4:8–10 cf. Col. 2:15)</a:t>
            </a:r>
          </a:p>
          <a:p>
            <a:endParaRPr lang="en-US" dirty="0"/>
          </a:p>
        </p:txBody>
      </p:sp>
      <p:sp>
        <p:nvSpPr>
          <p:cNvPr id="19" name="TextBox 18">
            <a:extLst>
              <a:ext uri="{FF2B5EF4-FFF2-40B4-BE49-F238E27FC236}">
                <a16:creationId xmlns:a16="http://schemas.microsoft.com/office/drawing/2014/main" id="{991F75BD-D3A0-4E2C-AD89-CDF17FC44572}"/>
              </a:ext>
            </a:extLst>
          </p:cNvPr>
          <p:cNvSpPr txBox="1"/>
          <p:nvPr/>
        </p:nvSpPr>
        <p:spPr>
          <a:xfrm>
            <a:off x="3099674" y="1531342"/>
            <a:ext cx="6078340" cy="830997"/>
          </a:xfrm>
          <a:prstGeom prst="rect">
            <a:avLst/>
          </a:prstGeom>
          <a:noFill/>
        </p:spPr>
        <p:txBody>
          <a:bodyPr wrap="square" rtlCol="0">
            <a:spAutoFit/>
          </a:bodyPr>
          <a:lstStyle/>
          <a:p>
            <a:r>
              <a:rPr lang="en-US" sz="2400" dirty="0"/>
              <a:t>3. Back to Paradise to Collect the Saints</a:t>
            </a:r>
          </a:p>
          <a:p>
            <a:r>
              <a:rPr lang="en-US" sz="2400" dirty="0"/>
              <a:t>4. To Heaven with the Saints</a:t>
            </a:r>
          </a:p>
        </p:txBody>
      </p:sp>
      <p:cxnSp>
        <p:nvCxnSpPr>
          <p:cNvPr id="13" name="Straight Arrow Connector 12">
            <a:extLst>
              <a:ext uri="{FF2B5EF4-FFF2-40B4-BE49-F238E27FC236}">
                <a16:creationId xmlns:a16="http://schemas.microsoft.com/office/drawing/2014/main" id="{D53D7778-44ED-4163-939A-AF54731FA3C6}"/>
              </a:ext>
            </a:extLst>
          </p:cNvPr>
          <p:cNvCxnSpPr>
            <a:cxnSpLocks/>
          </p:cNvCxnSpPr>
          <p:nvPr/>
        </p:nvCxnSpPr>
        <p:spPr>
          <a:xfrm flipV="1">
            <a:off x="3083440" y="4663440"/>
            <a:ext cx="442080" cy="851489"/>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15" name="Straight Arrow Connector 14">
            <a:extLst>
              <a:ext uri="{FF2B5EF4-FFF2-40B4-BE49-F238E27FC236}">
                <a16:creationId xmlns:a16="http://schemas.microsoft.com/office/drawing/2014/main" id="{4316C545-DEBC-465B-A180-B5EAD3C688B3}"/>
              </a:ext>
            </a:extLst>
          </p:cNvPr>
          <p:cNvCxnSpPr>
            <a:cxnSpLocks/>
          </p:cNvCxnSpPr>
          <p:nvPr/>
        </p:nvCxnSpPr>
        <p:spPr>
          <a:xfrm>
            <a:off x="4053893" y="4678748"/>
            <a:ext cx="390251" cy="784378"/>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9" name="Rectangle 8">
            <a:extLst>
              <a:ext uri="{FF2B5EF4-FFF2-40B4-BE49-F238E27FC236}">
                <a16:creationId xmlns:a16="http://schemas.microsoft.com/office/drawing/2014/main" id="{C77126E4-0119-4A8F-ACF3-AC8BDD81215E}"/>
              </a:ext>
            </a:extLst>
          </p:cNvPr>
          <p:cNvSpPr/>
          <p:nvPr/>
        </p:nvSpPr>
        <p:spPr>
          <a:xfrm>
            <a:off x="3681527" y="188792"/>
            <a:ext cx="7291960"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Heaven</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OT Saints, Thief on Cross</a:t>
            </a:r>
          </a:p>
        </p:txBody>
      </p:sp>
    </p:spTree>
    <p:extLst>
      <p:ext uri="{BB962C8B-B14F-4D97-AF65-F5344CB8AC3E}">
        <p14:creationId xmlns:p14="http://schemas.microsoft.com/office/powerpoint/2010/main" val="655102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5B54D4CA-78D1-4754-81C6-2733D1D1F140}"/>
              </a:ext>
            </a:extLst>
          </p:cNvPr>
          <p:cNvCxnSpPr>
            <a:cxnSpLocks/>
          </p:cNvCxnSpPr>
          <p:nvPr/>
        </p:nvCxnSpPr>
        <p:spPr>
          <a:xfrm flipV="1">
            <a:off x="4884907" y="1314888"/>
            <a:ext cx="1047758" cy="414824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6288" y="1677403"/>
            <a:ext cx="914400" cy="914400"/>
          </a:xfrm>
          <a:prstGeom prst="rect">
            <a:avLst/>
          </a:prstGeom>
        </p:spPr>
      </p:pic>
      <p:cxnSp>
        <p:nvCxnSpPr>
          <p:cNvPr id="20" name="Straight Connector 19"/>
          <p:cNvCxnSpPr>
            <a:cxnSpLocks/>
          </p:cNvCxnSpPr>
          <p:nvPr/>
        </p:nvCxnSpPr>
        <p:spPr>
          <a:xfrm flipV="1">
            <a:off x="42601" y="5133638"/>
            <a:ext cx="12149399" cy="469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278393" y="2603202"/>
            <a:ext cx="1390189" cy="369332"/>
          </a:xfrm>
          <a:prstGeom prst="rect">
            <a:avLst/>
          </a:prstGeom>
          <a:noFill/>
        </p:spPr>
        <p:txBody>
          <a:bodyPr wrap="none" rtlCol="0">
            <a:spAutoFit/>
          </a:bodyPr>
          <a:lstStyle/>
          <a:p>
            <a:r>
              <a:rPr lang="en-US" dirty="0"/>
              <a:t>Church Age</a:t>
            </a:r>
          </a:p>
        </p:txBody>
      </p:sp>
      <p:cxnSp>
        <p:nvCxnSpPr>
          <p:cNvPr id="25" name="Straight Connector 24">
            <a:extLst>
              <a:ext uri="{FF2B5EF4-FFF2-40B4-BE49-F238E27FC236}">
                <a16:creationId xmlns:a16="http://schemas.microsoft.com/office/drawing/2014/main" id="{0CA0EC61-49DB-47CA-BFFD-71EF7B7DC00E}"/>
              </a:ext>
            </a:extLst>
          </p:cNvPr>
          <p:cNvCxnSpPr/>
          <p:nvPr/>
        </p:nvCxnSpPr>
        <p:spPr>
          <a:xfrm flipH="1">
            <a:off x="2043978" y="2163119"/>
            <a:ext cx="8538" cy="297051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E782805-2E5C-48B9-B1B2-B17AA834D295}"/>
              </a:ext>
            </a:extLst>
          </p:cNvPr>
          <p:cNvCxnSpPr/>
          <p:nvPr/>
        </p:nvCxnSpPr>
        <p:spPr>
          <a:xfrm>
            <a:off x="1405349" y="2883924"/>
            <a:ext cx="1277257"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141D06F7-6B86-467B-B486-5C40834896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5368" y="1564177"/>
            <a:ext cx="914400" cy="914400"/>
          </a:xfrm>
          <a:prstGeom prst="rect">
            <a:avLst/>
          </a:prstGeom>
        </p:spPr>
      </p:pic>
      <p:sp>
        <p:nvSpPr>
          <p:cNvPr id="4" name="TextBox 3">
            <a:extLst>
              <a:ext uri="{FF2B5EF4-FFF2-40B4-BE49-F238E27FC236}">
                <a16:creationId xmlns:a16="http://schemas.microsoft.com/office/drawing/2014/main" id="{331A6B50-50D4-4625-B736-0CDCE90085F9}"/>
              </a:ext>
            </a:extLst>
          </p:cNvPr>
          <p:cNvSpPr txBox="1"/>
          <p:nvPr/>
        </p:nvSpPr>
        <p:spPr>
          <a:xfrm>
            <a:off x="22810" y="2498244"/>
            <a:ext cx="1279517" cy="369332"/>
          </a:xfrm>
          <a:prstGeom prst="rect">
            <a:avLst/>
          </a:prstGeom>
          <a:noFill/>
        </p:spPr>
        <p:txBody>
          <a:bodyPr wrap="none" rtlCol="0">
            <a:spAutoFit/>
          </a:bodyPr>
          <a:lstStyle/>
          <a:p>
            <a:r>
              <a:rPr lang="en-US" dirty="0"/>
              <a:t>Mosaic Law</a:t>
            </a:r>
          </a:p>
        </p:txBody>
      </p:sp>
      <p:sp>
        <p:nvSpPr>
          <p:cNvPr id="6" name="Rectangle 5">
            <a:extLst>
              <a:ext uri="{FF2B5EF4-FFF2-40B4-BE49-F238E27FC236}">
                <a16:creationId xmlns:a16="http://schemas.microsoft.com/office/drawing/2014/main" id="{726383E3-8F0F-4967-9D4E-C65EFCBDF15B}"/>
              </a:ext>
            </a:extLst>
          </p:cNvPr>
          <p:cNvSpPr/>
          <p:nvPr/>
        </p:nvSpPr>
        <p:spPr>
          <a:xfrm>
            <a:off x="205368" y="5573222"/>
            <a:ext cx="11854552"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Paradise</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Empty</a:t>
            </a:r>
          </a:p>
        </p:txBody>
      </p:sp>
      <p:cxnSp>
        <p:nvCxnSpPr>
          <p:cNvPr id="17" name="Straight Arrow Connector 16">
            <a:extLst>
              <a:ext uri="{FF2B5EF4-FFF2-40B4-BE49-F238E27FC236}">
                <a16:creationId xmlns:a16="http://schemas.microsoft.com/office/drawing/2014/main" id="{1887E974-E173-471F-BA8C-789C0D0F3E7B}"/>
              </a:ext>
            </a:extLst>
          </p:cNvPr>
          <p:cNvCxnSpPr/>
          <p:nvPr/>
        </p:nvCxnSpPr>
        <p:spPr>
          <a:xfrm>
            <a:off x="2052516" y="3911600"/>
            <a:ext cx="721164" cy="1661622"/>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13" name="Straight Arrow Connector 12">
            <a:extLst>
              <a:ext uri="{FF2B5EF4-FFF2-40B4-BE49-F238E27FC236}">
                <a16:creationId xmlns:a16="http://schemas.microsoft.com/office/drawing/2014/main" id="{D53D7778-44ED-4163-939A-AF54731FA3C6}"/>
              </a:ext>
            </a:extLst>
          </p:cNvPr>
          <p:cNvCxnSpPr>
            <a:cxnSpLocks/>
          </p:cNvCxnSpPr>
          <p:nvPr/>
        </p:nvCxnSpPr>
        <p:spPr>
          <a:xfrm flipV="1">
            <a:off x="3083440" y="4663440"/>
            <a:ext cx="442080" cy="851489"/>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15" name="Straight Arrow Connector 14">
            <a:extLst>
              <a:ext uri="{FF2B5EF4-FFF2-40B4-BE49-F238E27FC236}">
                <a16:creationId xmlns:a16="http://schemas.microsoft.com/office/drawing/2014/main" id="{4316C545-DEBC-465B-A180-B5EAD3C688B3}"/>
              </a:ext>
            </a:extLst>
          </p:cNvPr>
          <p:cNvCxnSpPr>
            <a:cxnSpLocks/>
          </p:cNvCxnSpPr>
          <p:nvPr/>
        </p:nvCxnSpPr>
        <p:spPr>
          <a:xfrm>
            <a:off x="4053893" y="4678748"/>
            <a:ext cx="390251" cy="784378"/>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9" name="Rectangle 8">
            <a:extLst>
              <a:ext uri="{FF2B5EF4-FFF2-40B4-BE49-F238E27FC236}">
                <a16:creationId xmlns:a16="http://schemas.microsoft.com/office/drawing/2014/main" id="{C77126E4-0119-4A8F-ACF3-AC8BDD81215E}"/>
              </a:ext>
            </a:extLst>
          </p:cNvPr>
          <p:cNvSpPr/>
          <p:nvPr/>
        </p:nvSpPr>
        <p:spPr>
          <a:xfrm>
            <a:off x="3681527" y="188792"/>
            <a:ext cx="7291960"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Heaven</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OT Saints, Thief on Cross</a:t>
            </a:r>
          </a:p>
        </p:txBody>
      </p:sp>
      <p:sp>
        <p:nvSpPr>
          <p:cNvPr id="3" name="TextBox 2">
            <a:extLst>
              <a:ext uri="{FF2B5EF4-FFF2-40B4-BE49-F238E27FC236}">
                <a16:creationId xmlns:a16="http://schemas.microsoft.com/office/drawing/2014/main" id="{23BE4B38-F7DC-4AC6-BB7D-BF11D3C375E5}"/>
              </a:ext>
            </a:extLst>
          </p:cNvPr>
          <p:cNvSpPr txBox="1"/>
          <p:nvPr/>
        </p:nvSpPr>
        <p:spPr>
          <a:xfrm>
            <a:off x="3030220" y="2779831"/>
            <a:ext cx="6131560" cy="1477328"/>
          </a:xfrm>
          <a:prstGeom prst="rect">
            <a:avLst/>
          </a:prstGeom>
          <a:noFill/>
        </p:spPr>
        <p:txBody>
          <a:bodyPr wrap="square">
            <a:spAutoFit/>
          </a:bodyPr>
          <a:lstStyle/>
          <a:p>
            <a:r>
              <a:rPr lang="en-US" b="0" i="0" dirty="0">
                <a:solidFill>
                  <a:srgbClr val="000000"/>
                </a:solidFill>
                <a:effectLst/>
                <a:latin typeface="system-ui"/>
              </a:rPr>
              <a:t>Then, the same day at evening, being the first </a:t>
            </a:r>
            <a:r>
              <a:rPr lang="en-US" b="0" i="1" dirty="0">
                <a:solidFill>
                  <a:srgbClr val="000000"/>
                </a:solidFill>
                <a:effectLst/>
                <a:latin typeface="system-ui"/>
              </a:rPr>
              <a:t>day</a:t>
            </a:r>
            <a:r>
              <a:rPr lang="en-US" b="0" i="0" dirty="0">
                <a:solidFill>
                  <a:srgbClr val="000000"/>
                </a:solidFill>
                <a:effectLst/>
                <a:latin typeface="system-ui"/>
              </a:rPr>
              <a:t> of the week, when the doors were shut where the disciples were assembled, for fear of the Jews, Jesus came and stood in the midst, and said to them, “Peace </a:t>
            </a:r>
            <a:r>
              <a:rPr lang="en-US" b="0" i="1" dirty="0">
                <a:solidFill>
                  <a:srgbClr val="000000"/>
                </a:solidFill>
                <a:effectLst/>
                <a:latin typeface="system-ui"/>
              </a:rPr>
              <a:t>be</a:t>
            </a:r>
            <a:r>
              <a:rPr lang="en-US" b="0" i="0" dirty="0">
                <a:solidFill>
                  <a:srgbClr val="000000"/>
                </a:solidFill>
                <a:effectLst/>
                <a:latin typeface="system-ui"/>
              </a:rPr>
              <a:t> with you.”</a:t>
            </a:r>
          </a:p>
          <a:p>
            <a:r>
              <a:rPr lang="en-US" dirty="0"/>
              <a:t>(John 20:19)</a:t>
            </a:r>
          </a:p>
        </p:txBody>
      </p:sp>
      <p:sp>
        <p:nvSpPr>
          <p:cNvPr id="5" name="TextBox 4">
            <a:extLst>
              <a:ext uri="{FF2B5EF4-FFF2-40B4-BE49-F238E27FC236}">
                <a16:creationId xmlns:a16="http://schemas.microsoft.com/office/drawing/2014/main" id="{EFF44BBC-445F-41DC-922C-61EF50DB6772}"/>
              </a:ext>
            </a:extLst>
          </p:cNvPr>
          <p:cNvSpPr txBox="1"/>
          <p:nvPr/>
        </p:nvSpPr>
        <p:spPr>
          <a:xfrm>
            <a:off x="3083440" y="2352686"/>
            <a:ext cx="6078340" cy="461665"/>
          </a:xfrm>
          <a:prstGeom prst="rect">
            <a:avLst/>
          </a:prstGeom>
          <a:noFill/>
        </p:spPr>
        <p:txBody>
          <a:bodyPr wrap="square" rtlCol="0">
            <a:spAutoFit/>
          </a:bodyPr>
          <a:lstStyle/>
          <a:p>
            <a:r>
              <a:rPr lang="en-US" sz="2400" dirty="0"/>
              <a:t>5. Appearance to Disciples</a:t>
            </a:r>
          </a:p>
        </p:txBody>
      </p:sp>
      <p:cxnSp>
        <p:nvCxnSpPr>
          <p:cNvPr id="22" name="Straight Arrow Connector 21">
            <a:extLst>
              <a:ext uri="{FF2B5EF4-FFF2-40B4-BE49-F238E27FC236}">
                <a16:creationId xmlns:a16="http://schemas.microsoft.com/office/drawing/2014/main" id="{2278367F-E0EE-44FF-A94B-A0A906FDD08F}"/>
              </a:ext>
            </a:extLst>
          </p:cNvPr>
          <p:cNvCxnSpPr>
            <a:cxnSpLocks/>
          </p:cNvCxnSpPr>
          <p:nvPr/>
        </p:nvCxnSpPr>
        <p:spPr>
          <a:xfrm>
            <a:off x="6373428" y="1314886"/>
            <a:ext cx="464252" cy="3611896"/>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831108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2C50B022-C1D8-476D-A8EE-118EB944DCBA}"/>
              </a:ext>
            </a:extLst>
          </p:cNvPr>
          <p:cNvCxnSpPr>
            <a:cxnSpLocks/>
          </p:cNvCxnSpPr>
          <p:nvPr/>
        </p:nvCxnSpPr>
        <p:spPr>
          <a:xfrm flipV="1">
            <a:off x="7475851" y="1366689"/>
            <a:ext cx="835380" cy="3560093"/>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a:extLst>
              <a:ext uri="{FF2B5EF4-FFF2-40B4-BE49-F238E27FC236}">
                <a16:creationId xmlns:a16="http://schemas.microsoft.com/office/drawing/2014/main" id="{5B54D4CA-78D1-4754-81C6-2733D1D1F140}"/>
              </a:ext>
            </a:extLst>
          </p:cNvPr>
          <p:cNvCxnSpPr>
            <a:cxnSpLocks/>
          </p:cNvCxnSpPr>
          <p:nvPr/>
        </p:nvCxnSpPr>
        <p:spPr>
          <a:xfrm flipV="1">
            <a:off x="4884907" y="1314888"/>
            <a:ext cx="1047758" cy="414824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16288" y="1677403"/>
            <a:ext cx="914400" cy="914400"/>
          </a:xfrm>
          <a:prstGeom prst="rect">
            <a:avLst/>
          </a:prstGeom>
        </p:spPr>
      </p:pic>
      <p:cxnSp>
        <p:nvCxnSpPr>
          <p:cNvPr id="20" name="Straight Connector 19"/>
          <p:cNvCxnSpPr>
            <a:cxnSpLocks/>
          </p:cNvCxnSpPr>
          <p:nvPr/>
        </p:nvCxnSpPr>
        <p:spPr>
          <a:xfrm flipV="1">
            <a:off x="42601" y="5133638"/>
            <a:ext cx="12149399" cy="4695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0278393" y="2603202"/>
            <a:ext cx="1390189" cy="369332"/>
          </a:xfrm>
          <a:prstGeom prst="rect">
            <a:avLst/>
          </a:prstGeom>
          <a:noFill/>
        </p:spPr>
        <p:txBody>
          <a:bodyPr wrap="none" rtlCol="0">
            <a:spAutoFit/>
          </a:bodyPr>
          <a:lstStyle/>
          <a:p>
            <a:r>
              <a:rPr lang="en-US" dirty="0"/>
              <a:t>Church Age</a:t>
            </a:r>
          </a:p>
        </p:txBody>
      </p:sp>
      <p:cxnSp>
        <p:nvCxnSpPr>
          <p:cNvPr id="25" name="Straight Connector 24">
            <a:extLst>
              <a:ext uri="{FF2B5EF4-FFF2-40B4-BE49-F238E27FC236}">
                <a16:creationId xmlns:a16="http://schemas.microsoft.com/office/drawing/2014/main" id="{0CA0EC61-49DB-47CA-BFFD-71EF7B7DC00E}"/>
              </a:ext>
            </a:extLst>
          </p:cNvPr>
          <p:cNvCxnSpPr/>
          <p:nvPr/>
        </p:nvCxnSpPr>
        <p:spPr>
          <a:xfrm flipH="1">
            <a:off x="2043978" y="2163119"/>
            <a:ext cx="8538" cy="297051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E782805-2E5C-48B9-B1B2-B17AA834D295}"/>
              </a:ext>
            </a:extLst>
          </p:cNvPr>
          <p:cNvCxnSpPr/>
          <p:nvPr/>
        </p:nvCxnSpPr>
        <p:spPr>
          <a:xfrm>
            <a:off x="1405349" y="2883924"/>
            <a:ext cx="1277257"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141D06F7-6B86-467B-B486-5C40834896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5368" y="1564177"/>
            <a:ext cx="914400" cy="914400"/>
          </a:xfrm>
          <a:prstGeom prst="rect">
            <a:avLst/>
          </a:prstGeom>
        </p:spPr>
      </p:pic>
      <p:sp>
        <p:nvSpPr>
          <p:cNvPr id="4" name="TextBox 3">
            <a:extLst>
              <a:ext uri="{FF2B5EF4-FFF2-40B4-BE49-F238E27FC236}">
                <a16:creationId xmlns:a16="http://schemas.microsoft.com/office/drawing/2014/main" id="{331A6B50-50D4-4625-B736-0CDCE90085F9}"/>
              </a:ext>
            </a:extLst>
          </p:cNvPr>
          <p:cNvSpPr txBox="1"/>
          <p:nvPr/>
        </p:nvSpPr>
        <p:spPr>
          <a:xfrm>
            <a:off x="22810" y="2498244"/>
            <a:ext cx="1279517" cy="369332"/>
          </a:xfrm>
          <a:prstGeom prst="rect">
            <a:avLst/>
          </a:prstGeom>
          <a:noFill/>
        </p:spPr>
        <p:txBody>
          <a:bodyPr wrap="none" rtlCol="0">
            <a:spAutoFit/>
          </a:bodyPr>
          <a:lstStyle/>
          <a:p>
            <a:r>
              <a:rPr lang="en-US" dirty="0"/>
              <a:t>Mosaic Law</a:t>
            </a:r>
          </a:p>
        </p:txBody>
      </p:sp>
      <p:sp>
        <p:nvSpPr>
          <p:cNvPr id="6" name="Rectangle 5">
            <a:extLst>
              <a:ext uri="{FF2B5EF4-FFF2-40B4-BE49-F238E27FC236}">
                <a16:creationId xmlns:a16="http://schemas.microsoft.com/office/drawing/2014/main" id="{726383E3-8F0F-4967-9D4E-C65EFCBDF15B}"/>
              </a:ext>
            </a:extLst>
          </p:cNvPr>
          <p:cNvSpPr/>
          <p:nvPr/>
        </p:nvSpPr>
        <p:spPr>
          <a:xfrm>
            <a:off x="205368" y="5573222"/>
            <a:ext cx="11854552"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Paradise</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Empty</a:t>
            </a:r>
          </a:p>
        </p:txBody>
      </p:sp>
      <p:cxnSp>
        <p:nvCxnSpPr>
          <p:cNvPr id="17" name="Straight Arrow Connector 16">
            <a:extLst>
              <a:ext uri="{FF2B5EF4-FFF2-40B4-BE49-F238E27FC236}">
                <a16:creationId xmlns:a16="http://schemas.microsoft.com/office/drawing/2014/main" id="{1887E974-E173-471F-BA8C-789C0D0F3E7B}"/>
              </a:ext>
            </a:extLst>
          </p:cNvPr>
          <p:cNvCxnSpPr/>
          <p:nvPr/>
        </p:nvCxnSpPr>
        <p:spPr>
          <a:xfrm>
            <a:off x="2052516" y="3911600"/>
            <a:ext cx="721164" cy="1661622"/>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13" name="Straight Arrow Connector 12">
            <a:extLst>
              <a:ext uri="{FF2B5EF4-FFF2-40B4-BE49-F238E27FC236}">
                <a16:creationId xmlns:a16="http://schemas.microsoft.com/office/drawing/2014/main" id="{D53D7778-44ED-4163-939A-AF54731FA3C6}"/>
              </a:ext>
            </a:extLst>
          </p:cNvPr>
          <p:cNvCxnSpPr>
            <a:cxnSpLocks/>
          </p:cNvCxnSpPr>
          <p:nvPr/>
        </p:nvCxnSpPr>
        <p:spPr>
          <a:xfrm flipV="1">
            <a:off x="3083440" y="4663440"/>
            <a:ext cx="442080" cy="851489"/>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15" name="Straight Arrow Connector 14">
            <a:extLst>
              <a:ext uri="{FF2B5EF4-FFF2-40B4-BE49-F238E27FC236}">
                <a16:creationId xmlns:a16="http://schemas.microsoft.com/office/drawing/2014/main" id="{4316C545-DEBC-465B-A180-B5EAD3C688B3}"/>
              </a:ext>
            </a:extLst>
          </p:cNvPr>
          <p:cNvCxnSpPr>
            <a:cxnSpLocks/>
          </p:cNvCxnSpPr>
          <p:nvPr/>
        </p:nvCxnSpPr>
        <p:spPr>
          <a:xfrm>
            <a:off x="4053893" y="4678748"/>
            <a:ext cx="390251" cy="784378"/>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9" name="Rectangle 8">
            <a:extLst>
              <a:ext uri="{FF2B5EF4-FFF2-40B4-BE49-F238E27FC236}">
                <a16:creationId xmlns:a16="http://schemas.microsoft.com/office/drawing/2014/main" id="{C77126E4-0119-4A8F-ACF3-AC8BDD81215E}"/>
              </a:ext>
            </a:extLst>
          </p:cNvPr>
          <p:cNvSpPr/>
          <p:nvPr/>
        </p:nvSpPr>
        <p:spPr>
          <a:xfrm>
            <a:off x="3681527" y="188792"/>
            <a:ext cx="7291960"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Heaven</a:t>
            </a:r>
          </a:p>
          <a:p>
            <a:pPr algn="ctr"/>
            <a:r>
              <a:rPr lang="en-US" dirty="0">
                <a:solidFill>
                  <a:schemeClr val="tx1"/>
                </a:solidFill>
                <a:latin typeface="SBL BibLit" panose="02000000000000000000" pitchFamily="2" charset="-79"/>
                <a:ea typeface="SBL BibLit" panose="02000000000000000000" pitchFamily="2" charset="-79"/>
                <a:cs typeface="SBL BibLit" panose="02000000000000000000" pitchFamily="2" charset="-79"/>
              </a:rPr>
              <a:t>OT Saints, Thief on Cross</a:t>
            </a:r>
          </a:p>
        </p:txBody>
      </p:sp>
      <p:sp>
        <p:nvSpPr>
          <p:cNvPr id="3" name="TextBox 2">
            <a:extLst>
              <a:ext uri="{FF2B5EF4-FFF2-40B4-BE49-F238E27FC236}">
                <a16:creationId xmlns:a16="http://schemas.microsoft.com/office/drawing/2014/main" id="{23BE4B38-F7DC-4AC6-BB7D-BF11D3C375E5}"/>
              </a:ext>
            </a:extLst>
          </p:cNvPr>
          <p:cNvSpPr txBox="1"/>
          <p:nvPr/>
        </p:nvSpPr>
        <p:spPr>
          <a:xfrm>
            <a:off x="3030220" y="2779831"/>
            <a:ext cx="6131560" cy="923330"/>
          </a:xfrm>
          <a:prstGeom prst="rect">
            <a:avLst/>
          </a:prstGeom>
          <a:noFill/>
        </p:spPr>
        <p:txBody>
          <a:bodyPr wrap="square">
            <a:spAutoFit/>
          </a:bodyPr>
          <a:lstStyle/>
          <a:p>
            <a:r>
              <a:rPr lang="en-US" b="0" i="0" dirty="0">
                <a:solidFill>
                  <a:srgbClr val="000000"/>
                </a:solidFill>
                <a:effectLst/>
                <a:latin typeface="system-ui"/>
              </a:rPr>
              <a:t>Now when He had spoken these things, while they watched, He was taken up, and a cloud received Him out of their sight. </a:t>
            </a:r>
          </a:p>
          <a:p>
            <a:r>
              <a:rPr lang="en-US" dirty="0"/>
              <a:t>(Acts 1:9)</a:t>
            </a:r>
          </a:p>
        </p:txBody>
      </p:sp>
      <p:sp>
        <p:nvSpPr>
          <p:cNvPr id="5" name="TextBox 4">
            <a:extLst>
              <a:ext uri="{FF2B5EF4-FFF2-40B4-BE49-F238E27FC236}">
                <a16:creationId xmlns:a16="http://schemas.microsoft.com/office/drawing/2014/main" id="{EFF44BBC-445F-41DC-922C-61EF50DB6772}"/>
              </a:ext>
            </a:extLst>
          </p:cNvPr>
          <p:cNvSpPr txBox="1"/>
          <p:nvPr/>
        </p:nvSpPr>
        <p:spPr>
          <a:xfrm>
            <a:off x="3083440" y="2352686"/>
            <a:ext cx="6078340" cy="461665"/>
          </a:xfrm>
          <a:prstGeom prst="rect">
            <a:avLst/>
          </a:prstGeom>
          <a:noFill/>
        </p:spPr>
        <p:txBody>
          <a:bodyPr wrap="square" rtlCol="0">
            <a:spAutoFit/>
          </a:bodyPr>
          <a:lstStyle/>
          <a:p>
            <a:r>
              <a:rPr lang="en-US" sz="2400" dirty="0"/>
              <a:t>6. Back to Heaven</a:t>
            </a:r>
          </a:p>
        </p:txBody>
      </p:sp>
      <p:cxnSp>
        <p:nvCxnSpPr>
          <p:cNvPr id="22" name="Straight Arrow Connector 21">
            <a:extLst>
              <a:ext uri="{FF2B5EF4-FFF2-40B4-BE49-F238E27FC236}">
                <a16:creationId xmlns:a16="http://schemas.microsoft.com/office/drawing/2014/main" id="{2278367F-E0EE-44FF-A94B-A0A906FDD08F}"/>
              </a:ext>
            </a:extLst>
          </p:cNvPr>
          <p:cNvCxnSpPr>
            <a:cxnSpLocks/>
          </p:cNvCxnSpPr>
          <p:nvPr/>
        </p:nvCxnSpPr>
        <p:spPr>
          <a:xfrm>
            <a:off x="6373428" y="1314886"/>
            <a:ext cx="464252" cy="3611896"/>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5578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0DA261-56C1-415C-B7DA-CE952FDB2BDD}"/>
              </a:ext>
            </a:extLst>
          </p:cNvPr>
          <p:cNvSpPr>
            <a:spLocks noGrp="1"/>
          </p:cNvSpPr>
          <p:nvPr>
            <p:ph type="subTitle" idx="1"/>
          </p:nvPr>
        </p:nvSpPr>
        <p:spPr>
          <a:xfrm>
            <a:off x="1595021" y="6276512"/>
            <a:ext cx="9144000" cy="581487"/>
          </a:xfrm>
        </p:spPr>
        <p:txBody>
          <a:bodyPr/>
          <a:lstStyle/>
          <a:p>
            <a:r>
              <a:rPr lang="en-US" dirty="0"/>
              <a:t>Part III: Atonement</a:t>
            </a:r>
          </a:p>
        </p:txBody>
      </p:sp>
      <p:pic>
        <p:nvPicPr>
          <p:cNvPr id="5" name="Picture 4">
            <a:extLst>
              <a:ext uri="{FF2B5EF4-FFF2-40B4-BE49-F238E27FC236}">
                <a16:creationId xmlns:a16="http://schemas.microsoft.com/office/drawing/2014/main" id="{82772119-8B30-4190-A268-B2E24727E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59" y="132711"/>
            <a:ext cx="8833282" cy="5888854"/>
          </a:xfrm>
          <a:prstGeom prst="rect">
            <a:avLst/>
          </a:prstGeom>
        </p:spPr>
      </p:pic>
      <p:sp>
        <p:nvSpPr>
          <p:cNvPr id="7" name="Partial Circle 6">
            <a:extLst>
              <a:ext uri="{FF2B5EF4-FFF2-40B4-BE49-F238E27FC236}">
                <a16:creationId xmlns:a16="http://schemas.microsoft.com/office/drawing/2014/main" id="{64E9E5F7-E529-437A-A3B3-BBB3157B3D6F}"/>
              </a:ext>
            </a:extLst>
          </p:cNvPr>
          <p:cNvSpPr/>
          <p:nvPr/>
        </p:nvSpPr>
        <p:spPr>
          <a:xfrm>
            <a:off x="-3847879" y="1857968"/>
            <a:ext cx="15621250" cy="995422"/>
          </a:xfrm>
          <a:prstGeom prst="pie">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lIns="91440" tIns="45720" rIns="91440" bIns="45720">
            <a:spAutoFit/>
          </a:bodyPr>
          <a:lstStyle/>
          <a:p>
            <a:pPr algn="ctr"/>
            <a:r>
              <a:rPr lang="en-US" sz="4000" b="1" cap="none" spc="0" dirty="0">
                <a:ln w="13462">
                  <a:solidFill>
                    <a:srgbClr val="FF0000"/>
                  </a:solidFill>
                  <a:prstDash val="solid"/>
                </a:ln>
                <a:solidFill>
                  <a:srgbClr val="FFC000"/>
                </a:solidFill>
                <a:effectLst>
                  <a:outerShdw dist="38100" dir="2700000" algn="bl" rotWithShape="0">
                    <a:schemeClr val="accent5"/>
                  </a:outerShdw>
                </a:effectLst>
              </a:rPr>
              <a:t>DON’T FORGET TO PUSH THE RECORD BUTTON</a:t>
            </a:r>
          </a:p>
        </p:txBody>
      </p:sp>
    </p:spTree>
    <p:extLst>
      <p:ext uri="{BB962C8B-B14F-4D97-AF65-F5344CB8AC3E}">
        <p14:creationId xmlns:p14="http://schemas.microsoft.com/office/powerpoint/2010/main" val="17441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7"/>
                                        </p:tgtEl>
                                      </p:cBhvr>
                                    </p:animEffect>
                                    <p:animScale>
                                      <p:cBhvr>
                                        <p:cTn id="7"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3596" y="1579036"/>
            <a:ext cx="914400" cy="9144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8368" y="1564177"/>
            <a:ext cx="914400" cy="9144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8060" y="1583844"/>
            <a:ext cx="914400" cy="914400"/>
          </a:xfrm>
          <a:prstGeom prst="rect">
            <a:avLst/>
          </a:prstGeom>
        </p:spPr>
      </p:pic>
      <p:cxnSp>
        <p:nvCxnSpPr>
          <p:cNvPr id="9" name="Straight Arrow Connector 8"/>
          <p:cNvCxnSpPr/>
          <p:nvPr/>
        </p:nvCxnSpPr>
        <p:spPr>
          <a:xfrm flipV="1">
            <a:off x="4943310" y="3382429"/>
            <a:ext cx="0" cy="1786769"/>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43310" y="1584180"/>
            <a:ext cx="0" cy="127512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30846" y="2674642"/>
            <a:ext cx="2" cy="2503825"/>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528693" y="1583844"/>
            <a:ext cx="927088" cy="930199"/>
          </a:xfrm>
          <a:prstGeom prst="rect">
            <a:avLst/>
          </a:prstGeom>
        </p:spPr>
      </p:pic>
      <p:pic>
        <p:nvPicPr>
          <p:cNvPr id="14" name="Picture 13"/>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7033783" y="3411038"/>
            <a:ext cx="685800" cy="685800"/>
          </a:xfrm>
          <a:prstGeom prst="rect">
            <a:avLst/>
          </a:prstGeom>
        </p:spPr>
      </p:pic>
      <p:pic>
        <p:nvPicPr>
          <p:cNvPr id="15" name="Picture 14"/>
          <p:cNvPicPr>
            <a:picLocks noChangeAspect="1"/>
          </p:cNvPicPr>
          <p:nvPr/>
        </p:nvPicPr>
        <p:blipFill>
          <a:blip r:embed="rId7" cstate="screen">
            <a:biLevel thresh="50000"/>
            <a:extLst>
              <a:ext uri="{28A0092B-C50C-407E-A947-70E740481C1C}">
                <a14:useLocalDpi xmlns:a14="http://schemas.microsoft.com/office/drawing/2010/main"/>
              </a:ext>
            </a:extLst>
          </a:blip>
          <a:stretch>
            <a:fillRect/>
          </a:stretch>
        </p:blipFill>
        <p:spPr>
          <a:xfrm>
            <a:off x="7726936" y="3400152"/>
            <a:ext cx="685800" cy="685800"/>
          </a:xfrm>
          <a:prstGeom prst="rect">
            <a:avLst/>
          </a:prstGeom>
        </p:spPr>
      </p:pic>
      <p:pic>
        <p:nvPicPr>
          <p:cNvPr id="16" name="Picture 15"/>
          <p:cNvPicPr>
            <a:picLocks noChangeAspect="1"/>
          </p:cNvPicPr>
          <p:nvPr/>
        </p:nvPicPr>
        <p:blipFill>
          <a:blip r:embed="rId8" cstate="screen">
            <a:biLevel thresh="50000"/>
            <a:extLst>
              <a:ext uri="{28A0092B-C50C-407E-A947-70E740481C1C}">
                <a14:useLocalDpi xmlns:a14="http://schemas.microsoft.com/office/drawing/2010/main"/>
              </a:ext>
            </a:extLst>
          </a:blip>
          <a:stretch>
            <a:fillRect/>
          </a:stretch>
        </p:blipFill>
        <p:spPr>
          <a:xfrm>
            <a:off x="8481049" y="3400152"/>
            <a:ext cx="685800" cy="685800"/>
          </a:xfrm>
          <a:prstGeom prst="rect">
            <a:avLst/>
          </a:prstGeom>
        </p:spPr>
      </p:pic>
      <p:cxnSp>
        <p:nvCxnSpPr>
          <p:cNvPr id="20" name="Straight Connector 19"/>
          <p:cNvCxnSpPr/>
          <p:nvPr/>
        </p:nvCxnSpPr>
        <p:spPr>
          <a:xfrm>
            <a:off x="42601" y="5180597"/>
            <a:ext cx="926105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0126106" y="5172321"/>
            <a:ext cx="173226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90473" y="2489976"/>
            <a:ext cx="1390189" cy="369332"/>
          </a:xfrm>
          <a:prstGeom prst="rect">
            <a:avLst/>
          </a:prstGeom>
          <a:noFill/>
        </p:spPr>
        <p:txBody>
          <a:bodyPr wrap="none" rtlCol="0">
            <a:spAutoFit/>
          </a:bodyPr>
          <a:lstStyle/>
          <a:p>
            <a:r>
              <a:rPr lang="en-US" dirty="0"/>
              <a:t>Church Age</a:t>
            </a:r>
          </a:p>
        </p:txBody>
      </p:sp>
      <p:sp>
        <p:nvSpPr>
          <p:cNvPr id="32" name="TextBox 31"/>
          <p:cNvSpPr txBox="1"/>
          <p:nvPr/>
        </p:nvSpPr>
        <p:spPr>
          <a:xfrm>
            <a:off x="4982969" y="2506628"/>
            <a:ext cx="1984582" cy="369332"/>
          </a:xfrm>
          <a:prstGeom prst="rect">
            <a:avLst/>
          </a:prstGeom>
          <a:noFill/>
        </p:spPr>
        <p:txBody>
          <a:bodyPr wrap="none" rtlCol="0">
            <a:spAutoFit/>
          </a:bodyPr>
          <a:lstStyle/>
          <a:p>
            <a:r>
              <a:rPr lang="en-US" dirty="0"/>
              <a:t>7-Year Tribulation</a:t>
            </a:r>
          </a:p>
        </p:txBody>
      </p:sp>
      <p:sp>
        <p:nvSpPr>
          <p:cNvPr id="33" name="TextBox 32"/>
          <p:cNvSpPr txBox="1"/>
          <p:nvPr/>
        </p:nvSpPr>
        <p:spPr>
          <a:xfrm>
            <a:off x="7049393" y="2513361"/>
            <a:ext cx="2185214" cy="369332"/>
          </a:xfrm>
          <a:prstGeom prst="rect">
            <a:avLst/>
          </a:prstGeom>
          <a:noFill/>
        </p:spPr>
        <p:txBody>
          <a:bodyPr wrap="none" rtlCol="0">
            <a:spAutoFit/>
          </a:bodyPr>
          <a:lstStyle/>
          <a:p>
            <a:r>
              <a:rPr lang="en-US" dirty="0"/>
              <a:t>Messianic Kingdom</a:t>
            </a:r>
          </a:p>
        </p:txBody>
      </p:sp>
      <p:sp>
        <p:nvSpPr>
          <p:cNvPr id="35" name="TextBox 34"/>
          <p:cNvSpPr txBox="1"/>
          <p:nvPr/>
        </p:nvSpPr>
        <p:spPr>
          <a:xfrm>
            <a:off x="4440608" y="5219084"/>
            <a:ext cx="1005403" cy="369332"/>
          </a:xfrm>
          <a:prstGeom prst="rect">
            <a:avLst/>
          </a:prstGeom>
          <a:noFill/>
        </p:spPr>
        <p:txBody>
          <a:bodyPr wrap="none" rtlCol="0">
            <a:spAutoFit/>
          </a:bodyPr>
          <a:lstStyle/>
          <a:p>
            <a:r>
              <a:rPr lang="en-US" dirty="0"/>
              <a:t>Rapture</a:t>
            </a:r>
          </a:p>
        </p:txBody>
      </p:sp>
      <p:sp>
        <p:nvSpPr>
          <p:cNvPr id="36" name="TextBox 35"/>
          <p:cNvSpPr txBox="1"/>
          <p:nvPr/>
        </p:nvSpPr>
        <p:spPr>
          <a:xfrm>
            <a:off x="5930600" y="5219506"/>
            <a:ext cx="1800493" cy="369332"/>
          </a:xfrm>
          <a:prstGeom prst="rect">
            <a:avLst/>
          </a:prstGeom>
          <a:noFill/>
        </p:spPr>
        <p:txBody>
          <a:bodyPr wrap="none" rtlCol="0">
            <a:spAutoFit/>
          </a:bodyPr>
          <a:lstStyle/>
          <a:p>
            <a:r>
              <a:rPr lang="en-US" dirty="0"/>
              <a:t>Return of Christ</a:t>
            </a:r>
          </a:p>
        </p:txBody>
      </p:sp>
      <p:sp>
        <p:nvSpPr>
          <p:cNvPr id="40" name="TextBox 39"/>
          <p:cNvSpPr txBox="1"/>
          <p:nvPr/>
        </p:nvSpPr>
        <p:spPr>
          <a:xfrm>
            <a:off x="7021956" y="4064963"/>
            <a:ext cx="697627" cy="369332"/>
          </a:xfrm>
          <a:prstGeom prst="rect">
            <a:avLst/>
          </a:prstGeom>
          <a:noFill/>
        </p:spPr>
        <p:txBody>
          <a:bodyPr wrap="none" rtlCol="0">
            <a:spAutoFit/>
          </a:bodyPr>
          <a:lstStyle/>
          <a:p>
            <a:r>
              <a:rPr lang="en-US" dirty="0"/>
              <a:t>Land</a:t>
            </a:r>
          </a:p>
        </p:txBody>
      </p:sp>
      <p:sp>
        <p:nvSpPr>
          <p:cNvPr id="41" name="TextBox 40"/>
          <p:cNvSpPr txBox="1"/>
          <p:nvPr/>
        </p:nvSpPr>
        <p:spPr>
          <a:xfrm>
            <a:off x="7719403" y="4064963"/>
            <a:ext cx="723275" cy="369332"/>
          </a:xfrm>
          <a:prstGeom prst="rect">
            <a:avLst/>
          </a:prstGeom>
          <a:noFill/>
        </p:spPr>
        <p:txBody>
          <a:bodyPr wrap="none" rtlCol="0">
            <a:spAutoFit/>
          </a:bodyPr>
          <a:lstStyle/>
          <a:p>
            <a:r>
              <a:rPr lang="en-US" dirty="0"/>
              <a:t>Seed</a:t>
            </a:r>
          </a:p>
        </p:txBody>
      </p:sp>
      <p:sp>
        <p:nvSpPr>
          <p:cNvPr id="42" name="TextBox 41"/>
          <p:cNvSpPr txBox="1"/>
          <p:nvPr/>
        </p:nvSpPr>
        <p:spPr>
          <a:xfrm>
            <a:off x="8295123" y="4090302"/>
            <a:ext cx="1056700" cy="369332"/>
          </a:xfrm>
          <a:prstGeom prst="rect">
            <a:avLst/>
          </a:prstGeom>
          <a:noFill/>
        </p:spPr>
        <p:txBody>
          <a:bodyPr wrap="none" rtlCol="0">
            <a:spAutoFit/>
          </a:bodyPr>
          <a:lstStyle/>
          <a:p>
            <a:r>
              <a:rPr lang="en-US" dirty="0"/>
              <a:t>Blessing</a:t>
            </a:r>
          </a:p>
        </p:txBody>
      </p:sp>
      <p:sp>
        <p:nvSpPr>
          <p:cNvPr id="24" name="TextBox 23"/>
          <p:cNvSpPr txBox="1"/>
          <p:nvPr/>
        </p:nvSpPr>
        <p:spPr>
          <a:xfrm>
            <a:off x="10233054" y="2489976"/>
            <a:ext cx="1518364" cy="369332"/>
          </a:xfrm>
          <a:prstGeom prst="rect">
            <a:avLst/>
          </a:prstGeom>
          <a:noFill/>
        </p:spPr>
        <p:txBody>
          <a:bodyPr wrap="none" rtlCol="0">
            <a:spAutoFit/>
          </a:bodyPr>
          <a:lstStyle/>
          <a:p>
            <a:r>
              <a:rPr lang="en-US" dirty="0"/>
              <a:t>Eternal State</a:t>
            </a:r>
          </a:p>
        </p:txBody>
      </p:sp>
      <p:cxnSp>
        <p:nvCxnSpPr>
          <p:cNvPr id="25" name="Straight Connector 24">
            <a:extLst>
              <a:ext uri="{FF2B5EF4-FFF2-40B4-BE49-F238E27FC236}">
                <a16:creationId xmlns:a16="http://schemas.microsoft.com/office/drawing/2014/main" id="{0CA0EC61-49DB-47CA-BFFD-71EF7B7DC00E}"/>
              </a:ext>
            </a:extLst>
          </p:cNvPr>
          <p:cNvCxnSpPr/>
          <p:nvPr/>
        </p:nvCxnSpPr>
        <p:spPr>
          <a:xfrm flipH="1">
            <a:off x="2043978" y="2163119"/>
            <a:ext cx="8538" cy="297051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E782805-2E5C-48B9-B1B2-B17AA834D295}"/>
              </a:ext>
            </a:extLst>
          </p:cNvPr>
          <p:cNvCxnSpPr/>
          <p:nvPr/>
        </p:nvCxnSpPr>
        <p:spPr>
          <a:xfrm>
            <a:off x="1405349" y="2883924"/>
            <a:ext cx="1277257"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141D06F7-6B86-467B-B486-5C40834896B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5368" y="1564177"/>
            <a:ext cx="914400" cy="914400"/>
          </a:xfrm>
          <a:prstGeom prst="rect">
            <a:avLst/>
          </a:prstGeom>
        </p:spPr>
      </p:pic>
      <p:sp>
        <p:nvSpPr>
          <p:cNvPr id="4" name="TextBox 3">
            <a:extLst>
              <a:ext uri="{FF2B5EF4-FFF2-40B4-BE49-F238E27FC236}">
                <a16:creationId xmlns:a16="http://schemas.microsoft.com/office/drawing/2014/main" id="{331A6B50-50D4-4625-B736-0CDCE90085F9}"/>
              </a:ext>
            </a:extLst>
          </p:cNvPr>
          <p:cNvSpPr txBox="1"/>
          <p:nvPr/>
        </p:nvSpPr>
        <p:spPr>
          <a:xfrm>
            <a:off x="22810" y="2498244"/>
            <a:ext cx="1279517" cy="369332"/>
          </a:xfrm>
          <a:prstGeom prst="rect">
            <a:avLst/>
          </a:prstGeom>
          <a:noFill/>
        </p:spPr>
        <p:txBody>
          <a:bodyPr wrap="none" rtlCol="0">
            <a:spAutoFit/>
          </a:bodyPr>
          <a:lstStyle/>
          <a:p>
            <a:r>
              <a:rPr lang="en-US" dirty="0"/>
              <a:t>Mosaic Law</a:t>
            </a:r>
          </a:p>
        </p:txBody>
      </p:sp>
      <p:sp>
        <p:nvSpPr>
          <p:cNvPr id="5" name="Rectangle 4">
            <a:extLst>
              <a:ext uri="{FF2B5EF4-FFF2-40B4-BE49-F238E27FC236}">
                <a16:creationId xmlns:a16="http://schemas.microsoft.com/office/drawing/2014/main" id="{4E6CF2D8-393F-420F-AADD-E65D3CC4C3FC}"/>
              </a:ext>
            </a:extLst>
          </p:cNvPr>
          <p:cNvSpPr/>
          <p:nvPr/>
        </p:nvSpPr>
        <p:spPr>
          <a:xfrm>
            <a:off x="205368" y="5573222"/>
            <a:ext cx="2700392"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Paradise</a:t>
            </a:r>
          </a:p>
        </p:txBody>
      </p:sp>
      <p:sp>
        <p:nvSpPr>
          <p:cNvPr id="6" name="Rectangle 5">
            <a:extLst>
              <a:ext uri="{FF2B5EF4-FFF2-40B4-BE49-F238E27FC236}">
                <a16:creationId xmlns:a16="http://schemas.microsoft.com/office/drawing/2014/main" id="{A109A685-5036-4812-B833-36B0376F3A66}"/>
              </a:ext>
            </a:extLst>
          </p:cNvPr>
          <p:cNvSpPr/>
          <p:nvPr/>
        </p:nvSpPr>
        <p:spPr>
          <a:xfrm>
            <a:off x="3028369" y="176963"/>
            <a:ext cx="1914942"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Heaven</a:t>
            </a:r>
          </a:p>
        </p:txBody>
      </p:sp>
      <p:sp>
        <p:nvSpPr>
          <p:cNvPr id="53" name="TextBox 52">
            <a:extLst>
              <a:ext uri="{FF2B5EF4-FFF2-40B4-BE49-F238E27FC236}">
                <a16:creationId xmlns:a16="http://schemas.microsoft.com/office/drawing/2014/main" id="{281EDB47-6ABA-4118-AF2A-AA84E9D98FB4}"/>
              </a:ext>
            </a:extLst>
          </p:cNvPr>
          <p:cNvSpPr txBox="1"/>
          <p:nvPr/>
        </p:nvSpPr>
        <p:spPr>
          <a:xfrm>
            <a:off x="3690371" y="5705041"/>
            <a:ext cx="6111240" cy="646331"/>
          </a:xfrm>
          <a:prstGeom prst="rect">
            <a:avLst/>
          </a:prstGeom>
          <a:noFill/>
        </p:spPr>
        <p:txBody>
          <a:bodyPr wrap="square">
            <a:spAutoFit/>
          </a:bodyPr>
          <a:lstStyle/>
          <a:p>
            <a:pPr algn="l"/>
            <a:r>
              <a:rPr lang="en-US" b="0" i="0" dirty="0">
                <a:solidFill>
                  <a:srgbClr val="000000"/>
                </a:solidFill>
                <a:effectLst/>
                <a:latin typeface="system-ui"/>
              </a:rPr>
              <a:t>We are confident, yes, well pleased rather to be absent from the body and to be present with the Lord. (2 Cor. 5:8)</a:t>
            </a:r>
            <a:endParaRPr lang="en-US" dirty="0"/>
          </a:p>
        </p:txBody>
      </p:sp>
    </p:spTree>
    <p:extLst>
      <p:ext uri="{BB962C8B-B14F-4D97-AF65-F5344CB8AC3E}">
        <p14:creationId xmlns:p14="http://schemas.microsoft.com/office/powerpoint/2010/main" val="1628672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73596" y="1579036"/>
            <a:ext cx="914400" cy="9144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8368" y="1564177"/>
            <a:ext cx="914400" cy="9144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18060" y="1583844"/>
            <a:ext cx="914400" cy="914400"/>
          </a:xfrm>
          <a:prstGeom prst="rect">
            <a:avLst/>
          </a:prstGeom>
        </p:spPr>
      </p:pic>
      <p:cxnSp>
        <p:nvCxnSpPr>
          <p:cNvPr id="9" name="Straight Arrow Connector 8"/>
          <p:cNvCxnSpPr/>
          <p:nvPr/>
        </p:nvCxnSpPr>
        <p:spPr>
          <a:xfrm flipV="1">
            <a:off x="4943310" y="3382429"/>
            <a:ext cx="0" cy="1786769"/>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4943310" y="1584180"/>
            <a:ext cx="0" cy="127512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830846" y="2674642"/>
            <a:ext cx="2" cy="2503825"/>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528693" y="1583844"/>
            <a:ext cx="927088" cy="930199"/>
          </a:xfrm>
          <a:prstGeom prst="rect">
            <a:avLst/>
          </a:prstGeom>
        </p:spPr>
      </p:pic>
      <p:pic>
        <p:nvPicPr>
          <p:cNvPr id="14" name="Picture 13"/>
          <p:cNvPicPr>
            <a:picLocks noChangeAspect="1"/>
          </p:cNvPicPr>
          <p:nvPr/>
        </p:nvPicPr>
        <p:blipFill>
          <a:blip r:embed="rId6" cstate="screen">
            <a:biLevel thresh="50000"/>
            <a:extLst>
              <a:ext uri="{28A0092B-C50C-407E-A947-70E740481C1C}">
                <a14:useLocalDpi xmlns:a14="http://schemas.microsoft.com/office/drawing/2010/main"/>
              </a:ext>
            </a:extLst>
          </a:blip>
          <a:stretch>
            <a:fillRect/>
          </a:stretch>
        </p:blipFill>
        <p:spPr>
          <a:xfrm>
            <a:off x="7033783" y="3411038"/>
            <a:ext cx="685800" cy="685800"/>
          </a:xfrm>
          <a:prstGeom prst="rect">
            <a:avLst/>
          </a:prstGeom>
        </p:spPr>
      </p:pic>
      <p:pic>
        <p:nvPicPr>
          <p:cNvPr id="15" name="Picture 14"/>
          <p:cNvPicPr>
            <a:picLocks noChangeAspect="1"/>
          </p:cNvPicPr>
          <p:nvPr/>
        </p:nvPicPr>
        <p:blipFill>
          <a:blip r:embed="rId7" cstate="screen">
            <a:biLevel thresh="50000"/>
            <a:extLst>
              <a:ext uri="{28A0092B-C50C-407E-A947-70E740481C1C}">
                <a14:useLocalDpi xmlns:a14="http://schemas.microsoft.com/office/drawing/2010/main"/>
              </a:ext>
            </a:extLst>
          </a:blip>
          <a:stretch>
            <a:fillRect/>
          </a:stretch>
        </p:blipFill>
        <p:spPr>
          <a:xfrm>
            <a:off x="7726936" y="3400152"/>
            <a:ext cx="685800" cy="685800"/>
          </a:xfrm>
          <a:prstGeom prst="rect">
            <a:avLst/>
          </a:prstGeom>
        </p:spPr>
      </p:pic>
      <p:pic>
        <p:nvPicPr>
          <p:cNvPr id="16" name="Picture 15"/>
          <p:cNvPicPr>
            <a:picLocks noChangeAspect="1"/>
          </p:cNvPicPr>
          <p:nvPr/>
        </p:nvPicPr>
        <p:blipFill>
          <a:blip r:embed="rId8" cstate="screen">
            <a:biLevel thresh="50000"/>
            <a:extLst>
              <a:ext uri="{28A0092B-C50C-407E-A947-70E740481C1C}">
                <a14:useLocalDpi xmlns:a14="http://schemas.microsoft.com/office/drawing/2010/main"/>
              </a:ext>
            </a:extLst>
          </a:blip>
          <a:stretch>
            <a:fillRect/>
          </a:stretch>
        </p:blipFill>
        <p:spPr>
          <a:xfrm>
            <a:off x="8481049" y="3400152"/>
            <a:ext cx="685800" cy="685800"/>
          </a:xfrm>
          <a:prstGeom prst="rect">
            <a:avLst/>
          </a:prstGeom>
        </p:spPr>
      </p:pic>
      <p:cxnSp>
        <p:nvCxnSpPr>
          <p:cNvPr id="20" name="Straight Connector 19"/>
          <p:cNvCxnSpPr/>
          <p:nvPr/>
        </p:nvCxnSpPr>
        <p:spPr>
          <a:xfrm>
            <a:off x="42601" y="5180597"/>
            <a:ext cx="926105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10126106" y="5172321"/>
            <a:ext cx="1732262"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790473" y="2489976"/>
            <a:ext cx="1390189" cy="369332"/>
          </a:xfrm>
          <a:prstGeom prst="rect">
            <a:avLst/>
          </a:prstGeom>
          <a:noFill/>
        </p:spPr>
        <p:txBody>
          <a:bodyPr wrap="none" rtlCol="0">
            <a:spAutoFit/>
          </a:bodyPr>
          <a:lstStyle/>
          <a:p>
            <a:r>
              <a:rPr lang="en-US" dirty="0"/>
              <a:t>Church Age</a:t>
            </a:r>
          </a:p>
        </p:txBody>
      </p:sp>
      <p:sp>
        <p:nvSpPr>
          <p:cNvPr id="32" name="TextBox 31"/>
          <p:cNvSpPr txBox="1"/>
          <p:nvPr/>
        </p:nvSpPr>
        <p:spPr>
          <a:xfrm>
            <a:off x="4982969" y="2506628"/>
            <a:ext cx="1984582" cy="369332"/>
          </a:xfrm>
          <a:prstGeom prst="rect">
            <a:avLst/>
          </a:prstGeom>
          <a:noFill/>
        </p:spPr>
        <p:txBody>
          <a:bodyPr wrap="none" rtlCol="0">
            <a:spAutoFit/>
          </a:bodyPr>
          <a:lstStyle/>
          <a:p>
            <a:r>
              <a:rPr lang="en-US" dirty="0"/>
              <a:t>7-Year Tribulation</a:t>
            </a:r>
          </a:p>
        </p:txBody>
      </p:sp>
      <p:sp>
        <p:nvSpPr>
          <p:cNvPr id="33" name="TextBox 32"/>
          <p:cNvSpPr txBox="1"/>
          <p:nvPr/>
        </p:nvSpPr>
        <p:spPr>
          <a:xfrm>
            <a:off x="7049393" y="2513361"/>
            <a:ext cx="2185214" cy="369332"/>
          </a:xfrm>
          <a:prstGeom prst="rect">
            <a:avLst/>
          </a:prstGeom>
          <a:noFill/>
        </p:spPr>
        <p:txBody>
          <a:bodyPr wrap="none" rtlCol="0">
            <a:spAutoFit/>
          </a:bodyPr>
          <a:lstStyle/>
          <a:p>
            <a:r>
              <a:rPr lang="en-US" dirty="0"/>
              <a:t>Messianic Kingdom</a:t>
            </a:r>
          </a:p>
        </p:txBody>
      </p:sp>
      <p:sp>
        <p:nvSpPr>
          <p:cNvPr id="35" name="TextBox 34"/>
          <p:cNvSpPr txBox="1"/>
          <p:nvPr/>
        </p:nvSpPr>
        <p:spPr>
          <a:xfrm>
            <a:off x="4440608" y="5219084"/>
            <a:ext cx="1005403" cy="369332"/>
          </a:xfrm>
          <a:prstGeom prst="rect">
            <a:avLst/>
          </a:prstGeom>
          <a:noFill/>
        </p:spPr>
        <p:txBody>
          <a:bodyPr wrap="none" rtlCol="0">
            <a:spAutoFit/>
          </a:bodyPr>
          <a:lstStyle/>
          <a:p>
            <a:r>
              <a:rPr lang="en-US" dirty="0"/>
              <a:t>Rapture</a:t>
            </a:r>
          </a:p>
        </p:txBody>
      </p:sp>
      <p:sp>
        <p:nvSpPr>
          <p:cNvPr id="36" name="TextBox 35"/>
          <p:cNvSpPr txBox="1"/>
          <p:nvPr/>
        </p:nvSpPr>
        <p:spPr>
          <a:xfrm>
            <a:off x="5930600" y="5219506"/>
            <a:ext cx="1800493" cy="369332"/>
          </a:xfrm>
          <a:prstGeom prst="rect">
            <a:avLst/>
          </a:prstGeom>
          <a:noFill/>
        </p:spPr>
        <p:txBody>
          <a:bodyPr wrap="none" rtlCol="0">
            <a:spAutoFit/>
          </a:bodyPr>
          <a:lstStyle/>
          <a:p>
            <a:r>
              <a:rPr lang="en-US" dirty="0"/>
              <a:t>Return of Christ</a:t>
            </a:r>
          </a:p>
        </p:txBody>
      </p:sp>
      <p:sp>
        <p:nvSpPr>
          <p:cNvPr id="40" name="TextBox 39"/>
          <p:cNvSpPr txBox="1"/>
          <p:nvPr/>
        </p:nvSpPr>
        <p:spPr>
          <a:xfrm>
            <a:off x="7021956" y="4064963"/>
            <a:ext cx="697627" cy="369332"/>
          </a:xfrm>
          <a:prstGeom prst="rect">
            <a:avLst/>
          </a:prstGeom>
          <a:noFill/>
        </p:spPr>
        <p:txBody>
          <a:bodyPr wrap="none" rtlCol="0">
            <a:spAutoFit/>
          </a:bodyPr>
          <a:lstStyle/>
          <a:p>
            <a:r>
              <a:rPr lang="en-US" dirty="0"/>
              <a:t>Land</a:t>
            </a:r>
          </a:p>
        </p:txBody>
      </p:sp>
      <p:sp>
        <p:nvSpPr>
          <p:cNvPr id="41" name="TextBox 40"/>
          <p:cNvSpPr txBox="1"/>
          <p:nvPr/>
        </p:nvSpPr>
        <p:spPr>
          <a:xfrm>
            <a:off x="7719403" y="4064963"/>
            <a:ext cx="723275" cy="369332"/>
          </a:xfrm>
          <a:prstGeom prst="rect">
            <a:avLst/>
          </a:prstGeom>
          <a:noFill/>
        </p:spPr>
        <p:txBody>
          <a:bodyPr wrap="none" rtlCol="0">
            <a:spAutoFit/>
          </a:bodyPr>
          <a:lstStyle/>
          <a:p>
            <a:r>
              <a:rPr lang="en-US" dirty="0"/>
              <a:t>Seed</a:t>
            </a:r>
          </a:p>
        </p:txBody>
      </p:sp>
      <p:sp>
        <p:nvSpPr>
          <p:cNvPr id="42" name="TextBox 41"/>
          <p:cNvSpPr txBox="1"/>
          <p:nvPr/>
        </p:nvSpPr>
        <p:spPr>
          <a:xfrm>
            <a:off x="8295123" y="4090302"/>
            <a:ext cx="1056700" cy="369332"/>
          </a:xfrm>
          <a:prstGeom prst="rect">
            <a:avLst/>
          </a:prstGeom>
          <a:noFill/>
        </p:spPr>
        <p:txBody>
          <a:bodyPr wrap="none" rtlCol="0">
            <a:spAutoFit/>
          </a:bodyPr>
          <a:lstStyle/>
          <a:p>
            <a:r>
              <a:rPr lang="en-US" dirty="0"/>
              <a:t>Blessing</a:t>
            </a:r>
          </a:p>
        </p:txBody>
      </p:sp>
      <p:sp>
        <p:nvSpPr>
          <p:cNvPr id="24" name="TextBox 23"/>
          <p:cNvSpPr txBox="1"/>
          <p:nvPr/>
        </p:nvSpPr>
        <p:spPr>
          <a:xfrm>
            <a:off x="10233054" y="2489976"/>
            <a:ext cx="1518364" cy="369332"/>
          </a:xfrm>
          <a:prstGeom prst="rect">
            <a:avLst/>
          </a:prstGeom>
          <a:noFill/>
        </p:spPr>
        <p:txBody>
          <a:bodyPr wrap="none" rtlCol="0">
            <a:spAutoFit/>
          </a:bodyPr>
          <a:lstStyle/>
          <a:p>
            <a:r>
              <a:rPr lang="en-US" dirty="0"/>
              <a:t>Eternal State</a:t>
            </a:r>
          </a:p>
        </p:txBody>
      </p:sp>
      <p:cxnSp>
        <p:nvCxnSpPr>
          <p:cNvPr id="25" name="Straight Connector 24">
            <a:extLst>
              <a:ext uri="{FF2B5EF4-FFF2-40B4-BE49-F238E27FC236}">
                <a16:creationId xmlns:a16="http://schemas.microsoft.com/office/drawing/2014/main" id="{0CA0EC61-49DB-47CA-BFFD-71EF7B7DC00E}"/>
              </a:ext>
            </a:extLst>
          </p:cNvPr>
          <p:cNvCxnSpPr/>
          <p:nvPr/>
        </p:nvCxnSpPr>
        <p:spPr>
          <a:xfrm flipH="1">
            <a:off x="2043978" y="2163119"/>
            <a:ext cx="8538" cy="2970519"/>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5E782805-2E5C-48B9-B1B2-B17AA834D295}"/>
              </a:ext>
            </a:extLst>
          </p:cNvPr>
          <p:cNvCxnSpPr/>
          <p:nvPr/>
        </p:nvCxnSpPr>
        <p:spPr>
          <a:xfrm>
            <a:off x="1405349" y="2883924"/>
            <a:ext cx="1277257" cy="0"/>
          </a:xfrm>
          <a:prstGeom prst="line">
            <a:avLst/>
          </a:prstGeom>
          <a:ln w="57150">
            <a:solidFill>
              <a:schemeClr val="tx1"/>
            </a:solidFill>
          </a:ln>
        </p:spPr>
        <p:style>
          <a:lnRef idx="1">
            <a:schemeClr val="dk1"/>
          </a:lnRef>
          <a:fillRef idx="0">
            <a:schemeClr val="dk1"/>
          </a:fillRef>
          <a:effectRef idx="0">
            <a:schemeClr val="dk1"/>
          </a:effectRef>
          <a:fontRef idx="minor">
            <a:schemeClr val="tx1"/>
          </a:fontRef>
        </p:style>
      </p:cxnSp>
      <p:pic>
        <p:nvPicPr>
          <p:cNvPr id="2" name="Picture 1">
            <a:extLst>
              <a:ext uri="{FF2B5EF4-FFF2-40B4-BE49-F238E27FC236}">
                <a16:creationId xmlns:a16="http://schemas.microsoft.com/office/drawing/2014/main" id="{141D06F7-6B86-467B-B486-5C40834896B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05368" y="1564177"/>
            <a:ext cx="914400" cy="914400"/>
          </a:xfrm>
          <a:prstGeom prst="rect">
            <a:avLst/>
          </a:prstGeom>
        </p:spPr>
      </p:pic>
      <p:sp>
        <p:nvSpPr>
          <p:cNvPr id="4" name="TextBox 3">
            <a:extLst>
              <a:ext uri="{FF2B5EF4-FFF2-40B4-BE49-F238E27FC236}">
                <a16:creationId xmlns:a16="http://schemas.microsoft.com/office/drawing/2014/main" id="{331A6B50-50D4-4625-B736-0CDCE90085F9}"/>
              </a:ext>
            </a:extLst>
          </p:cNvPr>
          <p:cNvSpPr txBox="1"/>
          <p:nvPr/>
        </p:nvSpPr>
        <p:spPr>
          <a:xfrm>
            <a:off x="22810" y="2498244"/>
            <a:ext cx="1279517" cy="369332"/>
          </a:xfrm>
          <a:prstGeom prst="rect">
            <a:avLst/>
          </a:prstGeom>
          <a:noFill/>
        </p:spPr>
        <p:txBody>
          <a:bodyPr wrap="none" rtlCol="0">
            <a:spAutoFit/>
          </a:bodyPr>
          <a:lstStyle/>
          <a:p>
            <a:r>
              <a:rPr lang="en-US" dirty="0"/>
              <a:t>Mosaic Law</a:t>
            </a:r>
          </a:p>
        </p:txBody>
      </p:sp>
      <p:sp>
        <p:nvSpPr>
          <p:cNvPr id="5" name="Rectangle 4">
            <a:extLst>
              <a:ext uri="{FF2B5EF4-FFF2-40B4-BE49-F238E27FC236}">
                <a16:creationId xmlns:a16="http://schemas.microsoft.com/office/drawing/2014/main" id="{4E6CF2D8-393F-420F-AADD-E65D3CC4C3FC}"/>
              </a:ext>
            </a:extLst>
          </p:cNvPr>
          <p:cNvSpPr/>
          <p:nvPr/>
        </p:nvSpPr>
        <p:spPr>
          <a:xfrm>
            <a:off x="205368" y="5573222"/>
            <a:ext cx="2700392"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Paradise</a:t>
            </a:r>
          </a:p>
        </p:txBody>
      </p:sp>
      <p:sp>
        <p:nvSpPr>
          <p:cNvPr id="6" name="Rectangle 5">
            <a:extLst>
              <a:ext uri="{FF2B5EF4-FFF2-40B4-BE49-F238E27FC236}">
                <a16:creationId xmlns:a16="http://schemas.microsoft.com/office/drawing/2014/main" id="{A109A685-5036-4812-B833-36B0376F3A66}"/>
              </a:ext>
            </a:extLst>
          </p:cNvPr>
          <p:cNvSpPr/>
          <p:nvPr/>
        </p:nvSpPr>
        <p:spPr>
          <a:xfrm>
            <a:off x="3028369" y="176963"/>
            <a:ext cx="1914942" cy="10160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BL BibLit" panose="02000000000000000000" pitchFamily="2" charset="-79"/>
                <a:ea typeface="SBL BibLit" panose="02000000000000000000" pitchFamily="2" charset="-79"/>
                <a:cs typeface="SBL BibLit" panose="02000000000000000000" pitchFamily="2" charset="-79"/>
              </a:rPr>
              <a:t>Heaven</a:t>
            </a:r>
          </a:p>
        </p:txBody>
      </p:sp>
      <p:cxnSp>
        <p:nvCxnSpPr>
          <p:cNvPr id="37" name="Straight Arrow Connector 36">
            <a:extLst>
              <a:ext uri="{FF2B5EF4-FFF2-40B4-BE49-F238E27FC236}">
                <a16:creationId xmlns:a16="http://schemas.microsoft.com/office/drawing/2014/main" id="{B9623227-951E-4721-97E5-A66E862E9B47}"/>
              </a:ext>
            </a:extLst>
          </p:cNvPr>
          <p:cNvCxnSpPr>
            <a:cxnSpLocks/>
          </p:cNvCxnSpPr>
          <p:nvPr/>
        </p:nvCxnSpPr>
        <p:spPr>
          <a:xfrm>
            <a:off x="685904" y="4459634"/>
            <a:ext cx="535387" cy="1113588"/>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38" name="Straight Arrow Connector 37">
            <a:extLst>
              <a:ext uri="{FF2B5EF4-FFF2-40B4-BE49-F238E27FC236}">
                <a16:creationId xmlns:a16="http://schemas.microsoft.com/office/drawing/2014/main" id="{3EEC6517-FD5E-4CA1-8DDC-E57073D182FB}"/>
              </a:ext>
            </a:extLst>
          </p:cNvPr>
          <p:cNvCxnSpPr>
            <a:cxnSpLocks/>
          </p:cNvCxnSpPr>
          <p:nvPr/>
        </p:nvCxnSpPr>
        <p:spPr>
          <a:xfrm flipV="1">
            <a:off x="2790473" y="1192963"/>
            <a:ext cx="517779" cy="4332101"/>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39" name="Straight Arrow Connector 38">
            <a:extLst>
              <a:ext uri="{FF2B5EF4-FFF2-40B4-BE49-F238E27FC236}">
                <a16:creationId xmlns:a16="http://schemas.microsoft.com/office/drawing/2014/main" id="{518338B3-D7AD-4135-9200-5E6A6A43590E}"/>
              </a:ext>
            </a:extLst>
          </p:cNvPr>
          <p:cNvCxnSpPr>
            <a:cxnSpLocks/>
          </p:cNvCxnSpPr>
          <p:nvPr/>
        </p:nvCxnSpPr>
        <p:spPr>
          <a:xfrm flipV="1">
            <a:off x="4011081" y="1239922"/>
            <a:ext cx="38051" cy="388865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3" name="Straight Arrow Connector 42">
            <a:extLst>
              <a:ext uri="{FF2B5EF4-FFF2-40B4-BE49-F238E27FC236}">
                <a16:creationId xmlns:a16="http://schemas.microsoft.com/office/drawing/2014/main" id="{4B0961BD-41B3-4A69-B3B9-2B8FA077C74D}"/>
              </a:ext>
            </a:extLst>
          </p:cNvPr>
          <p:cNvCxnSpPr>
            <a:cxnSpLocks/>
          </p:cNvCxnSpPr>
          <p:nvPr/>
        </p:nvCxnSpPr>
        <p:spPr>
          <a:xfrm>
            <a:off x="4567830" y="1292688"/>
            <a:ext cx="281461" cy="161311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4" name="Straight Arrow Connector 43">
            <a:extLst>
              <a:ext uri="{FF2B5EF4-FFF2-40B4-BE49-F238E27FC236}">
                <a16:creationId xmlns:a16="http://schemas.microsoft.com/office/drawing/2014/main" id="{BCDA0CEB-5143-4634-8CF3-71D077DD354A}"/>
              </a:ext>
            </a:extLst>
          </p:cNvPr>
          <p:cNvCxnSpPr>
            <a:cxnSpLocks/>
          </p:cNvCxnSpPr>
          <p:nvPr/>
        </p:nvCxnSpPr>
        <p:spPr>
          <a:xfrm flipV="1">
            <a:off x="4549388" y="3184247"/>
            <a:ext cx="284842" cy="1832181"/>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5" name="Straight Arrow Connector 44">
            <a:extLst>
              <a:ext uri="{FF2B5EF4-FFF2-40B4-BE49-F238E27FC236}">
                <a16:creationId xmlns:a16="http://schemas.microsoft.com/office/drawing/2014/main" id="{E410A7EA-4A47-43FD-A4E1-4F51EDDD4B60}"/>
              </a:ext>
            </a:extLst>
          </p:cNvPr>
          <p:cNvCxnSpPr>
            <a:cxnSpLocks/>
          </p:cNvCxnSpPr>
          <p:nvPr/>
        </p:nvCxnSpPr>
        <p:spPr>
          <a:xfrm>
            <a:off x="5094983" y="3103862"/>
            <a:ext cx="1544755" cy="0"/>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7" name="Straight Arrow Connector 46">
            <a:extLst>
              <a:ext uri="{FF2B5EF4-FFF2-40B4-BE49-F238E27FC236}">
                <a16:creationId xmlns:a16="http://schemas.microsoft.com/office/drawing/2014/main" id="{E2F50255-6530-497F-A4D2-C88A7911756B}"/>
              </a:ext>
            </a:extLst>
          </p:cNvPr>
          <p:cNvCxnSpPr>
            <a:cxnSpLocks/>
          </p:cNvCxnSpPr>
          <p:nvPr/>
        </p:nvCxnSpPr>
        <p:spPr>
          <a:xfrm>
            <a:off x="6933632" y="3049271"/>
            <a:ext cx="0" cy="1967157"/>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49" name="Straight Arrow Connector 48">
            <a:extLst>
              <a:ext uri="{FF2B5EF4-FFF2-40B4-BE49-F238E27FC236}">
                <a16:creationId xmlns:a16="http://schemas.microsoft.com/office/drawing/2014/main" id="{7369585A-88A2-4FD0-A66C-102860BCDABE}"/>
              </a:ext>
            </a:extLst>
          </p:cNvPr>
          <p:cNvCxnSpPr>
            <a:cxnSpLocks/>
          </p:cNvCxnSpPr>
          <p:nvPr/>
        </p:nvCxnSpPr>
        <p:spPr>
          <a:xfrm>
            <a:off x="7049393" y="4866640"/>
            <a:ext cx="4187567" cy="1"/>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
        <p:nvSpPr>
          <p:cNvPr id="53" name="TextBox 52">
            <a:extLst>
              <a:ext uri="{FF2B5EF4-FFF2-40B4-BE49-F238E27FC236}">
                <a16:creationId xmlns:a16="http://schemas.microsoft.com/office/drawing/2014/main" id="{281EDB47-6ABA-4118-AF2A-AA84E9D98FB4}"/>
              </a:ext>
            </a:extLst>
          </p:cNvPr>
          <p:cNvSpPr txBox="1"/>
          <p:nvPr/>
        </p:nvSpPr>
        <p:spPr>
          <a:xfrm>
            <a:off x="3690371" y="5705041"/>
            <a:ext cx="6111240" cy="646331"/>
          </a:xfrm>
          <a:prstGeom prst="rect">
            <a:avLst/>
          </a:prstGeom>
          <a:noFill/>
        </p:spPr>
        <p:txBody>
          <a:bodyPr wrap="square">
            <a:spAutoFit/>
          </a:bodyPr>
          <a:lstStyle/>
          <a:p>
            <a:pPr algn="l"/>
            <a:r>
              <a:rPr lang="en-US" b="0" i="0" dirty="0">
                <a:solidFill>
                  <a:srgbClr val="000000"/>
                </a:solidFill>
                <a:effectLst/>
                <a:latin typeface="system-ui"/>
              </a:rPr>
              <a:t>We are confident, yes, well pleased rather to be absent from the body and to be present with the Lord. (2 Cor. 5:8)</a:t>
            </a:r>
            <a:endParaRPr lang="en-US" dirty="0"/>
          </a:p>
        </p:txBody>
      </p:sp>
    </p:spTree>
    <p:extLst>
      <p:ext uri="{BB962C8B-B14F-4D97-AF65-F5344CB8AC3E}">
        <p14:creationId xmlns:p14="http://schemas.microsoft.com/office/powerpoint/2010/main" val="3754647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75638"/>
            <a:ext cx="12192000" cy="523220"/>
          </a:xfrm>
          <a:prstGeom prst="rect">
            <a:avLst/>
          </a:prstGeom>
          <a:noFill/>
        </p:spPr>
        <p:txBody>
          <a:bodyPr wrap="square" rtlCol="0">
            <a:spAutoFit/>
          </a:bodyPr>
          <a:lstStyle/>
          <a:p>
            <a:pPr algn="ctr"/>
            <a:r>
              <a:rPr lang="en-US" sz="2800" dirty="0"/>
              <a:t>1000-Year Messianic Kingdom (Rev 20:4–6)</a:t>
            </a:r>
          </a:p>
        </p:txBody>
      </p:sp>
      <p:pic>
        <p:nvPicPr>
          <p:cNvPr id="12" name="Picture 11"/>
          <p:cNvPicPr>
            <a:picLocks noChangeAspect="1"/>
          </p:cNvPicPr>
          <p:nvPr/>
        </p:nvPicPr>
        <p:blipFill rotWithShape="1">
          <a:blip r:embed="rId2" cstate="screen">
            <a:biLevel thresh="75000"/>
            <a:extLst>
              <a:ext uri="{28A0092B-C50C-407E-A947-70E740481C1C}">
                <a14:useLocalDpi xmlns:a14="http://schemas.microsoft.com/office/drawing/2010/main"/>
              </a:ext>
            </a:extLst>
          </a:blip>
          <a:srcRect/>
          <a:stretch/>
        </p:blipFill>
        <p:spPr>
          <a:xfrm flipH="1">
            <a:off x="303651" y="4022359"/>
            <a:ext cx="425288" cy="914400"/>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406" y="193590"/>
            <a:ext cx="914400" cy="914400"/>
          </a:xfrm>
          <a:prstGeom prst="rect">
            <a:avLst/>
          </a:prstGeom>
        </p:spPr>
      </p:pic>
      <p:cxnSp>
        <p:nvCxnSpPr>
          <p:cNvPr id="20" name="Straight Connector 19"/>
          <p:cNvCxnSpPr/>
          <p:nvPr/>
        </p:nvCxnSpPr>
        <p:spPr>
          <a:xfrm>
            <a:off x="125946" y="5545145"/>
            <a:ext cx="84390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2040" y="1170280"/>
            <a:ext cx="1253292" cy="369332"/>
          </a:xfrm>
          <a:prstGeom prst="rect">
            <a:avLst/>
          </a:prstGeom>
          <a:noFill/>
        </p:spPr>
        <p:txBody>
          <a:bodyPr wrap="none" rtlCol="0">
            <a:spAutoFit/>
          </a:bodyPr>
          <a:lstStyle/>
          <a:p>
            <a:r>
              <a:rPr lang="en-US" dirty="0"/>
              <a:t>Tribulation</a:t>
            </a:r>
          </a:p>
        </p:txBody>
      </p:sp>
      <p:sp>
        <p:nvSpPr>
          <p:cNvPr id="15" name="Rectangle 14"/>
          <p:cNvSpPr/>
          <p:nvPr/>
        </p:nvSpPr>
        <p:spPr>
          <a:xfrm>
            <a:off x="2074887" y="5727004"/>
            <a:ext cx="3813865" cy="369332"/>
          </a:xfrm>
          <a:prstGeom prst="rect">
            <a:avLst/>
          </a:prstGeom>
        </p:spPr>
        <p:txBody>
          <a:bodyPr wrap="none">
            <a:spAutoFit/>
          </a:bodyPr>
          <a:lstStyle/>
          <a:p>
            <a:r>
              <a:rPr lang="en-US" dirty="0"/>
              <a:t>Satan bound in Hades (Rev 20:1-5)</a:t>
            </a:r>
          </a:p>
        </p:txBody>
      </p:sp>
      <p:sp>
        <p:nvSpPr>
          <p:cNvPr id="16" name="Rectangle 15"/>
          <p:cNvSpPr/>
          <p:nvPr/>
        </p:nvSpPr>
        <p:spPr>
          <a:xfrm>
            <a:off x="10152663" y="1170280"/>
            <a:ext cx="1518364" cy="369332"/>
          </a:xfrm>
          <a:prstGeom prst="rect">
            <a:avLst/>
          </a:prstGeom>
        </p:spPr>
        <p:txBody>
          <a:bodyPr wrap="none">
            <a:spAutoFit/>
          </a:bodyPr>
          <a:lstStyle/>
          <a:p>
            <a:pPr algn="ctr"/>
            <a:r>
              <a:rPr lang="en-US" dirty="0"/>
              <a:t>Eternal State</a:t>
            </a:r>
          </a:p>
        </p:txBody>
      </p:sp>
      <p:pic>
        <p:nvPicPr>
          <p:cNvPr id="24" name="Picture 23"/>
          <p:cNvPicPr>
            <a:picLocks noChangeAspect="1"/>
          </p:cNvPicPr>
          <p:nvPr/>
        </p:nvPicPr>
        <p:blipFill rotWithShape="1">
          <a:blip r:embed="rId4" cstate="screen">
            <a:biLevel thresh="50000"/>
            <a:extLst>
              <a:ext uri="{28A0092B-C50C-407E-A947-70E740481C1C}">
                <a14:useLocalDpi xmlns:a14="http://schemas.microsoft.com/office/drawing/2010/main"/>
              </a:ext>
            </a:extLst>
          </a:blip>
          <a:srcRect/>
          <a:stretch/>
        </p:blipFill>
        <p:spPr>
          <a:xfrm>
            <a:off x="732266" y="4006583"/>
            <a:ext cx="519304" cy="914400"/>
          </a:xfrm>
          <a:prstGeom prst="rect">
            <a:avLst/>
          </a:prstGeom>
        </p:spPr>
      </p:pic>
      <p:cxnSp>
        <p:nvCxnSpPr>
          <p:cNvPr id="34" name="Straight Arrow Connector 33"/>
          <p:cNvCxnSpPr/>
          <p:nvPr/>
        </p:nvCxnSpPr>
        <p:spPr>
          <a:xfrm flipH="1">
            <a:off x="1376465" y="2688677"/>
            <a:ext cx="0" cy="2811228"/>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84867" y="1777981"/>
            <a:ext cx="1800493" cy="923330"/>
          </a:xfrm>
          <a:prstGeom prst="rect">
            <a:avLst/>
          </a:prstGeom>
          <a:noFill/>
        </p:spPr>
        <p:txBody>
          <a:bodyPr wrap="none" rtlCol="0">
            <a:spAutoFit/>
          </a:bodyPr>
          <a:lstStyle/>
          <a:p>
            <a:pPr algn="ctr"/>
            <a:r>
              <a:rPr lang="en-US" dirty="0"/>
              <a:t>Return of Christ</a:t>
            </a:r>
          </a:p>
          <a:p>
            <a:pPr algn="ctr"/>
            <a:r>
              <a:rPr lang="en-US" dirty="0"/>
              <a:t>With the Saints</a:t>
            </a:r>
          </a:p>
          <a:p>
            <a:pPr algn="ctr"/>
            <a:r>
              <a:rPr lang="en-US" dirty="0"/>
              <a:t>(Rev 19:11–16)</a:t>
            </a:r>
          </a:p>
        </p:txBody>
      </p:sp>
      <p:sp>
        <p:nvSpPr>
          <p:cNvPr id="22" name="Rectangle 21"/>
          <p:cNvSpPr/>
          <p:nvPr/>
        </p:nvSpPr>
        <p:spPr>
          <a:xfrm>
            <a:off x="8002778" y="5657671"/>
            <a:ext cx="2258954" cy="1200329"/>
          </a:xfrm>
          <a:prstGeom prst="rect">
            <a:avLst/>
          </a:prstGeom>
        </p:spPr>
        <p:txBody>
          <a:bodyPr wrap="square">
            <a:spAutoFit/>
          </a:bodyPr>
          <a:lstStyle/>
          <a:p>
            <a:pPr algn="ctr"/>
            <a:r>
              <a:rPr lang="en-US" dirty="0"/>
              <a:t>Great White Throne,</a:t>
            </a:r>
          </a:p>
          <a:p>
            <a:pPr algn="ctr"/>
            <a:r>
              <a:rPr lang="en-US" dirty="0"/>
              <a:t>Lake of Fire</a:t>
            </a:r>
          </a:p>
          <a:p>
            <a:pPr algn="ctr"/>
            <a:r>
              <a:rPr lang="en-US" dirty="0"/>
              <a:t>For Unbelievers</a:t>
            </a:r>
          </a:p>
          <a:p>
            <a:pPr algn="ctr"/>
            <a:r>
              <a:rPr lang="en-US" dirty="0"/>
              <a:t>(Rev 20:11–15)</a:t>
            </a:r>
          </a:p>
        </p:txBody>
      </p:sp>
      <p:pic>
        <p:nvPicPr>
          <p:cNvPr id="39" name="Picture 3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8800" y="198948"/>
            <a:ext cx="914400" cy="914400"/>
          </a:xfrm>
          <a:prstGeom prst="rect">
            <a:avLst/>
          </a:prstGeom>
        </p:spPr>
      </p:pic>
      <p:pic>
        <p:nvPicPr>
          <p:cNvPr id="3" name="Picture 2"/>
          <p:cNvPicPr>
            <a:picLocks noChangeAspect="1"/>
          </p:cNvPicPr>
          <p:nvPr/>
        </p:nvPicPr>
        <p:blipFill rotWithShape="1">
          <a:blip r:embed="rId6" cstate="print">
            <a:biLevel thresh="50000"/>
            <a:extLst>
              <a:ext uri="{28A0092B-C50C-407E-A947-70E740481C1C}">
                <a14:useLocalDpi xmlns:a14="http://schemas.microsoft.com/office/drawing/2010/main" val="0"/>
              </a:ext>
            </a:extLst>
          </a:blip>
          <a:srcRect l="6085" t="13162" r="9524" b="11706"/>
          <a:stretch/>
        </p:blipFill>
        <p:spPr>
          <a:xfrm>
            <a:off x="1332923" y="5727004"/>
            <a:ext cx="685800" cy="610555"/>
          </a:xfrm>
          <a:prstGeom prst="rect">
            <a:avLst/>
          </a:prstGeom>
        </p:spPr>
      </p:pic>
      <p:cxnSp>
        <p:nvCxnSpPr>
          <p:cNvPr id="9" name="Straight Connector 8"/>
          <p:cNvCxnSpPr/>
          <p:nvPr/>
        </p:nvCxnSpPr>
        <p:spPr>
          <a:xfrm>
            <a:off x="2177143" y="6096336"/>
            <a:ext cx="504280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211219" y="5729385"/>
            <a:ext cx="377371" cy="36933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rotWithShape="1">
          <a:blip r:embed="rId6" cstate="print">
            <a:biLevel thresh="50000"/>
            <a:extLst>
              <a:ext uri="{28A0092B-C50C-407E-A947-70E740481C1C}">
                <a14:useLocalDpi xmlns:a14="http://schemas.microsoft.com/office/drawing/2010/main" val="0"/>
              </a:ext>
            </a:extLst>
          </a:blip>
          <a:srcRect l="6085" t="13162" r="9524" b="11706"/>
          <a:stretch/>
        </p:blipFill>
        <p:spPr>
          <a:xfrm>
            <a:off x="7366699" y="3985559"/>
            <a:ext cx="685800" cy="610555"/>
          </a:xfrm>
          <a:prstGeom prst="rect">
            <a:avLst/>
          </a:prstGeom>
        </p:spPr>
      </p:pic>
      <p:sp>
        <p:nvSpPr>
          <p:cNvPr id="47" name="Rectangle 46"/>
          <p:cNvSpPr/>
          <p:nvPr/>
        </p:nvSpPr>
        <p:spPr>
          <a:xfrm>
            <a:off x="6854237" y="4501319"/>
            <a:ext cx="1710725" cy="923330"/>
          </a:xfrm>
          <a:prstGeom prst="rect">
            <a:avLst/>
          </a:prstGeom>
        </p:spPr>
        <p:txBody>
          <a:bodyPr wrap="none">
            <a:spAutoFit/>
          </a:bodyPr>
          <a:lstStyle/>
          <a:p>
            <a:pPr algn="ctr"/>
            <a:r>
              <a:rPr lang="en-US" dirty="0"/>
              <a:t>Satan Leads</a:t>
            </a:r>
          </a:p>
          <a:p>
            <a:pPr algn="ctr"/>
            <a:r>
              <a:rPr lang="en-US" dirty="0"/>
              <a:t>Final Rebellion</a:t>
            </a:r>
          </a:p>
          <a:p>
            <a:pPr algn="ctr"/>
            <a:r>
              <a:rPr lang="en-US" dirty="0"/>
              <a:t>(Rev 20:7-10)</a:t>
            </a:r>
          </a:p>
        </p:txBody>
      </p:sp>
      <p:cxnSp>
        <p:nvCxnSpPr>
          <p:cNvPr id="27" name="Straight Arrow Connector 26"/>
          <p:cNvCxnSpPr/>
          <p:nvPr/>
        </p:nvCxnSpPr>
        <p:spPr>
          <a:xfrm>
            <a:off x="9841706" y="5544719"/>
            <a:ext cx="2140279"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448301" y="193590"/>
            <a:ext cx="927088" cy="930199"/>
          </a:xfrm>
          <a:prstGeom prst="rect">
            <a:avLst/>
          </a:prstGeom>
        </p:spPr>
      </p:pic>
      <p:pic>
        <p:nvPicPr>
          <p:cNvPr id="49" name="Picture 48"/>
          <p:cNvPicPr>
            <a:picLocks noChangeAspect="1"/>
          </p:cNvPicPr>
          <p:nvPr/>
        </p:nvPicPr>
        <p:blipFill rotWithShape="1">
          <a:blip r:embed="rId8" cstate="screen">
            <a:biLevel thresh="50000"/>
            <a:extLst>
              <a:ext uri="{28A0092B-C50C-407E-A947-70E740481C1C}">
                <a14:useLocalDpi xmlns:a14="http://schemas.microsoft.com/office/drawing/2010/main"/>
              </a:ext>
            </a:extLst>
          </a:blip>
          <a:srcRect/>
          <a:stretch/>
        </p:blipFill>
        <p:spPr>
          <a:xfrm>
            <a:off x="10117351" y="3136781"/>
            <a:ext cx="1438297" cy="1364538"/>
          </a:xfrm>
          <a:prstGeom prst="rect">
            <a:avLst/>
          </a:prstGeom>
        </p:spPr>
      </p:pic>
      <p:sp>
        <p:nvSpPr>
          <p:cNvPr id="50" name="TextBox 49"/>
          <p:cNvSpPr txBox="1"/>
          <p:nvPr/>
        </p:nvSpPr>
        <p:spPr>
          <a:xfrm>
            <a:off x="9481001" y="4444843"/>
            <a:ext cx="2710999" cy="923330"/>
          </a:xfrm>
          <a:prstGeom prst="rect">
            <a:avLst/>
          </a:prstGeom>
          <a:noFill/>
        </p:spPr>
        <p:txBody>
          <a:bodyPr wrap="none" rtlCol="0">
            <a:spAutoFit/>
          </a:bodyPr>
          <a:lstStyle/>
          <a:p>
            <a:pPr algn="ctr"/>
            <a:r>
              <a:rPr lang="en-US" dirty="0"/>
              <a:t>New Heaven, New Earth</a:t>
            </a:r>
          </a:p>
          <a:p>
            <a:pPr algn="ctr"/>
            <a:r>
              <a:rPr lang="en-US" dirty="0"/>
              <a:t>For Believers</a:t>
            </a:r>
          </a:p>
          <a:p>
            <a:pPr algn="ctr"/>
            <a:r>
              <a:rPr lang="en-US" dirty="0"/>
              <a:t>(Rev 21:1–22:5)</a:t>
            </a:r>
          </a:p>
        </p:txBody>
      </p:sp>
      <p:sp>
        <p:nvSpPr>
          <p:cNvPr id="51" name="Rectangle 50"/>
          <p:cNvSpPr/>
          <p:nvPr/>
        </p:nvSpPr>
        <p:spPr>
          <a:xfrm>
            <a:off x="1476271" y="3936014"/>
            <a:ext cx="6096000" cy="1477328"/>
          </a:xfrm>
          <a:prstGeom prst="rect">
            <a:avLst/>
          </a:prstGeom>
        </p:spPr>
        <p:txBody>
          <a:bodyPr>
            <a:spAutoFit/>
          </a:bodyPr>
          <a:lstStyle/>
          <a:p>
            <a:r>
              <a:rPr lang="en-US" dirty="0"/>
              <a:t>Sheep and Goats Judgment For Tribulation Survivors</a:t>
            </a:r>
          </a:p>
          <a:p>
            <a:r>
              <a:rPr lang="en-US" dirty="0"/>
              <a:t>(Matt 25:31–46)</a:t>
            </a:r>
            <a:br>
              <a:rPr lang="en-US" dirty="0"/>
            </a:br>
            <a:endParaRPr lang="en-US" dirty="0"/>
          </a:p>
          <a:p>
            <a:r>
              <a:rPr lang="en-US" dirty="0"/>
              <a:t>Judgement Seat of Christ For Believers</a:t>
            </a:r>
          </a:p>
          <a:p>
            <a:r>
              <a:rPr lang="en-US" dirty="0"/>
              <a:t>(1 </a:t>
            </a:r>
            <a:r>
              <a:rPr lang="en-US" dirty="0" err="1"/>
              <a:t>Cor</a:t>
            </a:r>
            <a:r>
              <a:rPr lang="en-US" dirty="0"/>
              <a:t> 3:10–15; 2 </a:t>
            </a:r>
            <a:r>
              <a:rPr lang="en-US" dirty="0" err="1"/>
              <a:t>Cor</a:t>
            </a:r>
            <a:r>
              <a:rPr lang="en-US" dirty="0"/>
              <a:t> 5:9–10; Rom 14:10)</a:t>
            </a:r>
          </a:p>
        </p:txBody>
      </p:sp>
      <p:pic>
        <p:nvPicPr>
          <p:cNvPr id="54" name="Picture 53"/>
          <p:cNvPicPr>
            <a:picLocks noChangeAspect="1"/>
          </p:cNvPicPr>
          <p:nvPr/>
        </p:nvPicPr>
        <p:blipFill>
          <a:blip r:embed="rId9" cstate="screen">
            <a:biLevel thresh="50000"/>
            <a:extLst>
              <a:ext uri="{28A0092B-C50C-407E-A947-70E740481C1C}">
                <a14:useLocalDpi xmlns:a14="http://schemas.microsoft.com/office/drawing/2010/main"/>
              </a:ext>
            </a:extLst>
          </a:blip>
          <a:stretch>
            <a:fillRect/>
          </a:stretch>
        </p:blipFill>
        <p:spPr>
          <a:xfrm>
            <a:off x="4533211" y="1764911"/>
            <a:ext cx="914400" cy="914400"/>
          </a:xfrm>
          <a:prstGeom prst="rect">
            <a:avLst/>
          </a:prstGeom>
        </p:spPr>
      </p:pic>
      <p:pic>
        <p:nvPicPr>
          <p:cNvPr id="55" name="Picture 54"/>
          <p:cNvPicPr>
            <a:picLocks noChangeAspect="1"/>
          </p:cNvPicPr>
          <p:nvPr/>
        </p:nvPicPr>
        <p:blipFill>
          <a:blip r:embed="rId10" cstate="screen">
            <a:biLevel thresh="50000"/>
            <a:extLst>
              <a:ext uri="{28A0092B-C50C-407E-A947-70E740481C1C}">
                <a14:useLocalDpi xmlns:a14="http://schemas.microsoft.com/office/drawing/2010/main"/>
              </a:ext>
            </a:extLst>
          </a:blip>
          <a:stretch>
            <a:fillRect/>
          </a:stretch>
        </p:blipFill>
        <p:spPr>
          <a:xfrm>
            <a:off x="5693724" y="1754025"/>
            <a:ext cx="914400" cy="914400"/>
          </a:xfrm>
          <a:prstGeom prst="rect">
            <a:avLst/>
          </a:prstGeom>
        </p:spPr>
      </p:pic>
      <p:pic>
        <p:nvPicPr>
          <p:cNvPr id="56" name="Picture 55"/>
          <p:cNvPicPr>
            <a:picLocks noChangeAspect="1"/>
          </p:cNvPicPr>
          <p:nvPr/>
        </p:nvPicPr>
        <p:blipFill>
          <a:blip r:embed="rId11" cstate="screen">
            <a:biLevel thresh="50000"/>
            <a:extLst>
              <a:ext uri="{28A0092B-C50C-407E-A947-70E740481C1C}">
                <a14:useLocalDpi xmlns:a14="http://schemas.microsoft.com/office/drawing/2010/main"/>
              </a:ext>
            </a:extLst>
          </a:blip>
          <a:stretch>
            <a:fillRect/>
          </a:stretch>
        </p:blipFill>
        <p:spPr>
          <a:xfrm>
            <a:off x="6854237" y="1754025"/>
            <a:ext cx="914400" cy="914400"/>
          </a:xfrm>
          <a:prstGeom prst="rect">
            <a:avLst/>
          </a:prstGeom>
        </p:spPr>
      </p:pic>
      <p:sp>
        <p:nvSpPr>
          <p:cNvPr id="57" name="TextBox 56"/>
          <p:cNvSpPr txBox="1"/>
          <p:nvPr/>
        </p:nvSpPr>
        <p:spPr>
          <a:xfrm>
            <a:off x="4641597" y="2644969"/>
            <a:ext cx="697627" cy="369332"/>
          </a:xfrm>
          <a:prstGeom prst="rect">
            <a:avLst/>
          </a:prstGeom>
          <a:noFill/>
        </p:spPr>
        <p:txBody>
          <a:bodyPr wrap="none" rtlCol="0">
            <a:spAutoFit/>
          </a:bodyPr>
          <a:lstStyle/>
          <a:p>
            <a:r>
              <a:rPr lang="en-US" dirty="0"/>
              <a:t>Land</a:t>
            </a:r>
          </a:p>
        </p:txBody>
      </p:sp>
      <p:sp>
        <p:nvSpPr>
          <p:cNvPr id="58" name="TextBox 57"/>
          <p:cNvSpPr txBox="1"/>
          <p:nvPr/>
        </p:nvSpPr>
        <p:spPr>
          <a:xfrm>
            <a:off x="5789286" y="2648742"/>
            <a:ext cx="723275" cy="369332"/>
          </a:xfrm>
          <a:prstGeom prst="rect">
            <a:avLst/>
          </a:prstGeom>
          <a:noFill/>
        </p:spPr>
        <p:txBody>
          <a:bodyPr wrap="none" rtlCol="0">
            <a:spAutoFit/>
          </a:bodyPr>
          <a:lstStyle/>
          <a:p>
            <a:r>
              <a:rPr lang="en-US" dirty="0"/>
              <a:t>Seed</a:t>
            </a:r>
          </a:p>
        </p:txBody>
      </p:sp>
      <p:sp>
        <p:nvSpPr>
          <p:cNvPr id="59" name="TextBox 58"/>
          <p:cNvSpPr txBox="1"/>
          <p:nvPr/>
        </p:nvSpPr>
        <p:spPr>
          <a:xfrm>
            <a:off x="6783087" y="2674895"/>
            <a:ext cx="1056700" cy="369332"/>
          </a:xfrm>
          <a:prstGeom prst="rect">
            <a:avLst/>
          </a:prstGeom>
          <a:noFill/>
        </p:spPr>
        <p:txBody>
          <a:bodyPr wrap="none" rtlCol="0">
            <a:spAutoFit/>
          </a:bodyPr>
          <a:lstStyle/>
          <a:p>
            <a:r>
              <a:rPr lang="en-US" dirty="0"/>
              <a:t>Blessing</a:t>
            </a:r>
          </a:p>
        </p:txBody>
      </p:sp>
      <p:sp>
        <p:nvSpPr>
          <p:cNvPr id="60" name="Rectangle 59"/>
          <p:cNvSpPr/>
          <p:nvPr/>
        </p:nvSpPr>
        <p:spPr>
          <a:xfrm>
            <a:off x="-195263" y="4898370"/>
            <a:ext cx="1777301" cy="646331"/>
          </a:xfrm>
          <a:prstGeom prst="rect">
            <a:avLst/>
          </a:prstGeom>
        </p:spPr>
        <p:txBody>
          <a:bodyPr wrap="square">
            <a:spAutoFit/>
          </a:bodyPr>
          <a:lstStyle/>
          <a:p>
            <a:pPr algn="ctr"/>
            <a:r>
              <a:rPr lang="en-US" dirty="0"/>
              <a:t>Armageddon</a:t>
            </a:r>
          </a:p>
          <a:p>
            <a:pPr algn="ctr"/>
            <a:r>
              <a:rPr lang="en-US" dirty="0"/>
              <a:t>(</a:t>
            </a:r>
            <a:r>
              <a:rPr lang="en-US" dirty="0" err="1"/>
              <a:t>Ezek</a:t>
            </a:r>
            <a:r>
              <a:rPr lang="en-US" dirty="0"/>
              <a:t> 39)</a:t>
            </a:r>
          </a:p>
        </p:txBody>
      </p:sp>
      <p:cxnSp>
        <p:nvCxnSpPr>
          <p:cNvPr id="31" name="Straight Arrow Connector 30">
            <a:extLst>
              <a:ext uri="{FF2B5EF4-FFF2-40B4-BE49-F238E27FC236}">
                <a16:creationId xmlns:a16="http://schemas.microsoft.com/office/drawing/2014/main" id="{77E24BDD-093C-4145-8D0E-F6C09C18EC8C}"/>
              </a:ext>
            </a:extLst>
          </p:cNvPr>
          <p:cNvCxnSpPr>
            <a:cxnSpLocks/>
          </p:cNvCxnSpPr>
          <p:nvPr/>
        </p:nvCxnSpPr>
        <p:spPr>
          <a:xfrm>
            <a:off x="1501361" y="3393322"/>
            <a:ext cx="0" cy="1967157"/>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cxnSp>
        <p:nvCxnSpPr>
          <p:cNvPr id="33" name="Straight Arrow Connector 32">
            <a:extLst>
              <a:ext uri="{FF2B5EF4-FFF2-40B4-BE49-F238E27FC236}">
                <a16:creationId xmlns:a16="http://schemas.microsoft.com/office/drawing/2014/main" id="{5F18A6EC-BF0D-4909-8CB9-60419EAFF3F5}"/>
              </a:ext>
            </a:extLst>
          </p:cNvPr>
          <p:cNvCxnSpPr>
            <a:cxnSpLocks/>
          </p:cNvCxnSpPr>
          <p:nvPr/>
        </p:nvCxnSpPr>
        <p:spPr>
          <a:xfrm flipV="1">
            <a:off x="1694664" y="5360479"/>
            <a:ext cx="9217181" cy="52863"/>
          </a:xfrm>
          <a:prstGeom prst="straightConnector1">
            <a:avLst/>
          </a:prstGeom>
          <a:ln w="3810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024687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normAutofit fontScale="92500" lnSpcReduction="20000"/>
          </a:bodyPr>
          <a:lstStyle/>
          <a:p>
            <a:r>
              <a:rPr lang="en-US" b="1" dirty="0">
                <a:latin typeface="+mj-lt"/>
              </a:rPr>
              <a:t>Hell</a:t>
            </a:r>
          </a:p>
          <a:p>
            <a:pPr lvl="1"/>
            <a:r>
              <a:rPr lang="en-US" b="1" dirty="0">
                <a:latin typeface="+mj-lt"/>
              </a:rPr>
              <a:t>False Views</a:t>
            </a:r>
          </a:p>
          <a:p>
            <a:pPr lvl="1"/>
            <a:r>
              <a:rPr lang="en-US" b="1" dirty="0">
                <a:latin typeface="+mj-lt"/>
              </a:rPr>
              <a:t>Sheol / Hades / Lake of Fire</a:t>
            </a:r>
          </a:p>
          <a:p>
            <a:pPr lvl="1"/>
            <a:r>
              <a:rPr lang="en-US" b="1" dirty="0">
                <a:latin typeface="+mj-lt"/>
              </a:rPr>
              <a:t>Jesus after the Crucifixion</a:t>
            </a:r>
          </a:p>
          <a:p>
            <a:pPr lvl="1"/>
            <a:r>
              <a:rPr lang="en-US" b="1" dirty="0">
                <a:latin typeface="+mj-lt"/>
              </a:rPr>
              <a:t>The Future of Humanity</a:t>
            </a:r>
          </a:p>
          <a:p>
            <a:r>
              <a:rPr lang="en-US" b="1" dirty="0">
                <a:solidFill>
                  <a:srgbClr val="FF0000"/>
                </a:solidFill>
                <a:latin typeface="+mj-lt"/>
              </a:rPr>
              <a:t>John 3:16</a:t>
            </a:r>
          </a:p>
          <a:p>
            <a:pPr lvl="1"/>
            <a:r>
              <a:rPr lang="en-US" b="1" dirty="0">
                <a:solidFill>
                  <a:srgbClr val="FF0000"/>
                </a:solidFill>
                <a:latin typeface="+mj-lt"/>
              </a:rPr>
              <a:t>The Sin Barrier</a:t>
            </a:r>
          </a:p>
          <a:p>
            <a:pPr lvl="1"/>
            <a:r>
              <a:rPr lang="en-US" b="1" dirty="0">
                <a:solidFill>
                  <a:srgbClr val="FF0000"/>
                </a:solidFill>
                <a:latin typeface="+mj-lt"/>
              </a:rPr>
              <a:t>What God Did</a:t>
            </a:r>
          </a:p>
          <a:p>
            <a:pPr lvl="1"/>
            <a:r>
              <a:rPr lang="en-US" b="1" dirty="0">
                <a:solidFill>
                  <a:srgbClr val="FF0000"/>
                </a:solidFill>
                <a:latin typeface="+mj-lt"/>
              </a:rPr>
              <a:t>What Belief Assures</a:t>
            </a:r>
          </a:p>
          <a:p>
            <a:r>
              <a:rPr lang="en-US" dirty="0">
                <a:latin typeface="+mj-lt"/>
              </a:rPr>
              <a:t>The Basics of Atonement</a:t>
            </a:r>
          </a:p>
          <a:p>
            <a:pPr lvl="1"/>
            <a:r>
              <a:rPr lang="en-US" dirty="0">
                <a:latin typeface="+mj-lt"/>
              </a:rPr>
              <a:t>Linguistic Considerations</a:t>
            </a:r>
          </a:p>
          <a:p>
            <a:pPr lvl="1"/>
            <a:r>
              <a:rPr lang="en-US" dirty="0">
                <a:latin typeface="+mj-lt"/>
              </a:rPr>
              <a:t>The Covering Sacrifices in the OT</a:t>
            </a:r>
          </a:p>
          <a:p>
            <a:pPr lvl="1"/>
            <a:r>
              <a:rPr lang="en-US" dirty="0">
                <a:latin typeface="+mj-lt"/>
              </a:rPr>
              <a:t>The Removal Sacrifice at the Cross</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III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1087305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0CB09F-797C-4A10-AA15-D7DD5C25E715}"/>
              </a:ext>
            </a:extLst>
          </p:cNvPr>
          <p:cNvSpPr txBox="1"/>
          <p:nvPr/>
        </p:nvSpPr>
        <p:spPr>
          <a:xfrm>
            <a:off x="2715489" y="2413337"/>
            <a:ext cx="7250546" cy="1015663"/>
          </a:xfrm>
          <a:prstGeom prst="rect">
            <a:avLst/>
          </a:prstGeom>
          <a:noFill/>
        </p:spPr>
        <p:txBody>
          <a:bodyPr wrap="square">
            <a:spAutoFit/>
          </a:bodyPr>
          <a:lstStyle/>
          <a:p>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God so loved the world that He gave His only begotten Son, that whoever believes in Him should not perish but have everlasting life. </a:t>
            </a:r>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(John 3:16 NKJV)</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Tree>
    <p:extLst>
      <p:ext uri="{BB962C8B-B14F-4D97-AF65-F5344CB8AC3E}">
        <p14:creationId xmlns:p14="http://schemas.microsoft.com/office/powerpoint/2010/main" val="18703766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620725-20D6-4D78-87C2-7502CEFA6F88}"/>
              </a:ext>
            </a:extLst>
          </p:cNvPr>
          <p:cNvSpPr txBox="1"/>
          <p:nvPr/>
        </p:nvSpPr>
        <p:spPr>
          <a:xfrm>
            <a:off x="0" y="5227781"/>
            <a:ext cx="12191999" cy="646331"/>
          </a:xfrm>
          <a:prstGeom prst="rect">
            <a:avLst/>
          </a:prstGeom>
          <a:noFill/>
        </p:spPr>
        <p:txBody>
          <a:bodyPr wrap="square" rtlCol="0">
            <a:spAutoFit/>
          </a:bodyPr>
          <a:lstStyle/>
          <a:p>
            <a:pPr algn="ctr"/>
            <a:r>
              <a:rPr lang="en-US" sz="3600" dirty="0"/>
              <a:t>The World</a:t>
            </a:r>
            <a:endParaRPr lang="en-US" dirty="0"/>
          </a:p>
        </p:txBody>
      </p:sp>
      <p:sp>
        <p:nvSpPr>
          <p:cNvPr id="7" name="TextBox 6">
            <a:extLst>
              <a:ext uri="{FF2B5EF4-FFF2-40B4-BE49-F238E27FC236}">
                <a16:creationId xmlns:a16="http://schemas.microsoft.com/office/drawing/2014/main" id="{F03F5D1E-A0AB-4334-BC25-213384E8929A}"/>
              </a:ext>
            </a:extLst>
          </p:cNvPr>
          <p:cNvSpPr txBox="1"/>
          <p:nvPr/>
        </p:nvSpPr>
        <p:spPr>
          <a:xfrm>
            <a:off x="1" y="64546"/>
            <a:ext cx="12191999" cy="646331"/>
          </a:xfrm>
          <a:prstGeom prst="rect">
            <a:avLst/>
          </a:prstGeom>
          <a:noFill/>
        </p:spPr>
        <p:txBody>
          <a:bodyPr wrap="square" rtlCol="0">
            <a:spAutoFit/>
          </a:bodyPr>
          <a:lstStyle/>
          <a:p>
            <a:pPr algn="ctr"/>
            <a:r>
              <a:rPr lang="en-US" sz="3600" dirty="0"/>
              <a:t>God</a:t>
            </a:r>
            <a:endParaRPr lang="en-US" dirty="0"/>
          </a:p>
        </p:txBody>
      </p:sp>
      <p:sp>
        <p:nvSpPr>
          <p:cNvPr id="8" name="TextBox 7">
            <a:extLst>
              <a:ext uri="{FF2B5EF4-FFF2-40B4-BE49-F238E27FC236}">
                <a16:creationId xmlns:a16="http://schemas.microsoft.com/office/drawing/2014/main" id="{56707672-2784-44B1-80BB-DF77345332E7}"/>
              </a:ext>
            </a:extLst>
          </p:cNvPr>
          <p:cNvSpPr txBox="1"/>
          <p:nvPr/>
        </p:nvSpPr>
        <p:spPr>
          <a:xfrm rot="20097928">
            <a:off x="831273" y="1329200"/>
            <a:ext cx="1385316" cy="461665"/>
          </a:xfrm>
          <a:prstGeom prst="rect">
            <a:avLst/>
          </a:prstGeom>
          <a:noFill/>
        </p:spPr>
        <p:txBody>
          <a:bodyPr wrap="none" rtlCol="0">
            <a:spAutoFit/>
          </a:bodyPr>
          <a:lstStyle/>
          <a:p>
            <a:r>
              <a:rPr lang="en-US" sz="2400" dirty="0"/>
              <a:t>John 3:16</a:t>
            </a:r>
          </a:p>
        </p:txBody>
      </p:sp>
    </p:spTree>
    <p:extLst>
      <p:ext uri="{BB962C8B-B14F-4D97-AF65-F5344CB8AC3E}">
        <p14:creationId xmlns:p14="http://schemas.microsoft.com/office/powerpoint/2010/main" val="2166091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620725-20D6-4D78-87C2-7502CEFA6F88}"/>
              </a:ext>
            </a:extLst>
          </p:cNvPr>
          <p:cNvSpPr txBox="1"/>
          <p:nvPr/>
        </p:nvSpPr>
        <p:spPr>
          <a:xfrm>
            <a:off x="0" y="5227781"/>
            <a:ext cx="12191999" cy="646331"/>
          </a:xfrm>
          <a:prstGeom prst="rect">
            <a:avLst/>
          </a:prstGeom>
          <a:noFill/>
        </p:spPr>
        <p:txBody>
          <a:bodyPr wrap="square" rtlCol="0">
            <a:spAutoFit/>
          </a:bodyPr>
          <a:lstStyle/>
          <a:p>
            <a:pPr algn="ctr"/>
            <a:r>
              <a:rPr lang="en-US" sz="3600" dirty="0"/>
              <a:t>The World</a:t>
            </a:r>
            <a:endParaRPr lang="en-US" dirty="0"/>
          </a:p>
        </p:txBody>
      </p:sp>
      <p:sp>
        <p:nvSpPr>
          <p:cNvPr id="7" name="TextBox 6">
            <a:extLst>
              <a:ext uri="{FF2B5EF4-FFF2-40B4-BE49-F238E27FC236}">
                <a16:creationId xmlns:a16="http://schemas.microsoft.com/office/drawing/2014/main" id="{F03F5D1E-A0AB-4334-BC25-213384E8929A}"/>
              </a:ext>
            </a:extLst>
          </p:cNvPr>
          <p:cNvSpPr txBox="1"/>
          <p:nvPr/>
        </p:nvSpPr>
        <p:spPr>
          <a:xfrm>
            <a:off x="1" y="64546"/>
            <a:ext cx="12191999" cy="646331"/>
          </a:xfrm>
          <a:prstGeom prst="rect">
            <a:avLst/>
          </a:prstGeom>
          <a:noFill/>
        </p:spPr>
        <p:txBody>
          <a:bodyPr wrap="square" rtlCol="0">
            <a:spAutoFit/>
          </a:bodyPr>
          <a:lstStyle/>
          <a:p>
            <a:pPr algn="ctr"/>
            <a:r>
              <a:rPr lang="en-US" sz="3600" dirty="0"/>
              <a:t>God</a:t>
            </a:r>
            <a:endParaRPr lang="en-US" dirty="0"/>
          </a:p>
        </p:txBody>
      </p:sp>
      <p:sp>
        <p:nvSpPr>
          <p:cNvPr id="8" name="TextBox 7">
            <a:extLst>
              <a:ext uri="{FF2B5EF4-FFF2-40B4-BE49-F238E27FC236}">
                <a16:creationId xmlns:a16="http://schemas.microsoft.com/office/drawing/2014/main" id="{56707672-2784-44B1-80BB-DF77345332E7}"/>
              </a:ext>
            </a:extLst>
          </p:cNvPr>
          <p:cNvSpPr txBox="1"/>
          <p:nvPr/>
        </p:nvSpPr>
        <p:spPr>
          <a:xfrm rot="20097928">
            <a:off x="831273" y="1329200"/>
            <a:ext cx="1385316" cy="461665"/>
          </a:xfrm>
          <a:prstGeom prst="rect">
            <a:avLst/>
          </a:prstGeom>
          <a:noFill/>
        </p:spPr>
        <p:txBody>
          <a:bodyPr wrap="none" rtlCol="0">
            <a:spAutoFit/>
          </a:bodyPr>
          <a:lstStyle/>
          <a:p>
            <a:r>
              <a:rPr lang="en-US" sz="2400" dirty="0"/>
              <a:t>John 3:16</a:t>
            </a:r>
          </a:p>
        </p:txBody>
      </p:sp>
      <p:sp>
        <p:nvSpPr>
          <p:cNvPr id="10" name="TextBox 9">
            <a:extLst>
              <a:ext uri="{FF2B5EF4-FFF2-40B4-BE49-F238E27FC236}">
                <a16:creationId xmlns:a16="http://schemas.microsoft.com/office/drawing/2014/main" id="{7E28CC1F-5B50-4D3D-A941-E0ED2C3F1EA7}"/>
              </a:ext>
            </a:extLst>
          </p:cNvPr>
          <p:cNvSpPr txBox="1"/>
          <p:nvPr/>
        </p:nvSpPr>
        <p:spPr>
          <a:xfrm>
            <a:off x="-1" y="1721081"/>
            <a:ext cx="12191999" cy="707886"/>
          </a:xfrm>
          <a:prstGeom prst="rect">
            <a:avLst/>
          </a:prstGeom>
          <a:noFill/>
        </p:spPr>
        <p:txBody>
          <a:bodyPr wrap="square" rtlCol="0">
            <a:spAutoFit/>
          </a:bodyPr>
          <a:lstStyle/>
          <a:p>
            <a:pPr algn="ctr"/>
            <a:r>
              <a:rPr lang="en-US" sz="4000" dirty="0"/>
              <a:t>SIN</a:t>
            </a:r>
            <a:endParaRPr lang="en-US" sz="2000" dirty="0"/>
          </a:p>
        </p:txBody>
      </p:sp>
      <p:sp>
        <p:nvSpPr>
          <p:cNvPr id="2" name="TextBox 1">
            <a:extLst>
              <a:ext uri="{FF2B5EF4-FFF2-40B4-BE49-F238E27FC236}">
                <a16:creationId xmlns:a16="http://schemas.microsoft.com/office/drawing/2014/main" id="{BA277D9F-F48D-4262-AC6C-D0F278ECB818}"/>
              </a:ext>
            </a:extLst>
          </p:cNvPr>
          <p:cNvSpPr txBox="1"/>
          <p:nvPr/>
        </p:nvSpPr>
        <p:spPr>
          <a:xfrm>
            <a:off x="0" y="6217157"/>
            <a:ext cx="12192000" cy="523220"/>
          </a:xfrm>
          <a:prstGeom prst="rect">
            <a:avLst/>
          </a:prstGeom>
          <a:noFill/>
        </p:spPr>
        <p:txBody>
          <a:bodyPr wrap="square" rtlCol="0">
            <a:spAutoFit/>
          </a:bodyPr>
          <a:lstStyle/>
          <a:p>
            <a:pPr algn="ctr"/>
            <a:r>
              <a:rPr lang="en-US" sz="2800" dirty="0"/>
              <a:t>Perish</a:t>
            </a:r>
          </a:p>
        </p:txBody>
      </p:sp>
    </p:spTree>
    <p:extLst>
      <p:ext uri="{BB962C8B-B14F-4D97-AF65-F5344CB8AC3E}">
        <p14:creationId xmlns:p14="http://schemas.microsoft.com/office/powerpoint/2010/main" val="770132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620725-20D6-4D78-87C2-7502CEFA6F88}"/>
              </a:ext>
            </a:extLst>
          </p:cNvPr>
          <p:cNvSpPr txBox="1"/>
          <p:nvPr/>
        </p:nvSpPr>
        <p:spPr>
          <a:xfrm>
            <a:off x="0" y="5227781"/>
            <a:ext cx="12191999" cy="646331"/>
          </a:xfrm>
          <a:prstGeom prst="rect">
            <a:avLst/>
          </a:prstGeom>
          <a:noFill/>
        </p:spPr>
        <p:txBody>
          <a:bodyPr wrap="square" rtlCol="0">
            <a:spAutoFit/>
          </a:bodyPr>
          <a:lstStyle/>
          <a:p>
            <a:pPr algn="ctr"/>
            <a:r>
              <a:rPr lang="en-US" sz="3600" dirty="0"/>
              <a:t>The World</a:t>
            </a:r>
            <a:endParaRPr lang="en-US" dirty="0"/>
          </a:p>
        </p:txBody>
      </p:sp>
      <p:sp>
        <p:nvSpPr>
          <p:cNvPr id="7" name="TextBox 6">
            <a:extLst>
              <a:ext uri="{FF2B5EF4-FFF2-40B4-BE49-F238E27FC236}">
                <a16:creationId xmlns:a16="http://schemas.microsoft.com/office/drawing/2014/main" id="{F03F5D1E-A0AB-4334-BC25-213384E8929A}"/>
              </a:ext>
            </a:extLst>
          </p:cNvPr>
          <p:cNvSpPr txBox="1"/>
          <p:nvPr/>
        </p:nvSpPr>
        <p:spPr>
          <a:xfrm>
            <a:off x="1" y="64546"/>
            <a:ext cx="12191999" cy="646331"/>
          </a:xfrm>
          <a:prstGeom prst="rect">
            <a:avLst/>
          </a:prstGeom>
          <a:noFill/>
        </p:spPr>
        <p:txBody>
          <a:bodyPr wrap="square" rtlCol="0">
            <a:spAutoFit/>
          </a:bodyPr>
          <a:lstStyle/>
          <a:p>
            <a:pPr algn="ctr"/>
            <a:r>
              <a:rPr lang="en-US" sz="3600" dirty="0"/>
              <a:t>God</a:t>
            </a:r>
            <a:endParaRPr lang="en-US" dirty="0"/>
          </a:p>
        </p:txBody>
      </p:sp>
      <p:sp>
        <p:nvSpPr>
          <p:cNvPr id="8" name="TextBox 7">
            <a:extLst>
              <a:ext uri="{FF2B5EF4-FFF2-40B4-BE49-F238E27FC236}">
                <a16:creationId xmlns:a16="http://schemas.microsoft.com/office/drawing/2014/main" id="{56707672-2784-44B1-80BB-DF77345332E7}"/>
              </a:ext>
            </a:extLst>
          </p:cNvPr>
          <p:cNvSpPr txBox="1"/>
          <p:nvPr/>
        </p:nvSpPr>
        <p:spPr>
          <a:xfrm rot="20097928">
            <a:off x="831273" y="1329200"/>
            <a:ext cx="1385316" cy="461665"/>
          </a:xfrm>
          <a:prstGeom prst="rect">
            <a:avLst/>
          </a:prstGeom>
          <a:noFill/>
        </p:spPr>
        <p:txBody>
          <a:bodyPr wrap="none" rtlCol="0">
            <a:spAutoFit/>
          </a:bodyPr>
          <a:lstStyle/>
          <a:p>
            <a:r>
              <a:rPr lang="en-US" sz="2400" dirty="0"/>
              <a:t>John 3:16</a:t>
            </a:r>
          </a:p>
        </p:txBody>
      </p:sp>
      <p:sp>
        <p:nvSpPr>
          <p:cNvPr id="10" name="TextBox 9">
            <a:extLst>
              <a:ext uri="{FF2B5EF4-FFF2-40B4-BE49-F238E27FC236}">
                <a16:creationId xmlns:a16="http://schemas.microsoft.com/office/drawing/2014/main" id="{7E28CC1F-5B50-4D3D-A941-E0ED2C3F1EA7}"/>
              </a:ext>
            </a:extLst>
          </p:cNvPr>
          <p:cNvSpPr txBox="1"/>
          <p:nvPr/>
        </p:nvSpPr>
        <p:spPr>
          <a:xfrm>
            <a:off x="-1" y="1721081"/>
            <a:ext cx="12191999" cy="707886"/>
          </a:xfrm>
          <a:prstGeom prst="rect">
            <a:avLst/>
          </a:prstGeom>
          <a:noFill/>
        </p:spPr>
        <p:txBody>
          <a:bodyPr wrap="square" rtlCol="0">
            <a:spAutoFit/>
          </a:bodyPr>
          <a:lstStyle/>
          <a:p>
            <a:pPr algn="ctr"/>
            <a:r>
              <a:rPr lang="en-US" sz="4000" dirty="0"/>
              <a:t>SIN</a:t>
            </a:r>
            <a:endParaRPr lang="en-US" sz="2000" dirty="0"/>
          </a:p>
        </p:txBody>
      </p:sp>
      <p:sp>
        <p:nvSpPr>
          <p:cNvPr id="14" name="Rectangle 13">
            <a:extLst>
              <a:ext uri="{FF2B5EF4-FFF2-40B4-BE49-F238E27FC236}">
                <a16:creationId xmlns:a16="http://schemas.microsoft.com/office/drawing/2014/main" id="{B5F02EB1-8F5A-4CBD-8F8F-7B7491BBC75C}"/>
              </a:ext>
            </a:extLst>
          </p:cNvPr>
          <p:cNvSpPr/>
          <p:nvPr/>
        </p:nvSpPr>
        <p:spPr>
          <a:xfrm>
            <a:off x="4738255" y="1893455"/>
            <a:ext cx="2752436" cy="360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6F8A21-CFE2-4593-B436-DE5563ECD0C2}"/>
              </a:ext>
            </a:extLst>
          </p:cNvPr>
          <p:cNvSpPr/>
          <p:nvPr/>
        </p:nvSpPr>
        <p:spPr>
          <a:xfrm rot="5400000">
            <a:off x="3962400" y="2821709"/>
            <a:ext cx="4304145" cy="360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277D9F-F48D-4262-AC6C-D0F278ECB818}"/>
              </a:ext>
            </a:extLst>
          </p:cNvPr>
          <p:cNvSpPr txBox="1"/>
          <p:nvPr/>
        </p:nvSpPr>
        <p:spPr>
          <a:xfrm>
            <a:off x="0" y="6217157"/>
            <a:ext cx="12192000" cy="523220"/>
          </a:xfrm>
          <a:prstGeom prst="rect">
            <a:avLst/>
          </a:prstGeom>
          <a:noFill/>
        </p:spPr>
        <p:txBody>
          <a:bodyPr wrap="square" rtlCol="0">
            <a:spAutoFit/>
          </a:bodyPr>
          <a:lstStyle/>
          <a:p>
            <a:pPr algn="ctr"/>
            <a:r>
              <a:rPr lang="en-US" sz="2800" dirty="0"/>
              <a:t>Perish</a:t>
            </a:r>
          </a:p>
        </p:txBody>
      </p:sp>
      <p:sp>
        <p:nvSpPr>
          <p:cNvPr id="3" name="TextBox 2">
            <a:extLst>
              <a:ext uri="{FF2B5EF4-FFF2-40B4-BE49-F238E27FC236}">
                <a16:creationId xmlns:a16="http://schemas.microsoft.com/office/drawing/2014/main" id="{AC884112-24BB-4C5B-8CEB-453A4CF143A1}"/>
              </a:ext>
            </a:extLst>
          </p:cNvPr>
          <p:cNvSpPr txBox="1"/>
          <p:nvPr/>
        </p:nvSpPr>
        <p:spPr>
          <a:xfrm>
            <a:off x="7102765" y="1811729"/>
            <a:ext cx="3523672" cy="523220"/>
          </a:xfrm>
          <a:prstGeom prst="rect">
            <a:avLst/>
          </a:prstGeom>
          <a:noFill/>
        </p:spPr>
        <p:txBody>
          <a:bodyPr wrap="square" rtlCol="0">
            <a:spAutoFit/>
          </a:bodyPr>
          <a:lstStyle/>
          <a:p>
            <a:pPr algn="ctr"/>
            <a:r>
              <a:rPr lang="en-US" sz="2800" dirty="0"/>
              <a:t>Jesus</a:t>
            </a:r>
          </a:p>
        </p:txBody>
      </p:sp>
    </p:spTree>
    <p:extLst>
      <p:ext uri="{BB962C8B-B14F-4D97-AF65-F5344CB8AC3E}">
        <p14:creationId xmlns:p14="http://schemas.microsoft.com/office/powerpoint/2010/main" val="2398117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620725-20D6-4D78-87C2-7502CEFA6F88}"/>
              </a:ext>
            </a:extLst>
          </p:cNvPr>
          <p:cNvSpPr txBox="1"/>
          <p:nvPr/>
        </p:nvSpPr>
        <p:spPr>
          <a:xfrm>
            <a:off x="0" y="5227781"/>
            <a:ext cx="12191999" cy="646331"/>
          </a:xfrm>
          <a:prstGeom prst="rect">
            <a:avLst/>
          </a:prstGeom>
          <a:noFill/>
        </p:spPr>
        <p:txBody>
          <a:bodyPr wrap="square" rtlCol="0">
            <a:spAutoFit/>
          </a:bodyPr>
          <a:lstStyle/>
          <a:p>
            <a:pPr algn="ctr"/>
            <a:r>
              <a:rPr lang="en-US" sz="3600" dirty="0"/>
              <a:t>The World</a:t>
            </a:r>
            <a:endParaRPr lang="en-US" dirty="0"/>
          </a:p>
        </p:txBody>
      </p:sp>
      <p:sp>
        <p:nvSpPr>
          <p:cNvPr id="7" name="TextBox 6">
            <a:extLst>
              <a:ext uri="{FF2B5EF4-FFF2-40B4-BE49-F238E27FC236}">
                <a16:creationId xmlns:a16="http://schemas.microsoft.com/office/drawing/2014/main" id="{F03F5D1E-A0AB-4334-BC25-213384E8929A}"/>
              </a:ext>
            </a:extLst>
          </p:cNvPr>
          <p:cNvSpPr txBox="1"/>
          <p:nvPr/>
        </p:nvSpPr>
        <p:spPr>
          <a:xfrm>
            <a:off x="1" y="64546"/>
            <a:ext cx="12191999" cy="646331"/>
          </a:xfrm>
          <a:prstGeom prst="rect">
            <a:avLst/>
          </a:prstGeom>
          <a:noFill/>
        </p:spPr>
        <p:txBody>
          <a:bodyPr wrap="square" rtlCol="0">
            <a:spAutoFit/>
          </a:bodyPr>
          <a:lstStyle/>
          <a:p>
            <a:pPr algn="ctr"/>
            <a:r>
              <a:rPr lang="en-US" sz="3600" dirty="0"/>
              <a:t>God</a:t>
            </a:r>
            <a:endParaRPr lang="en-US" dirty="0"/>
          </a:p>
        </p:txBody>
      </p:sp>
      <p:sp>
        <p:nvSpPr>
          <p:cNvPr id="8" name="TextBox 7">
            <a:extLst>
              <a:ext uri="{FF2B5EF4-FFF2-40B4-BE49-F238E27FC236}">
                <a16:creationId xmlns:a16="http://schemas.microsoft.com/office/drawing/2014/main" id="{56707672-2784-44B1-80BB-DF77345332E7}"/>
              </a:ext>
            </a:extLst>
          </p:cNvPr>
          <p:cNvSpPr txBox="1"/>
          <p:nvPr/>
        </p:nvSpPr>
        <p:spPr>
          <a:xfrm rot="20097928">
            <a:off x="831273" y="1329200"/>
            <a:ext cx="1385316" cy="461665"/>
          </a:xfrm>
          <a:prstGeom prst="rect">
            <a:avLst/>
          </a:prstGeom>
          <a:noFill/>
        </p:spPr>
        <p:txBody>
          <a:bodyPr wrap="none" rtlCol="0">
            <a:spAutoFit/>
          </a:bodyPr>
          <a:lstStyle/>
          <a:p>
            <a:r>
              <a:rPr lang="en-US" sz="2400" dirty="0"/>
              <a:t>John 3:16</a:t>
            </a:r>
          </a:p>
        </p:txBody>
      </p:sp>
      <p:sp>
        <p:nvSpPr>
          <p:cNvPr id="10" name="TextBox 9">
            <a:extLst>
              <a:ext uri="{FF2B5EF4-FFF2-40B4-BE49-F238E27FC236}">
                <a16:creationId xmlns:a16="http://schemas.microsoft.com/office/drawing/2014/main" id="{7E28CC1F-5B50-4D3D-A941-E0ED2C3F1EA7}"/>
              </a:ext>
            </a:extLst>
          </p:cNvPr>
          <p:cNvSpPr txBox="1"/>
          <p:nvPr/>
        </p:nvSpPr>
        <p:spPr>
          <a:xfrm>
            <a:off x="-1" y="1721081"/>
            <a:ext cx="12191999" cy="707886"/>
          </a:xfrm>
          <a:prstGeom prst="rect">
            <a:avLst/>
          </a:prstGeom>
          <a:noFill/>
        </p:spPr>
        <p:txBody>
          <a:bodyPr wrap="square" rtlCol="0">
            <a:spAutoFit/>
          </a:bodyPr>
          <a:lstStyle/>
          <a:p>
            <a:pPr algn="ctr"/>
            <a:r>
              <a:rPr lang="en-US" sz="4000" dirty="0"/>
              <a:t>SIN</a:t>
            </a:r>
            <a:endParaRPr lang="en-US" sz="2000" dirty="0"/>
          </a:p>
        </p:txBody>
      </p:sp>
      <p:sp>
        <p:nvSpPr>
          <p:cNvPr id="14" name="Rectangle 13">
            <a:extLst>
              <a:ext uri="{FF2B5EF4-FFF2-40B4-BE49-F238E27FC236}">
                <a16:creationId xmlns:a16="http://schemas.microsoft.com/office/drawing/2014/main" id="{B5F02EB1-8F5A-4CBD-8F8F-7B7491BBC75C}"/>
              </a:ext>
            </a:extLst>
          </p:cNvPr>
          <p:cNvSpPr/>
          <p:nvPr/>
        </p:nvSpPr>
        <p:spPr>
          <a:xfrm>
            <a:off x="4738255" y="1893455"/>
            <a:ext cx="2752436" cy="360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6F8A21-CFE2-4593-B436-DE5563ECD0C2}"/>
              </a:ext>
            </a:extLst>
          </p:cNvPr>
          <p:cNvSpPr/>
          <p:nvPr/>
        </p:nvSpPr>
        <p:spPr>
          <a:xfrm rot="5400000">
            <a:off x="3962400" y="2821709"/>
            <a:ext cx="4304145" cy="360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277D9F-F48D-4262-AC6C-D0F278ECB818}"/>
              </a:ext>
            </a:extLst>
          </p:cNvPr>
          <p:cNvSpPr txBox="1"/>
          <p:nvPr/>
        </p:nvSpPr>
        <p:spPr>
          <a:xfrm>
            <a:off x="0" y="6217157"/>
            <a:ext cx="12192000" cy="523220"/>
          </a:xfrm>
          <a:prstGeom prst="rect">
            <a:avLst/>
          </a:prstGeom>
          <a:noFill/>
        </p:spPr>
        <p:txBody>
          <a:bodyPr wrap="square" rtlCol="0">
            <a:spAutoFit/>
          </a:bodyPr>
          <a:lstStyle/>
          <a:p>
            <a:pPr algn="ctr"/>
            <a:r>
              <a:rPr lang="en-US" sz="2800" dirty="0"/>
              <a:t>Perish</a:t>
            </a:r>
          </a:p>
        </p:txBody>
      </p:sp>
      <p:sp>
        <p:nvSpPr>
          <p:cNvPr id="6" name="TextBox 5">
            <a:extLst>
              <a:ext uri="{FF2B5EF4-FFF2-40B4-BE49-F238E27FC236}">
                <a16:creationId xmlns:a16="http://schemas.microsoft.com/office/drawing/2014/main" id="{7897B8BA-3F78-4B04-815E-30F381844CEC}"/>
              </a:ext>
            </a:extLst>
          </p:cNvPr>
          <p:cNvSpPr txBox="1"/>
          <p:nvPr/>
        </p:nvSpPr>
        <p:spPr>
          <a:xfrm>
            <a:off x="7102765" y="1811729"/>
            <a:ext cx="3523672" cy="523220"/>
          </a:xfrm>
          <a:prstGeom prst="rect">
            <a:avLst/>
          </a:prstGeom>
          <a:noFill/>
        </p:spPr>
        <p:txBody>
          <a:bodyPr wrap="square" rtlCol="0">
            <a:spAutoFit/>
          </a:bodyPr>
          <a:lstStyle/>
          <a:p>
            <a:pPr algn="ctr"/>
            <a:r>
              <a:rPr lang="en-US" sz="2800" dirty="0"/>
              <a:t>Jesus</a:t>
            </a:r>
          </a:p>
        </p:txBody>
      </p:sp>
      <p:sp>
        <p:nvSpPr>
          <p:cNvPr id="13" name="TextBox 12">
            <a:extLst>
              <a:ext uri="{FF2B5EF4-FFF2-40B4-BE49-F238E27FC236}">
                <a16:creationId xmlns:a16="http://schemas.microsoft.com/office/drawing/2014/main" id="{6670331C-3138-45D5-A988-F9BE4B1298EB}"/>
              </a:ext>
            </a:extLst>
          </p:cNvPr>
          <p:cNvSpPr txBox="1"/>
          <p:nvPr/>
        </p:nvSpPr>
        <p:spPr>
          <a:xfrm>
            <a:off x="6456077" y="3342740"/>
            <a:ext cx="3523672" cy="523220"/>
          </a:xfrm>
          <a:prstGeom prst="rect">
            <a:avLst/>
          </a:prstGeom>
          <a:noFill/>
        </p:spPr>
        <p:txBody>
          <a:bodyPr wrap="square" rtlCol="0">
            <a:spAutoFit/>
          </a:bodyPr>
          <a:lstStyle/>
          <a:p>
            <a:pPr algn="ctr"/>
            <a:r>
              <a:rPr lang="en-US" sz="2800" dirty="0"/>
              <a:t>Believes</a:t>
            </a:r>
          </a:p>
        </p:txBody>
      </p:sp>
      <p:cxnSp>
        <p:nvCxnSpPr>
          <p:cNvPr id="19" name="Straight Arrow Connector 18">
            <a:extLst>
              <a:ext uri="{FF2B5EF4-FFF2-40B4-BE49-F238E27FC236}">
                <a16:creationId xmlns:a16="http://schemas.microsoft.com/office/drawing/2014/main" id="{DD1B8B6A-EBB7-437B-9697-E0B1B8F50075}"/>
              </a:ext>
            </a:extLst>
          </p:cNvPr>
          <p:cNvCxnSpPr/>
          <p:nvPr/>
        </p:nvCxnSpPr>
        <p:spPr>
          <a:xfrm flipV="1">
            <a:off x="6945745" y="4061452"/>
            <a:ext cx="932873" cy="1002352"/>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161095B0-3A03-4967-98AE-6DDD995C9776}"/>
              </a:ext>
            </a:extLst>
          </p:cNvPr>
          <p:cNvCxnSpPr>
            <a:cxnSpLocks/>
          </p:cNvCxnSpPr>
          <p:nvPr/>
        </p:nvCxnSpPr>
        <p:spPr>
          <a:xfrm flipV="1">
            <a:off x="8398164" y="2408839"/>
            <a:ext cx="378689" cy="847186"/>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38957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620725-20D6-4D78-87C2-7502CEFA6F88}"/>
              </a:ext>
            </a:extLst>
          </p:cNvPr>
          <p:cNvSpPr txBox="1"/>
          <p:nvPr/>
        </p:nvSpPr>
        <p:spPr>
          <a:xfrm>
            <a:off x="0" y="5227781"/>
            <a:ext cx="12191999" cy="646331"/>
          </a:xfrm>
          <a:prstGeom prst="rect">
            <a:avLst/>
          </a:prstGeom>
          <a:noFill/>
        </p:spPr>
        <p:txBody>
          <a:bodyPr wrap="square" rtlCol="0">
            <a:spAutoFit/>
          </a:bodyPr>
          <a:lstStyle/>
          <a:p>
            <a:pPr algn="ctr"/>
            <a:r>
              <a:rPr lang="en-US" sz="3600" dirty="0"/>
              <a:t>The World</a:t>
            </a:r>
            <a:endParaRPr lang="en-US" dirty="0"/>
          </a:p>
        </p:txBody>
      </p:sp>
      <p:sp>
        <p:nvSpPr>
          <p:cNvPr id="7" name="TextBox 6">
            <a:extLst>
              <a:ext uri="{FF2B5EF4-FFF2-40B4-BE49-F238E27FC236}">
                <a16:creationId xmlns:a16="http://schemas.microsoft.com/office/drawing/2014/main" id="{F03F5D1E-A0AB-4334-BC25-213384E8929A}"/>
              </a:ext>
            </a:extLst>
          </p:cNvPr>
          <p:cNvSpPr txBox="1"/>
          <p:nvPr/>
        </p:nvSpPr>
        <p:spPr>
          <a:xfrm>
            <a:off x="1" y="64546"/>
            <a:ext cx="12191999" cy="646331"/>
          </a:xfrm>
          <a:prstGeom prst="rect">
            <a:avLst/>
          </a:prstGeom>
          <a:noFill/>
        </p:spPr>
        <p:txBody>
          <a:bodyPr wrap="square" rtlCol="0">
            <a:spAutoFit/>
          </a:bodyPr>
          <a:lstStyle/>
          <a:p>
            <a:pPr algn="ctr"/>
            <a:r>
              <a:rPr lang="en-US" sz="3600" dirty="0"/>
              <a:t>God</a:t>
            </a:r>
            <a:endParaRPr lang="en-US" dirty="0"/>
          </a:p>
        </p:txBody>
      </p:sp>
      <p:sp>
        <p:nvSpPr>
          <p:cNvPr id="8" name="TextBox 7">
            <a:extLst>
              <a:ext uri="{FF2B5EF4-FFF2-40B4-BE49-F238E27FC236}">
                <a16:creationId xmlns:a16="http://schemas.microsoft.com/office/drawing/2014/main" id="{56707672-2784-44B1-80BB-DF77345332E7}"/>
              </a:ext>
            </a:extLst>
          </p:cNvPr>
          <p:cNvSpPr txBox="1"/>
          <p:nvPr/>
        </p:nvSpPr>
        <p:spPr>
          <a:xfrm rot="20097928">
            <a:off x="831273" y="1329200"/>
            <a:ext cx="1385316" cy="461665"/>
          </a:xfrm>
          <a:prstGeom prst="rect">
            <a:avLst/>
          </a:prstGeom>
          <a:noFill/>
        </p:spPr>
        <p:txBody>
          <a:bodyPr wrap="none" rtlCol="0">
            <a:spAutoFit/>
          </a:bodyPr>
          <a:lstStyle/>
          <a:p>
            <a:r>
              <a:rPr lang="en-US" sz="2400" dirty="0"/>
              <a:t>John 3:16</a:t>
            </a:r>
          </a:p>
        </p:txBody>
      </p:sp>
      <p:sp>
        <p:nvSpPr>
          <p:cNvPr id="10" name="TextBox 9">
            <a:extLst>
              <a:ext uri="{FF2B5EF4-FFF2-40B4-BE49-F238E27FC236}">
                <a16:creationId xmlns:a16="http://schemas.microsoft.com/office/drawing/2014/main" id="{7E28CC1F-5B50-4D3D-A941-E0ED2C3F1EA7}"/>
              </a:ext>
            </a:extLst>
          </p:cNvPr>
          <p:cNvSpPr txBox="1"/>
          <p:nvPr/>
        </p:nvSpPr>
        <p:spPr>
          <a:xfrm>
            <a:off x="-1" y="1721081"/>
            <a:ext cx="12191999" cy="707886"/>
          </a:xfrm>
          <a:prstGeom prst="rect">
            <a:avLst/>
          </a:prstGeom>
          <a:noFill/>
        </p:spPr>
        <p:txBody>
          <a:bodyPr wrap="square" rtlCol="0">
            <a:spAutoFit/>
          </a:bodyPr>
          <a:lstStyle/>
          <a:p>
            <a:pPr algn="ctr"/>
            <a:r>
              <a:rPr lang="en-US" sz="4000" dirty="0"/>
              <a:t>SIN</a:t>
            </a:r>
            <a:endParaRPr lang="en-US" sz="2000" dirty="0"/>
          </a:p>
        </p:txBody>
      </p:sp>
      <p:sp>
        <p:nvSpPr>
          <p:cNvPr id="14" name="Rectangle 13">
            <a:extLst>
              <a:ext uri="{FF2B5EF4-FFF2-40B4-BE49-F238E27FC236}">
                <a16:creationId xmlns:a16="http://schemas.microsoft.com/office/drawing/2014/main" id="{B5F02EB1-8F5A-4CBD-8F8F-7B7491BBC75C}"/>
              </a:ext>
            </a:extLst>
          </p:cNvPr>
          <p:cNvSpPr/>
          <p:nvPr/>
        </p:nvSpPr>
        <p:spPr>
          <a:xfrm>
            <a:off x="4738255" y="1893455"/>
            <a:ext cx="2752436" cy="360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6F8A21-CFE2-4593-B436-DE5563ECD0C2}"/>
              </a:ext>
            </a:extLst>
          </p:cNvPr>
          <p:cNvSpPr/>
          <p:nvPr/>
        </p:nvSpPr>
        <p:spPr>
          <a:xfrm rot="5400000">
            <a:off x="3962400" y="2821709"/>
            <a:ext cx="4304145" cy="360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277D9F-F48D-4262-AC6C-D0F278ECB818}"/>
              </a:ext>
            </a:extLst>
          </p:cNvPr>
          <p:cNvSpPr txBox="1"/>
          <p:nvPr/>
        </p:nvSpPr>
        <p:spPr>
          <a:xfrm>
            <a:off x="0" y="6217157"/>
            <a:ext cx="12192000" cy="523220"/>
          </a:xfrm>
          <a:prstGeom prst="rect">
            <a:avLst/>
          </a:prstGeom>
          <a:noFill/>
        </p:spPr>
        <p:txBody>
          <a:bodyPr wrap="square" rtlCol="0">
            <a:spAutoFit/>
          </a:bodyPr>
          <a:lstStyle/>
          <a:p>
            <a:pPr algn="ctr"/>
            <a:r>
              <a:rPr lang="en-US" sz="2800" dirty="0"/>
              <a:t>Perish</a:t>
            </a:r>
          </a:p>
        </p:txBody>
      </p:sp>
      <p:sp>
        <p:nvSpPr>
          <p:cNvPr id="6" name="TextBox 5">
            <a:extLst>
              <a:ext uri="{FF2B5EF4-FFF2-40B4-BE49-F238E27FC236}">
                <a16:creationId xmlns:a16="http://schemas.microsoft.com/office/drawing/2014/main" id="{7897B8BA-3F78-4B04-815E-30F381844CEC}"/>
              </a:ext>
            </a:extLst>
          </p:cNvPr>
          <p:cNvSpPr txBox="1"/>
          <p:nvPr/>
        </p:nvSpPr>
        <p:spPr>
          <a:xfrm>
            <a:off x="7102765" y="1811729"/>
            <a:ext cx="3523672" cy="523220"/>
          </a:xfrm>
          <a:prstGeom prst="rect">
            <a:avLst/>
          </a:prstGeom>
          <a:noFill/>
        </p:spPr>
        <p:txBody>
          <a:bodyPr wrap="square" rtlCol="0">
            <a:spAutoFit/>
          </a:bodyPr>
          <a:lstStyle/>
          <a:p>
            <a:pPr algn="ctr"/>
            <a:r>
              <a:rPr lang="en-US" sz="2800" dirty="0"/>
              <a:t>Jesus</a:t>
            </a:r>
          </a:p>
        </p:txBody>
      </p:sp>
      <p:sp>
        <p:nvSpPr>
          <p:cNvPr id="13" name="TextBox 12">
            <a:extLst>
              <a:ext uri="{FF2B5EF4-FFF2-40B4-BE49-F238E27FC236}">
                <a16:creationId xmlns:a16="http://schemas.microsoft.com/office/drawing/2014/main" id="{6670331C-3138-45D5-A988-F9BE4B1298EB}"/>
              </a:ext>
            </a:extLst>
          </p:cNvPr>
          <p:cNvSpPr txBox="1"/>
          <p:nvPr/>
        </p:nvSpPr>
        <p:spPr>
          <a:xfrm>
            <a:off x="6456077" y="3342740"/>
            <a:ext cx="3523672" cy="523220"/>
          </a:xfrm>
          <a:prstGeom prst="rect">
            <a:avLst/>
          </a:prstGeom>
          <a:noFill/>
        </p:spPr>
        <p:txBody>
          <a:bodyPr wrap="square" rtlCol="0">
            <a:spAutoFit/>
          </a:bodyPr>
          <a:lstStyle/>
          <a:p>
            <a:pPr algn="ctr"/>
            <a:r>
              <a:rPr lang="en-US" sz="2800" dirty="0"/>
              <a:t>Believes</a:t>
            </a:r>
          </a:p>
        </p:txBody>
      </p:sp>
      <p:cxnSp>
        <p:nvCxnSpPr>
          <p:cNvPr id="19" name="Straight Arrow Connector 18">
            <a:extLst>
              <a:ext uri="{FF2B5EF4-FFF2-40B4-BE49-F238E27FC236}">
                <a16:creationId xmlns:a16="http://schemas.microsoft.com/office/drawing/2014/main" id="{DD1B8B6A-EBB7-437B-9697-E0B1B8F50075}"/>
              </a:ext>
            </a:extLst>
          </p:cNvPr>
          <p:cNvCxnSpPr/>
          <p:nvPr/>
        </p:nvCxnSpPr>
        <p:spPr>
          <a:xfrm flipV="1">
            <a:off x="6945745" y="4061452"/>
            <a:ext cx="932873" cy="1002352"/>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161095B0-3A03-4967-98AE-6DDD995C9776}"/>
              </a:ext>
            </a:extLst>
          </p:cNvPr>
          <p:cNvCxnSpPr>
            <a:cxnSpLocks/>
          </p:cNvCxnSpPr>
          <p:nvPr/>
        </p:nvCxnSpPr>
        <p:spPr>
          <a:xfrm flipV="1">
            <a:off x="8398164" y="2408839"/>
            <a:ext cx="378689" cy="847186"/>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5E92F66-7B78-4152-B941-0082768B0160}"/>
              </a:ext>
            </a:extLst>
          </p:cNvPr>
          <p:cNvCxnSpPr>
            <a:cxnSpLocks/>
          </p:cNvCxnSpPr>
          <p:nvPr/>
        </p:nvCxnSpPr>
        <p:spPr>
          <a:xfrm>
            <a:off x="5597236" y="6403640"/>
            <a:ext cx="969819" cy="226242"/>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6564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FADB-3FD4-4E6A-AB4E-2A7CFF8231E8}"/>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2A514A0F-BFE7-4C94-AC60-A1D45BF65144}"/>
              </a:ext>
            </a:extLst>
          </p:cNvPr>
          <p:cNvSpPr>
            <a:spLocks noGrp="1"/>
          </p:cNvSpPr>
          <p:nvPr>
            <p:ph sz="half" idx="1"/>
          </p:nvPr>
        </p:nvSpPr>
        <p:spPr/>
        <p:txBody>
          <a:bodyPr/>
          <a:lstStyle/>
          <a:p>
            <a:r>
              <a:rPr lang="en-US" b="1" dirty="0">
                <a:solidFill>
                  <a:srgbClr val="FF0000"/>
                </a:solidFill>
              </a:rPr>
              <a:t>God cannot have relationship with that which is unholy!</a:t>
            </a:r>
          </a:p>
          <a:p>
            <a:r>
              <a:rPr lang="en-US" dirty="0"/>
              <a:t>God’s holiness demands separation from that which is unholy!</a:t>
            </a:r>
          </a:p>
          <a:p>
            <a:r>
              <a:rPr lang="en-US" dirty="0"/>
              <a:t>Judgment will separate God from that which is unholy.</a:t>
            </a:r>
          </a:p>
        </p:txBody>
      </p:sp>
      <p:sp>
        <p:nvSpPr>
          <p:cNvPr id="6" name="Content Placeholder 5">
            <a:extLst>
              <a:ext uri="{FF2B5EF4-FFF2-40B4-BE49-F238E27FC236}">
                <a16:creationId xmlns:a16="http://schemas.microsoft.com/office/drawing/2014/main" id="{CD8F1202-0A80-46F4-A723-652F0C3C42B5}"/>
              </a:ext>
            </a:extLst>
          </p:cNvPr>
          <p:cNvSpPr txBox="1">
            <a:spLocks noGrp="1"/>
          </p:cNvSpPr>
          <p:nvPr>
            <p:ph sz="half" idx="2"/>
          </p:nvPr>
        </p:nvSpPr>
        <p:spPr>
          <a:xfrm>
            <a:off x="6172200" y="1825625"/>
            <a:ext cx="5181600" cy="2444259"/>
          </a:xfrm>
          <a:prstGeom prst="rect">
            <a:avLst/>
          </a:prstGeom>
          <a:noFill/>
        </p:spPr>
        <p:txBody>
          <a:bodyPr wrap="square">
            <a:spAutoFit/>
          </a:bodyPr>
          <a:lstStyle/>
          <a:p>
            <a:pPr marL="0" indent="0">
              <a:buNone/>
            </a:pP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You are</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of purer eyes than to behold evil,</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 cannot look on wickedness.</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Why do You look on those who deal treacherously,</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hold Your tongue when the wicked devours</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person</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more righteous than he?</a:t>
            </a:r>
          </a:p>
          <a:p>
            <a:pPr marL="0" indent="0">
              <a:buNone/>
            </a:pPr>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(Hab. 1:3 NKJV)</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Tree>
    <p:extLst>
      <p:ext uri="{BB962C8B-B14F-4D97-AF65-F5344CB8AC3E}">
        <p14:creationId xmlns:p14="http://schemas.microsoft.com/office/powerpoint/2010/main" val="3494090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620725-20D6-4D78-87C2-7502CEFA6F88}"/>
              </a:ext>
            </a:extLst>
          </p:cNvPr>
          <p:cNvSpPr txBox="1"/>
          <p:nvPr/>
        </p:nvSpPr>
        <p:spPr>
          <a:xfrm>
            <a:off x="0" y="5227781"/>
            <a:ext cx="12191999" cy="646331"/>
          </a:xfrm>
          <a:prstGeom prst="rect">
            <a:avLst/>
          </a:prstGeom>
          <a:noFill/>
        </p:spPr>
        <p:txBody>
          <a:bodyPr wrap="square" rtlCol="0">
            <a:spAutoFit/>
          </a:bodyPr>
          <a:lstStyle/>
          <a:p>
            <a:pPr algn="ctr"/>
            <a:r>
              <a:rPr lang="en-US" sz="3600" dirty="0"/>
              <a:t>The World</a:t>
            </a:r>
            <a:endParaRPr lang="en-US" dirty="0"/>
          </a:p>
        </p:txBody>
      </p:sp>
      <p:sp>
        <p:nvSpPr>
          <p:cNvPr id="7" name="TextBox 6">
            <a:extLst>
              <a:ext uri="{FF2B5EF4-FFF2-40B4-BE49-F238E27FC236}">
                <a16:creationId xmlns:a16="http://schemas.microsoft.com/office/drawing/2014/main" id="{F03F5D1E-A0AB-4334-BC25-213384E8929A}"/>
              </a:ext>
            </a:extLst>
          </p:cNvPr>
          <p:cNvSpPr txBox="1"/>
          <p:nvPr/>
        </p:nvSpPr>
        <p:spPr>
          <a:xfrm>
            <a:off x="1" y="64546"/>
            <a:ext cx="12191999" cy="646331"/>
          </a:xfrm>
          <a:prstGeom prst="rect">
            <a:avLst/>
          </a:prstGeom>
          <a:noFill/>
        </p:spPr>
        <p:txBody>
          <a:bodyPr wrap="square" rtlCol="0">
            <a:spAutoFit/>
          </a:bodyPr>
          <a:lstStyle/>
          <a:p>
            <a:pPr algn="ctr"/>
            <a:r>
              <a:rPr lang="en-US" sz="3600" dirty="0"/>
              <a:t>God</a:t>
            </a:r>
            <a:endParaRPr lang="en-US" dirty="0"/>
          </a:p>
        </p:txBody>
      </p:sp>
      <p:sp>
        <p:nvSpPr>
          <p:cNvPr id="8" name="TextBox 7">
            <a:extLst>
              <a:ext uri="{FF2B5EF4-FFF2-40B4-BE49-F238E27FC236}">
                <a16:creationId xmlns:a16="http://schemas.microsoft.com/office/drawing/2014/main" id="{56707672-2784-44B1-80BB-DF77345332E7}"/>
              </a:ext>
            </a:extLst>
          </p:cNvPr>
          <p:cNvSpPr txBox="1"/>
          <p:nvPr/>
        </p:nvSpPr>
        <p:spPr>
          <a:xfrm rot="20097928">
            <a:off x="831273" y="1329200"/>
            <a:ext cx="1385316" cy="461665"/>
          </a:xfrm>
          <a:prstGeom prst="rect">
            <a:avLst/>
          </a:prstGeom>
          <a:noFill/>
        </p:spPr>
        <p:txBody>
          <a:bodyPr wrap="none" rtlCol="0">
            <a:spAutoFit/>
          </a:bodyPr>
          <a:lstStyle/>
          <a:p>
            <a:r>
              <a:rPr lang="en-US" sz="2400" dirty="0"/>
              <a:t>John 3:16</a:t>
            </a:r>
          </a:p>
        </p:txBody>
      </p:sp>
      <p:sp>
        <p:nvSpPr>
          <p:cNvPr id="10" name="TextBox 9">
            <a:extLst>
              <a:ext uri="{FF2B5EF4-FFF2-40B4-BE49-F238E27FC236}">
                <a16:creationId xmlns:a16="http://schemas.microsoft.com/office/drawing/2014/main" id="{7E28CC1F-5B50-4D3D-A941-E0ED2C3F1EA7}"/>
              </a:ext>
            </a:extLst>
          </p:cNvPr>
          <p:cNvSpPr txBox="1"/>
          <p:nvPr/>
        </p:nvSpPr>
        <p:spPr>
          <a:xfrm>
            <a:off x="-1" y="1721081"/>
            <a:ext cx="12191999" cy="707886"/>
          </a:xfrm>
          <a:prstGeom prst="rect">
            <a:avLst/>
          </a:prstGeom>
          <a:noFill/>
        </p:spPr>
        <p:txBody>
          <a:bodyPr wrap="square" rtlCol="0">
            <a:spAutoFit/>
          </a:bodyPr>
          <a:lstStyle/>
          <a:p>
            <a:pPr algn="ctr"/>
            <a:r>
              <a:rPr lang="en-US" sz="4000" dirty="0"/>
              <a:t>SIN</a:t>
            </a:r>
            <a:endParaRPr lang="en-US" sz="2000" dirty="0"/>
          </a:p>
        </p:txBody>
      </p:sp>
      <p:sp>
        <p:nvSpPr>
          <p:cNvPr id="14" name="Rectangle 13">
            <a:extLst>
              <a:ext uri="{FF2B5EF4-FFF2-40B4-BE49-F238E27FC236}">
                <a16:creationId xmlns:a16="http://schemas.microsoft.com/office/drawing/2014/main" id="{B5F02EB1-8F5A-4CBD-8F8F-7B7491BBC75C}"/>
              </a:ext>
            </a:extLst>
          </p:cNvPr>
          <p:cNvSpPr/>
          <p:nvPr/>
        </p:nvSpPr>
        <p:spPr>
          <a:xfrm>
            <a:off x="4738255" y="1893455"/>
            <a:ext cx="2752436" cy="360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C6F8A21-CFE2-4593-B436-DE5563ECD0C2}"/>
              </a:ext>
            </a:extLst>
          </p:cNvPr>
          <p:cNvSpPr/>
          <p:nvPr/>
        </p:nvSpPr>
        <p:spPr>
          <a:xfrm rot="5400000">
            <a:off x="3962400" y="2821709"/>
            <a:ext cx="4304145" cy="360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A277D9F-F48D-4262-AC6C-D0F278ECB818}"/>
              </a:ext>
            </a:extLst>
          </p:cNvPr>
          <p:cNvSpPr txBox="1"/>
          <p:nvPr/>
        </p:nvSpPr>
        <p:spPr>
          <a:xfrm>
            <a:off x="0" y="6217157"/>
            <a:ext cx="12192000" cy="523220"/>
          </a:xfrm>
          <a:prstGeom prst="rect">
            <a:avLst/>
          </a:prstGeom>
          <a:noFill/>
        </p:spPr>
        <p:txBody>
          <a:bodyPr wrap="square" rtlCol="0">
            <a:spAutoFit/>
          </a:bodyPr>
          <a:lstStyle/>
          <a:p>
            <a:pPr algn="ctr"/>
            <a:r>
              <a:rPr lang="en-US" sz="2800" dirty="0"/>
              <a:t>Perish</a:t>
            </a:r>
          </a:p>
        </p:txBody>
      </p:sp>
      <p:sp>
        <p:nvSpPr>
          <p:cNvPr id="4" name="TextBox 3">
            <a:extLst>
              <a:ext uri="{FF2B5EF4-FFF2-40B4-BE49-F238E27FC236}">
                <a16:creationId xmlns:a16="http://schemas.microsoft.com/office/drawing/2014/main" id="{726BA359-C0BB-4A63-86DC-3733B0124806}"/>
              </a:ext>
            </a:extLst>
          </p:cNvPr>
          <p:cNvSpPr txBox="1"/>
          <p:nvPr/>
        </p:nvSpPr>
        <p:spPr>
          <a:xfrm>
            <a:off x="4352636" y="5763617"/>
            <a:ext cx="3523672" cy="523220"/>
          </a:xfrm>
          <a:prstGeom prst="rect">
            <a:avLst/>
          </a:prstGeom>
          <a:noFill/>
        </p:spPr>
        <p:txBody>
          <a:bodyPr wrap="square" rtlCol="0">
            <a:spAutoFit/>
          </a:bodyPr>
          <a:lstStyle/>
          <a:p>
            <a:pPr algn="ctr"/>
            <a:r>
              <a:rPr lang="en-US" sz="2800" dirty="0"/>
              <a:t>Everlasting Life</a:t>
            </a:r>
          </a:p>
        </p:txBody>
      </p:sp>
      <p:sp>
        <p:nvSpPr>
          <p:cNvPr id="6" name="TextBox 5">
            <a:extLst>
              <a:ext uri="{FF2B5EF4-FFF2-40B4-BE49-F238E27FC236}">
                <a16:creationId xmlns:a16="http://schemas.microsoft.com/office/drawing/2014/main" id="{7897B8BA-3F78-4B04-815E-30F381844CEC}"/>
              </a:ext>
            </a:extLst>
          </p:cNvPr>
          <p:cNvSpPr txBox="1"/>
          <p:nvPr/>
        </p:nvSpPr>
        <p:spPr>
          <a:xfrm>
            <a:off x="7102765" y="1811729"/>
            <a:ext cx="3523672" cy="523220"/>
          </a:xfrm>
          <a:prstGeom prst="rect">
            <a:avLst/>
          </a:prstGeom>
          <a:noFill/>
        </p:spPr>
        <p:txBody>
          <a:bodyPr wrap="square" rtlCol="0">
            <a:spAutoFit/>
          </a:bodyPr>
          <a:lstStyle/>
          <a:p>
            <a:pPr algn="ctr"/>
            <a:r>
              <a:rPr lang="en-US" sz="2800" dirty="0"/>
              <a:t>Jesus</a:t>
            </a:r>
          </a:p>
        </p:txBody>
      </p:sp>
      <p:sp>
        <p:nvSpPr>
          <p:cNvPr id="13" name="TextBox 12">
            <a:extLst>
              <a:ext uri="{FF2B5EF4-FFF2-40B4-BE49-F238E27FC236}">
                <a16:creationId xmlns:a16="http://schemas.microsoft.com/office/drawing/2014/main" id="{6670331C-3138-45D5-A988-F9BE4B1298EB}"/>
              </a:ext>
            </a:extLst>
          </p:cNvPr>
          <p:cNvSpPr txBox="1"/>
          <p:nvPr/>
        </p:nvSpPr>
        <p:spPr>
          <a:xfrm>
            <a:off x="6456077" y="3342740"/>
            <a:ext cx="3523672" cy="523220"/>
          </a:xfrm>
          <a:prstGeom prst="rect">
            <a:avLst/>
          </a:prstGeom>
          <a:noFill/>
        </p:spPr>
        <p:txBody>
          <a:bodyPr wrap="square" rtlCol="0">
            <a:spAutoFit/>
          </a:bodyPr>
          <a:lstStyle/>
          <a:p>
            <a:pPr algn="ctr"/>
            <a:r>
              <a:rPr lang="en-US" sz="2800" dirty="0"/>
              <a:t>Believes</a:t>
            </a:r>
          </a:p>
        </p:txBody>
      </p:sp>
      <p:cxnSp>
        <p:nvCxnSpPr>
          <p:cNvPr id="19" name="Straight Arrow Connector 18">
            <a:extLst>
              <a:ext uri="{FF2B5EF4-FFF2-40B4-BE49-F238E27FC236}">
                <a16:creationId xmlns:a16="http://schemas.microsoft.com/office/drawing/2014/main" id="{DD1B8B6A-EBB7-437B-9697-E0B1B8F50075}"/>
              </a:ext>
            </a:extLst>
          </p:cNvPr>
          <p:cNvCxnSpPr/>
          <p:nvPr/>
        </p:nvCxnSpPr>
        <p:spPr>
          <a:xfrm flipV="1">
            <a:off x="6945745" y="4061452"/>
            <a:ext cx="932873" cy="1002352"/>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161095B0-3A03-4967-98AE-6DDD995C9776}"/>
              </a:ext>
            </a:extLst>
          </p:cNvPr>
          <p:cNvCxnSpPr>
            <a:cxnSpLocks/>
          </p:cNvCxnSpPr>
          <p:nvPr/>
        </p:nvCxnSpPr>
        <p:spPr>
          <a:xfrm flipV="1">
            <a:off x="8398164" y="2408839"/>
            <a:ext cx="378689" cy="847186"/>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65E92F66-7B78-4152-B941-0082768B0160}"/>
              </a:ext>
            </a:extLst>
          </p:cNvPr>
          <p:cNvCxnSpPr>
            <a:cxnSpLocks/>
          </p:cNvCxnSpPr>
          <p:nvPr/>
        </p:nvCxnSpPr>
        <p:spPr>
          <a:xfrm>
            <a:off x="5597236" y="6403640"/>
            <a:ext cx="969819" cy="226242"/>
          </a:xfrm>
          <a:prstGeom prst="line">
            <a:avLst/>
          </a:prstGeom>
          <a:ln w="571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150538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A620725-20D6-4D78-87C2-7502CEFA6F88}"/>
              </a:ext>
            </a:extLst>
          </p:cNvPr>
          <p:cNvSpPr txBox="1"/>
          <p:nvPr/>
        </p:nvSpPr>
        <p:spPr>
          <a:xfrm>
            <a:off x="0" y="5227781"/>
            <a:ext cx="6096001" cy="646331"/>
          </a:xfrm>
          <a:prstGeom prst="rect">
            <a:avLst/>
          </a:prstGeom>
          <a:noFill/>
        </p:spPr>
        <p:txBody>
          <a:bodyPr wrap="square" rtlCol="0">
            <a:spAutoFit/>
          </a:bodyPr>
          <a:lstStyle/>
          <a:p>
            <a:pPr algn="ctr"/>
            <a:r>
              <a:rPr lang="en-US" sz="3600" dirty="0"/>
              <a:t>The World</a:t>
            </a:r>
            <a:endParaRPr lang="en-US" dirty="0"/>
          </a:p>
        </p:txBody>
      </p:sp>
      <p:sp>
        <p:nvSpPr>
          <p:cNvPr id="7" name="TextBox 6">
            <a:extLst>
              <a:ext uri="{FF2B5EF4-FFF2-40B4-BE49-F238E27FC236}">
                <a16:creationId xmlns:a16="http://schemas.microsoft.com/office/drawing/2014/main" id="{F03F5D1E-A0AB-4334-BC25-213384E8929A}"/>
              </a:ext>
            </a:extLst>
          </p:cNvPr>
          <p:cNvSpPr txBox="1"/>
          <p:nvPr/>
        </p:nvSpPr>
        <p:spPr>
          <a:xfrm>
            <a:off x="1" y="64546"/>
            <a:ext cx="6096001" cy="646331"/>
          </a:xfrm>
          <a:prstGeom prst="rect">
            <a:avLst/>
          </a:prstGeom>
          <a:noFill/>
        </p:spPr>
        <p:txBody>
          <a:bodyPr wrap="square" rtlCol="0">
            <a:spAutoFit/>
          </a:bodyPr>
          <a:lstStyle/>
          <a:p>
            <a:pPr algn="ctr"/>
            <a:r>
              <a:rPr lang="en-US" sz="3600" dirty="0"/>
              <a:t>God</a:t>
            </a:r>
            <a:endParaRPr lang="en-US" dirty="0"/>
          </a:p>
        </p:txBody>
      </p:sp>
      <p:sp>
        <p:nvSpPr>
          <p:cNvPr id="8" name="TextBox 7">
            <a:extLst>
              <a:ext uri="{FF2B5EF4-FFF2-40B4-BE49-F238E27FC236}">
                <a16:creationId xmlns:a16="http://schemas.microsoft.com/office/drawing/2014/main" id="{56707672-2784-44B1-80BB-DF77345332E7}"/>
              </a:ext>
            </a:extLst>
          </p:cNvPr>
          <p:cNvSpPr txBox="1"/>
          <p:nvPr/>
        </p:nvSpPr>
        <p:spPr>
          <a:xfrm rot="20097928">
            <a:off x="831273" y="1329200"/>
            <a:ext cx="1385316" cy="461665"/>
          </a:xfrm>
          <a:prstGeom prst="rect">
            <a:avLst/>
          </a:prstGeom>
          <a:noFill/>
        </p:spPr>
        <p:txBody>
          <a:bodyPr wrap="none" rtlCol="0">
            <a:spAutoFit/>
          </a:bodyPr>
          <a:lstStyle/>
          <a:p>
            <a:r>
              <a:rPr lang="en-US" sz="2400" dirty="0"/>
              <a:t>John 3:16</a:t>
            </a:r>
          </a:p>
        </p:txBody>
      </p:sp>
      <p:sp>
        <p:nvSpPr>
          <p:cNvPr id="10" name="TextBox 9">
            <a:extLst>
              <a:ext uri="{FF2B5EF4-FFF2-40B4-BE49-F238E27FC236}">
                <a16:creationId xmlns:a16="http://schemas.microsoft.com/office/drawing/2014/main" id="{7E28CC1F-5B50-4D3D-A941-E0ED2C3F1EA7}"/>
              </a:ext>
            </a:extLst>
          </p:cNvPr>
          <p:cNvSpPr txBox="1"/>
          <p:nvPr/>
        </p:nvSpPr>
        <p:spPr>
          <a:xfrm>
            <a:off x="-1" y="1721081"/>
            <a:ext cx="6096001" cy="707886"/>
          </a:xfrm>
          <a:prstGeom prst="rect">
            <a:avLst/>
          </a:prstGeom>
          <a:noFill/>
        </p:spPr>
        <p:txBody>
          <a:bodyPr wrap="square" rtlCol="0">
            <a:spAutoFit/>
          </a:bodyPr>
          <a:lstStyle/>
          <a:p>
            <a:pPr algn="ctr"/>
            <a:r>
              <a:rPr lang="en-US" sz="4000" dirty="0"/>
              <a:t>SIN</a:t>
            </a:r>
            <a:endParaRPr lang="en-US" sz="2000" dirty="0"/>
          </a:p>
        </p:txBody>
      </p:sp>
      <p:sp>
        <p:nvSpPr>
          <p:cNvPr id="2" name="TextBox 1">
            <a:extLst>
              <a:ext uri="{FF2B5EF4-FFF2-40B4-BE49-F238E27FC236}">
                <a16:creationId xmlns:a16="http://schemas.microsoft.com/office/drawing/2014/main" id="{BA277D9F-F48D-4262-AC6C-D0F278ECB818}"/>
              </a:ext>
            </a:extLst>
          </p:cNvPr>
          <p:cNvSpPr txBox="1"/>
          <p:nvPr/>
        </p:nvSpPr>
        <p:spPr>
          <a:xfrm>
            <a:off x="0" y="6217157"/>
            <a:ext cx="6096002" cy="523220"/>
          </a:xfrm>
          <a:prstGeom prst="rect">
            <a:avLst/>
          </a:prstGeom>
          <a:noFill/>
        </p:spPr>
        <p:txBody>
          <a:bodyPr wrap="square" rtlCol="0">
            <a:spAutoFit/>
          </a:bodyPr>
          <a:lstStyle/>
          <a:p>
            <a:pPr algn="ctr"/>
            <a:r>
              <a:rPr lang="en-US" sz="2800" dirty="0"/>
              <a:t>Perish</a:t>
            </a:r>
          </a:p>
        </p:txBody>
      </p:sp>
      <p:sp>
        <p:nvSpPr>
          <p:cNvPr id="3" name="TextBox 2">
            <a:extLst>
              <a:ext uri="{FF2B5EF4-FFF2-40B4-BE49-F238E27FC236}">
                <a16:creationId xmlns:a16="http://schemas.microsoft.com/office/drawing/2014/main" id="{C624C5D3-8680-4BBB-8943-8094EFF9C907}"/>
              </a:ext>
            </a:extLst>
          </p:cNvPr>
          <p:cNvSpPr txBox="1"/>
          <p:nvPr/>
        </p:nvSpPr>
        <p:spPr>
          <a:xfrm>
            <a:off x="6095997" y="5227781"/>
            <a:ext cx="6096002" cy="646331"/>
          </a:xfrm>
          <a:prstGeom prst="rect">
            <a:avLst/>
          </a:prstGeom>
          <a:noFill/>
        </p:spPr>
        <p:txBody>
          <a:bodyPr wrap="square" rtlCol="0">
            <a:spAutoFit/>
          </a:bodyPr>
          <a:lstStyle/>
          <a:p>
            <a:pPr algn="ctr"/>
            <a:r>
              <a:rPr lang="en-US" sz="3600" dirty="0"/>
              <a:t>The World</a:t>
            </a:r>
            <a:endParaRPr lang="en-US" dirty="0"/>
          </a:p>
        </p:txBody>
      </p:sp>
      <p:sp>
        <p:nvSpPr>
          <p:cNvPr id="4" name="TextBox 3">
            <a:extLst>
              <a:ext uri="{FF2B5EF4-FFF2-40B4-BE49-F238E27FC236}">
                <a16:creationId xmlns:a16="http://schemas.microsoft.com/office/drawing/2014/main" id="{00F7DDBA-9A97-4E9A-879C-6F012A45EA73}"/>
              </a:ext>
            </a:extLst>
          </p:cNvPr>
          <p:cNvSpPr txBox="1"/>
          <p:nvPr/>
        </p:nvSpPr>
        <p:spPr>
          <a:xfrm>
            <a:off x="6095998" y="64546"/>
            <a:ext cx="6096002" cy="646331"/>
          </a:xfrm>
          <a:prstGeom prst="rect">
            <a:avLst/>
          </a:prstGeom>
          <a:noFill/>
        </p:spPr>
        <p:txBody>
          <a:bodyPr wrap="square" rtlCol="0">
            <a:spAutoFit/>
          </a:bodyPr>
          <a:lstStyle/>
          <a:p>
            <a:pPr algn="ctr"/>
            <a:r>
              <a:rPr lang="en-US" sz="3600" dirty="0"/>
              <a:t>God</a:t>
            </a:r>
            <a:endParaRPr lang="en-US" dirty="0"/>
          </a:p>
        </p:txBody>
      </p:sp>
      <p:sp>
        <p:nvSpPr>
          <p:cNvPr id="6" name="TextBox 5">
            <a:extLst>
              <a:ext uri="{FF2B5EF4-FFF2-40B4-BE49-F238E27FC236}">
                <a16:creationId xmlns:a16="http://schemas.microsoft.com/office/drawing/2014/main" id="{D14FA639-8D91-4F73-A33D-699A99AB5598}"/>
              </a:ext>
            </a:extLst>
          </p:cNvPr>
          <p:cNvSpPr txBox="1"/>
          <p:nvPr/>
        </p:nvSpPr>
        <p:spPr>
          <a:xfrm>
            <a:off x="6095996" y="6217157"/>
            <a:ext cx="6096003" cy="523220"/>
          </a:xfrm>
          <a:prstGeom prst="rect">
            <a:avLst/>
          </a:prstGeom>
          <a:noFill/>
        </p:spPr>
        <p:txBody>
          <a:bodyPr wrap="square" rtlCol="0">
            <a:spAutoFit/>
          </a:bodyPr>
          <a:lstStyle/>
          <a:p>
            <a:pPr algn="ctr"/>
            <a:r>
              <a:rPr lang="en-US" sz="2800" dirty="0"/>
              <a:t>Perish</a:t>
            </a:r>
          </a:p>
        </p:txBody>
      </p:sp>
      <p:sp>
        <p:nvSpPr>
          <p:cNvPr id="14" name="Rectangle 13">
            <a:extLst>
              <a:ext uri="{FF2B5EF4-FFF2-40B4-BE49-F238E27FC236}">
                <a16:creationId xmlns:a16="http://schemas.microsoft.com/office/drawing/2014/main" id="{F84E35F9-CA59-4ED3-A1BE-93E0BC4CA0D9}"/>
              </a:ext>
            </a:extLst>
          </p:cNvPr>
          <p:cNvSpPr/>
          <p:nvPr/>
        </p:nvSpPr>
        <p:spPr>
          <a:xfrm>
            <a:off x="7767784" y="1860966"/>
            <a:ext cx="2752436" cy="360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4C2708C-DC7A-4D9D-8248-D521E809259A}"/>
              </a:ext>
            </a:extLst>
          </p:cNvPr>
          <p:cNvSpPr/>
          <p:nvPr/>
        </p:nvSpPr>
        <p:spPr>
          <a:xfrm rot="5400000">
            <a:off x="6991929" y="2789220"/>
            <a:ext cx="4304145" cy="36021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7E5AD1C9-09F7-4E32-B0D4-5FCDEA6B2E6E}"/>
              </a:ext>
            </a:extLst>
          </p:cNvPr>
          <p:cNvCxnSpPr>
            <a:cxnSpLocks/>
          </p:cNvCxnSpPr>
          <p:nvPr/>
        </p:nvCxnSpPr>
        <p:spPr>
          <a:xfrm>
            <a:off x="3611418" y="2062288"/>
            <a:ext cx="3851564" cy="0"/>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BC390D0B-B3E9-4F52-809A-44317118128A}"/>
              </a:ext>
            </a:extLst>
          </p:cNvPr>
          <p:cNvSpPr txBox="1"/>
          <p:nvPr/>
        </p:nvSpPr>
        <p:spPr>
          <a:xfrm>
            <a:off x="3606657" y="1463952"/>
            <a:ext cx="3851565" cy="646331"/>
          </a:xfrm>
          <a:prstGeom prst="rect">
            <a:avLst/>
          </a:prstGeom>
          <a:noFill/>
        </p:spPr>
        <p:txBody>
          <a:bodyPr wrap="square" rtlCol="0">
            <a:spAutoFit/>
          </a:bodyPr>
          <a:lstStyle/>
          <a:p>
            <a:pPr algn="ctr"/>
            <a:r>
              <a:rPr lang="en-US" sz="3600" b="1" dirty="0">
                <a:solidFill>
                  <a:srgbClr val="FF0000"/>
                </a:solidFill>
              </a:rPr>
              <a:t>“Atonement”</a:t>
            </a:r>
            <a:endParaRPr lang="en-US" b="1" dirty="0">
              <a:solidFill>
                <a:srgbClr val="FF0000"/>
              </a:solidFill>
            </a:endParaRPr>
          </a:p>
        </p:txBody>
      </p:sp>
      <p:sp>
        <p:nvSpPr>
          <p:cNvPr id="23" name="TextBox 22">
            <a:extLst>
              <a:ext uri="{FF2B5EF4-FFF2-40B4-BE49-F238E27FC236}">
                <a16:creationId xmlns:a16="http://schemas.microsoft.com/office/drawing/2014/main" id="{623F5E40-80F2-4F3D-84E5-95D191CE14DD}"/>
              </a:ext>
            </a:extLst>
          </p:cNvPr>
          <p:cNvSpPr txBox="1"/>
          <p:nvPr/>
        </p:nvSpPr>
        <p:spPr>
          <a:xfrm>
            <a:off x="3606656" y="2129799"/>
            <a:ext cx="3851565" cy="2062103"/>
          </a:xfrm>
          <a:prstGeom prst="rect">
            <a:avLst/>
          </a:prstGeom>
          <a:noFill/>
        </p:spPr>
        <p:txBody>
          <a:bodyPr wrap="square" rtlCol="0">
            <a:spAutoFit/>
          </a:bodyPr>
          <a:lstStyle/>
          <a:p>
            <a:r>
              <a:rPr lang="en-US" sz="3200" dirty="0">
                <a:solidFill>
                  <a:srgbClr val="FF0000"/>
                </a:solidFill>
              </a:rPr>
              <a:t>An overly-simplified theological term that probably shouldn’t be used like it is…</a:t>
            </a:r>
            <a:endParaRPr lang="en-US" sz="1600" dirty="0">
              <a:solidFill>
                <a:srgbClr val="FF0000"/>
              </a:solidFill>
            </a:endParaRPr>
          </a:p>
        </p:txBody>
      </p:sp>
    </p:spTree>
    <p:extLst>
      <p:ext uri="{BB962C8B-B14F-4D97-AF65-F5344CB8AC3E}">
        <p14:creationId xmlns:p14="http://schemas.microsoft.com/office/powerpoint/2010/main" val="13386026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normAutofit fontScale="92500" lnSpcReduction="20000"/>
          </a:bodyPr>
          <a:lstStyle/>
          <a:p>
            <a:r>
              <a:rPr lang="en-US" b="1" dirty="0">
                <a:latin typeface="+mj-lt"/>
              </a:rPr>
              <a:t>Hell</a:t>
            </a:r>
          </a:p>
          <a:p>
            <a:pPr lvl="1"/>
            <a:r>
              <a:rPr lang="en-US" b="1" dirty="0">
                <a:latin typeface="+mj-lt"/>
              </a:rPr>
              <a:t>False Views</a:t>
            </a:r>
          </a:p>
          <a:p>
            <a:pPr lvl="1"/>
            <a:r>
              <a:rPr lang="en-US" b="1" dirty="0">
                <a:latin typeface="+mj-lt"/>
              </a:rPr>
              <a:t>Sheol / Hades / Lake of Fire</a:t>
            </a:r>
          </a:p>
          <a:p>
            <a:pPr lvl="1"/>
            <a:r>
              <a:rPr lang="en-US" b="1" dirty="0">
                <a:latin typeface="+mj-lt"/>
              </a:rPr>
              <a:t>Jesus after the Crucifixion</a:t>
            </a:r>
          </a:p>
          <a:p>
            <a:pPr lvl="1"/>
            <a:r>
              <a:rPr lang="en-US" b="1" dirty="0">
                <a:latin typeface="+mj-lt"/>
              </a:rPr>
              <a:t>The Future of Humanity</a:t>
            </a:r>
          </a:p>
          <a:p>
            <a:r>
              <a:rPr lang="en-US" b="1" dirty="0">
                <a:latin typeface="+mj-lt"/>
              </a:rPr>
              <a:t>John 3:16</a:t>
            </a:r>
          </a:p>
          <a:p>
            <a:pPr lvl="1"/>
            <a:r>
              <a:rPr lang="en-US" b="1" dirty="0">
                <a:latin typeface="+mj-lt"/>
              </a:rPr>
              <a:t>The Sin Barrier</a:t>
            </a:r>
          </a:p>
          <a:p>
            <a:pPr lvl="1"/>
            <a:r>
              <a:rPr lang="en-US" b="1" dirty="0">
                <a:latin typeface="+mj-lt"/>
              </a:rPr>
              <a:t>What God Did</a:t>
            </a:r>
          </a:p>
          <a:p>
            <a:pPr lvl="1"/>
            <a:r>
              <a:rPr lang="en-US" b="1" dirty="0">
                <a:latin typeface="+mj-lt"/>
              </a:rPr>
              <a:t>What Belief Assures</a:t>
            </a:r>
          </a:p>
          <a:p>
            <a:r>
              <a:rPr lang="en-US" b="1" dirty="0">
                <a:solidFill>
                  <a:srgbClr val="FF0000"/>
                </a:solidFill>
                <a:latin typeface="+mj-lt"/>
              </a:rPr>
              <a:t>The Basics of Atonement</a:t>
            </a:r>
          </a:p>
          <a:p>
            <a:pPr lvl="1"/>
            <a:r>
              <a:rPr lang="en-US" b="1" dirty="0">
                <a:solidFill>
                  <a:srgbClr val="FF0000"/>
                </a:solidFill>
                <a:latin typeface="+mj-lt"/>
              </a:rPr>
              <a:t>Linguistic Considerations</a:t>
            </a:r>
          </a:p>
          <a:p>
            <a:pPr lvl="1"/>
            <a:r>
              <a:rPr lang="en-US" dirty="0">
                <a:latin typeface="+mj-lt"/>
              </a:rPr>
              <a:t>The Covering Sacrifices in the OT</a:t>
            </a:r>
          </a:p>
          <a:p>
            <a:pPr lvl="1"/>
            <a:r>
              <a:rPr lang="en-US" dirty="0">
                <a:latin typeface="+mj-lt"/>
              </a:rPr>
              <a:t>The Removal Sacrifice at the Cross</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III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501076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743661-5FB0-4154-BEE0-3AA2ABE64EA3}"/>
              </a:ext>
            </a:extLst>
          </p:cNvPr>
          <p:cNvPicPr>
            <a:picLocks noChangeAspect="1"/>
          </p:cNvPicPr>
          <p:nvPr/>
        </p:nvPicPr>
        <p:blipFill>
          <a:blip r:embed="rId2"/>
          <a:stretch>
            <a:fillRect/>
          </a:stretch>
        </p:blipFill>
        <p:spPr>
          <a:xfrm>
            <a:off x="674414" y="0"/>
            <a:ext cx="10843172" cy="6858000"/>
          </a:xfrm>
          <a:prstGeom prst="rect">
            <a:avLst/>
          </a:prstGeom>
        </p:spPr>
      </p:pic>
    </p:spTree>
    <p:extLst>
      <p:ext uri="{BB962C8B-B14F-4D97-AF65-F5344CB8AC3E}">
        <p14:creationId xmlns:p14="http://schemas.microsoft.com/office/powerpoint/2010/main" val="1820732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E8A868-F189-4ADB-AD36-22896BA76D1A}"/>
              </a:ext>
            </a:extLst>
          </p:cNvPr>
          <p:cNvPicPr>
            <a:picLocks noChangeAspect="1"/>
          </p:cNvPicPr>
          <p:nvPr/>
        </p:nvPicPr>
        <p:blipFill>
          <a:blip r:embed="rId2"/>
          <a:stretch>
            <a:fillRect/>
          </a:stretch>
        </p:blipFill>
        <p:spPr>
          <a:xfrm>
            <a:off x="0" y="692150"/>
            <a:ext cx="12192000" cy="5473700"/>
          </a:xfrm>
          <a:prstGeom prst="rect">
            <a:avLst/>
          </a:prstGeom>
        </p:spPr>
      </p:pic>
    </p:spTree>
    <p:extLst>
      <p:ext uri="{BB962C8B-B14F-4D97-AF65-F5344CB8AC3E}">
        <p14:creationId xmlns:p14="http://schemas.microsoft.com/office/powerpoint/2010/main" val="2817428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F8C204-A91C-424D-B6D5-0ACAB4E3EB45}"/>
              </a:ext>
            </a:extLst>
          </p:cNvPr>
          <p:cNvPicPr>
            <a:picLocks noChangeAspect="1"/>
          </p:cNvPicPr>
          <p:nvPr/>
        </p:nvPicPr>
        <p:blipFill>
          <a:blip r:embed="rId2"/>
          <a:stretch>
            <a:fillRect/>
          </a:stretch>
        </p:blipFill>
        <p:spPr>
          <a:xfrm>
            <a:off x="556780" y="1551998"/>
            <a:ext cx="5924550" cy="3181350"/>
          </a:xfrm>
          <a:prstGeom prst="rect">
            <a:avLst/>
          </a:prstGeom>
        </p:spPr>
      </p:pic>
      <p:sp>
        <p:nvSpPr>
          <p:cNvPr id="5" name="TextBox 4">
            <a:extLst>
              <a:ext uri="{FF2B5EF4-FFF2-40B4-BE49-F238E27FC236}">
                <a16:creationId xmlns:a16="http://schemas.microsoft.com/office/drawing/2014/main" id="{52867C41-093A-4E5E-9652-CB64E51313FC}"/>
              </a:ext>
            </a:extLst>
          </p:cNvPr>
          <p:cNvSpPr txBox="1"/>
          <p:nvPr/>
        </p:nvSpPr>
        <p:spPr>
          <a:xfrm>
            <a:off x="193962" y="6488607"/>
            <a:ext cx="6096000" cy="276999"/>
          </a:xfrm>
          <a:prstGeom prst="rect">
            <a:avLst/>
          </a:prstGeom>
          <a:noFill/>
        </p:spPr>
        <p:txBody>
          <a:bodyPr wrap="square">
            <a:spAutoFit/>
          </a:bodyPr>
          <a:lstStyle/>
          <a:p>
            <a:r>
              <a:rPr lang="en-US" sz="1200" dirty="0"/>
              <a:t>Robert </a:t>
            </a:r>
            <a:r>
              <a:rPr lang="en-US" sz="1200" dirty="0" err="1"/>
              <a:t>Govett</a:t>
            </a:r>
            <a:r>
              <a:rPr lang="en-US" sz="1200" dirty="0"/>
              <a:t>, </a:t>
            </a:r>
            <a:r>
              <a:rPr lang="en-US" sz="1200" i="1" dirty="0"/>
              <a:t>English derived from Hebrew</a:t>
            </a:r>
            <a:r>
              <a:rPr lang="en-US" sz="1200" dirty="0"/>
              <a:t>, 1869.</a:t>
            </a:r>
            <a:endParaRPr lang="en-US" sz="1200" i="1" dirty="0"/>
          </a:p>
        </p:txBody>
      </p:sp>
      <p:pic>
        <p:nvPicPr>
          <p:cNvPr id="3074" name="Picture 2">
            <a:extLst>
              <a:ext uri="{FF2B5EF4-FFF2-40B4-BE49-F238E27FC236}">
                <a16:creationId xmlns:a16="http://schemas.microsoft.com/office/drawing/2014/main" id="{147C5905-E874-4742-9FA3-1E1644D439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336" y="556755"/>
            <a:ext cx="4224337" cy="49399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EE35264-BC0D-4A82-A031-6B7C2542B252}"/>
              </a:ext>
            </a:extLst>
          </p:cNvPr>
          <p:cNvSpPr txBox="1"/>
          <p:nvPr/>
        </p:nvSpPr>
        <p:spPr>
          <a:xfrm>
            <a:off x="7173335" y="5542811"/>
            <a:ext cx="4224337" cy="369332"/>
          </a:xfrm>
          <a:prstGeom prst="rect">
            <a:avLst/>
          </a:prstGeom>
          <a:noFill/>
        </p:spPr>
        <p:txBody>
          <a:bodyPr wrap="square">
            <a:spAutoFit/>
          </a:bodyPr>
          <a:lstStyle/>
          <a:p>
            <a:pPr algn="ctr"/>
            <a:r>
              <a:rPr lang="en-US" dirty="0"/>
              <a:t>Robert </a:t>
            </a:r>
            <a:r>
              <a:rPr lang="en-US" dirty="0" err="1"/>
              <a:t>Govett</a:t>
            </a:r>
            <a:r>
              <a:rPr lang="en-US" dirty="0"/>
              <a:t> (1813–1901)</a:t>
            </a:r>
            <a:endParaRPr lang="en-US" i="1" dirty="0"/>
          </a:p>
        </p:txBody>
      </p:sp>
    </p:spTree>
    <p:extLst>
      <p:ext uri="{BB962C8B-B14F-4D97-AF65-F5344CB8AC3E}">
        <p14:creationId xmlns:p14="http://schemas.microsoft.com/office/powerpoint/2010/main" val="4116583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0BB0E5-FE3B-4CD0-8B6C-D02BACC76B0F}"/>
              </a:ext>
            </a:extLst>
          </p:cNvPr>
          <p:cNvSpPr txBox="1"/>
          <p:nvPr/>
        </p:nvSpPr>
        <p:spPr>
          <a:xfrm>
            <a:off x="0" y="25360"/>
            <a:ext cx="11942618" cy="6555641"/>
          </a:xfrm>
          <a:prstGeom prst="rect">
            <a:avLst/>
          </a:prstGeom>
          <a:noFill/>
        </p:spPr>
        <p:txBody>
          <a:bodyPr wrap="square">
            <a:spAutoFit/>
          </a:bodyPr>
          <a:lstStyle/>
          <a:p>
            <a:pPr algn="l" rtl="0"/>
            <a:r>
              <a:rPr lang="en-US" sz="1500" dirty="0"/>
              <a:t>I. </a:t>
            </a:r>
            <a:r>
              <a:rPr lang="he-IL" sz="1500" dirty="0">
                <a:latin typeface="SBL Hebrew" panose="02000000000000000000" pitchFamily="2" charset="-79"/>
                <a:cs typeface="SBL Hebrew" panose="02000000000000000000" pitchFamily="2" charset="-79"/>
              </a:rPr>
              <a:t>כפר</a:t>
            </a:r>
            <a:r>
              <a:rPr lang="en-US" sz="1500" dirty="0">
                <a:latin typeface="SBL Hebrew" panose="02000000000000000000" pitchFamily="2" charset="-79"/>
                <a:cs typeface="SBL Hebrew" panose="02000000000000000000" pitchFamily="2" charset="-79"/>
              </a:rPr>
              <a:t> </a:t>
            </a:r>
          </a:p>
          <a:p>
            <a:pPr algn="l" rtl="0"/>
            <a:r>
              <a:rPr lang="en-US" sz="1500" dirty="0"/>
              <a:t>I. </a:t>
            </a:r>
            <a:r>
              <a:rPr lang="he-IL" sz="1500" dirty="0">
                <a:latin typeface="SBL Hebrew" panose="02000000000000000000" pitchFamily="2" charset="-79"/>
                <a:cs typeface="SBL Hebrew" panose="02000000000000000000" pitchFamily="2" charset="-79"/>
              </a:rPr>
              <a:t>כֹּפֶר</a:t>
            </a:r>
            <a:r>
              <a:rPr lang="en-US" sz="1500" dirty="0">
                <a:latin typeface="SBL Hebrew" panose="02000000000000000000" pitchFamily="2" charset="-79"/>
                <a:cs typeface="SBL Hebrew" panose="02000000000000000000" pitchFamily="2" charset="-79"/>
              </a:rPr>
              <a:t> n.m. the price of a life, ransom — 1. </a:t>
            </a:r>
            <a:r>
              <a:rPr lang="en-US" sz="1500" i="1" dirty="0">
                <a:latin typeface="SBL Hebrew" panose="02000000000000000000" pitchFamily="2" charset="-79"/>
                <a:cs typeface="SBL Hebrew" panose="02000000000000000000" pitchFamily="2" charset="-79"/>
              </a:rPr>
              <a:t>a price for ransom of a life; </a:t>
            </a:r>
            <a:r>
              <a:rPr lang="he-IL" sz="1500" i="1" dirty="0">
                <a:latin typeface="SBL Hebrew" panose="02000000000000000000" pitchFamily="2" charset="-79"/>
                <a:cs typeface="SBL Hebrew" panose="02000000000000000000" pitchFamily="2" charset="-79"/>
              </a:rPr>
              <a:t>לְ</a:t>
            </a:r>
            <a:r>
              <a:rPr lang="en-US" sz="1500" i="1" dirty="0">
                <a:latin typeface="SBL Hebrew" panose="02000000000000000000" pitchFamily="2" charset="-79"/>
                <a:cs typeface="SBL Hebrew" panose="02000000000000000000" pitchFamily="2" charset="-79"/>
              </a:rPr>
              <a:t> ˊ</a:t>
            </a:r>
            <a:r>
              <a:rPr lang="he-IL" sz="1500" i="1" dirty="0">
                <a:latin typeface="SBL Hebrew" panose="02000000000000000000" pitchFamily="2" charset="-79"/>
                <a:cs typeface="SBL Hebrew" panose="02000000000000000000" pitchFamily="2" charset="-79"/>
              </a:rPr>
              <a:t>כ</a:t>
            </a:r>
            <a:r>
              <a:rPr lang="en-US" sz="1500" i="1" dirty="0">
                <a:latin typeface="SBL Hebrew" panose="02000000000000000000" pitchFamily="2" charset="-79"/>
                <a:cs typeface="SBL Hebrew" panose="02000000000000000000" pitchFamily="2" charset="-79"/>
              </a:rPr>
              <a:t> ransom for; alone. 2. in ritual </a:t>
            </a:r>
            <a:r>
              <a:rPr lang="he-IL" sz="1500" i="1" dirty="0">
                <a:latin typeface="SBL Hebrew" panose="02000000000000000000" pitchFamily="2" charset="-79"/>
                <a:cs typeface="SBL Hebrew" panose="02000000000000000000" pitchFamily="2" charset="-79"/>
              </a:rPr>
              <a:t>נַפְשׁוֹ</a:t>
            </a:r>
            <a:r>
              <a:rPr lang="en-US" sz="1500" i="1" dirty="0">
                <a:latin typeface="SBL Hebrew" panose="02000000000000000000" pitchFamily="2" charset="-79"/>
                <a:cs typeface="SBL Hebrew" panose="02000000000000000000" pitchFamily="2" charset="-79"/>
              </a:rPr>
              <a:t> ˊ</a:t>
            </a:r>
            <a:r>
              <a:rPr lang="he-IL" sz="1500" i="1" dirty="0">
                <a:latin typeface="SBL Hebrew" panose="02000000000000000000" pitchFamily="2" charset="-79"/>
                <a:cs typeface="SBL Hebrew" panose="02000000000000000000" pitchFamily="2" charset="-79"/>
              </a:rPr>
              <a:t>כ</a:t>
            </a:r>
            <a:r>
              <a:rPr lang="en-US" sz="1500" i="1" dirty="0">
                <a:latin typeface="SBL Hebrew" panose="02000000000000000000" pitchFamily="2" charset="-79"/>
                <a:cs typeface="SBL Hebrew" panose="02000000000000000000" pitchFamily="2" charset="-79"/>
              </a:rPr>
              <a:t> is a half shekel of the sanctuary paid by each male above twenty years at the census in order that there might be no plague upon them. It was offered to Yahweh, </a:t>
            </a:r>
            <a:r>
              <a:rPr lang="he-IL" sz="1500" i="1" dirty="0">
                <a:latin typeface="SBL Hebrew" panose="02000000000000000000" pitchFamily="2" charset="-79"/>
                <a:cs typeface="SBL Hebrew" panose="02000000000000000000" pitchFamily="2" charset="-79"/>
              </a:rPr>
              <a:t>לְכַפֵּר על</a:t>
            </a:r>
            <a:r>
              <a:rPr lang="en-US" sz="1500" i="1" dirty="0">
                <a:latin typeface="SBL Hebrew" panose="02000000000000000000" pitchFamily="2" charset="-79"/>
                <a:cs typeface="SBL Hebrew" panose="02000000000000000000" pitchFamily="2" charset="-79"/>
              </a:rPr>
              <a:t> to atone for them.</a:t>
            </a:r>
          </a:p>
          <a:p>
            <a:pPr algn="l" rtl="0"/>
            <a:r>
              <a:rPr lang="he-IL" sz="1500" dirty="0">
                <a:latin typeface="SBL Hebrew" panose="02000000000000000000" pitchFamily="2" charset="-79"/>
                <a:cs typeface="SBL Hebrew" panose="02000000000000000000" pitchFamily="2" charset="-79"/>
              </a:rPr>
              <a:t>כִּפֶּר</a:t>
            </a:r>
            <a:r>
              <a:rPr lang="en-US" sz="1500" dirty="0">
                <a:latin typeface="SBL Hebrew" panose="02000000000000000000" pitchFamily="2" charset="-79"/>
                <a:cs typeface="SBL Hebrew" panose="02000000000000000000" pitchFamily="2" charset="-79"/>
              </a:rPr>
              <a:t> vb. Pi. etc. denom. cover over (fig.), pacify, make propitiation — 1. </a:t>
            </a:r>
            <a:r>
              <a:rPr lang="en-US" sz="1500" i="1" dirty="0">
                <a:latin typeface="SBL Hebrew" panose="02000000000000000000" pitchFamily="2" charset="-79"/>
                <a:cs typeface="SBL Hebrew" panose="02000000000000000000" pitchFamily="2" charset="-79"/>
              </a:rPr>
              <a:t>cover over, pacify, propitiate; pacify the wrath of a king (e.g. by a gift). 2. cover over, atone for sin, without sacrifice: a. man as subj.; c. </a:t>
            </a:r>
            <a:r>
              <a:rPr lang="he-IL" sz="1500" i="1" dirty="0">
                <a:latin typeface="SBL Hebrew" panose="02000000000000000000" pitchFamily="2" charset="-79"/>
                <a:cs typeface="SBL Hebrew" panose="02000000000000000000" pitchFamily="2" charset="-79"/>
              </a:rPr>
              <a:t>על</a:t>
            </a:r>
            <a:r>
              <a:rPr lang="en-US" sz="1500" i="1" dirty="0">
                <a:latin typeface="SBL Hebrew" panose="02000000000000000000" pitchFamily="2" charset="-79"/>
                <a:cs typeface="SBL Hebrew" panose="02000000000000000000" pitchFamily="2" charset="-79"/>
              </a:rPr>
              <a:t> of persons b. with God as subj., c. acc. pers., cover, i.e. treat as covered, view propitiously, Yahweh’s land (song); </a:t>
            </a:r>
            <a:r>
              <a:rPr lang="he-IL" sz="1500" i="1" dirty="0">
                <a:latin typeface="SBL Hebrew" panose="02000000000000000000" pitchFamily="2" charset="-79"/>
                <a:cs typeface="SBL Hebrew" panose="02000000000000000000" pitchFamily="2" charset="-79"/>
              </a:rPr>
              <a:t>לְ</a:t>
            </a:r>
            <a:r>
              <a:rPr lang="en-US" sz="1500" i="1" dirty="0">
                <a:latin typeface="SBL Hebrew" panose="02000000000000000000" pitchFamily="2" charset="-79"/>
                <a:cs typeface="SBL Hebrew" panose="02000000000000000000" pitchFamily="2" charset="-79"/>
              </a:rPr>
              <a:t> pers. (</a:t>
            </a:r>
            <a:r>
              <a:rPr lang="en-US" sz="1500" i="1" dirty="0" err="1">
                <a:latin typeface="SBL Hebrew" panose="02000000000000000000" pitchFamily="2" charset="-79"/>
                <a:cs typeface="SBL Hebrew" panose="02000000000000000000" pitchFamily="2" charset="-79"/>
              </a:rPr>
              <a:t>bloodguiltiness</a:t>
            </a:r>
            <a:r>
              <a:rPr lang="en-US" sz="1500" i="1" dirty="0">
                <a:latin typeface="SBL Hebrew" panose="02000000000000000000" pitchFamily="2" charset="-79"/>
                <a:cs typeface="SBL Hebrew" panose="02000000000000000000" pitchFamily="2" charset="-79"/>
              </a:rPr>
              <a:t> flows away in the stream); </a:t>
            </a:r>
            <a:r>
              <a:rPr lang="he-IL" sz="1500" i="1" dirty="0">
                <a:latin typeface="SBL Hebrew" panose="02000000000000000000" pitchFamily="2" charset="-79"/>
                <a:cs typeface="SBL Hebrew" panose="02000000000000000000" pitchFamily="2" charset="-79"/>
              </a:rPr>
              <a:t>בְּעַד</a:t>
            </a:r>
            <a:r>
              <a:rPr lang="en-US" sz="1500" i="1" dirty="0">
                <a:latin typeface="SBL Hebrew" panose="02000000000000000000" pitchFamily="2" charset="-79"/>
                <a:cs typeface="SBL Hebrew" panose="02000000000000000000" pitchFamily="2" charset="-79"/>
              </a:rPr>
              <a:t> of person; c. acc. of the sin; </a:t>
            </a:r>
            <a:r>
              <a:rPr lang="he-IL" sz="1500" i="1" dirty="0">
                <a:latin typeface="SBL Hebrew" panose="02000000000000000000" pitchFamily="2" charset="-79"/>
                <a:cs typeface="SBL Hebrew" panose="02000000000000000000" pitchFamily="2" charset="-79"/>
              </a:rPr>
              <a:t>עַל</a:t>
            </a:r>
            <a:r>
              <a:rPr lang="en-US" sz="1500" i="1" dirty="0">
                <a:latin typeface="SBL Hebrew" panose="02000000000000000000" pitchFamily="2" charset="-79"/>
                <a:cs typeface="SBL Hebrew" panose="02000000000000000000" pitchFamily="2" charset="-79"/>
              </a:rPr>
              <a:t> of sin. It is conceived that God in his sovereignty may himself provide an atonement or covering for men and their sins which could not be provided by men. 3. cover over, atone for sin and persons by legal rites; a. c. acc. of sacred places (by the great sin-offering of the day of atonement), (by the blood of the sin-offering). b. usually c. </a:t>
            </a:r>
            <a:r>
              <a:rPr lang="he-IL" sz="1500" i="1" dirty="0">
                <a:latin typeface="SBL Hebrew" panose="02000000000000000000" pitchFamily="2" charset="-79"/>
                <a:cs typeface="SBL Hebrew" panose="02000000000000000000" pitchFamily="2" charset="-79"/>
              </a:rPr>
              <a:t>עַל</a:t>
            </a:r>
            <a:r>
              <a:rPr lang="en-US" sz="1500" i="1" dirty="0">
                <a:latin typeface="SBL Hebrew" panose="02000000000000000000" pitchFamily="2" charset="-79"/>
                <a:cs typeface="SBL Hebrew" panose="02000000000000000000" pitchFamily="2" charset="-79"/>
              </a:rPr>
              <a:t> (I) of things, e.g. of the altar to which the blood of the sin-offering was applied; and specifically the horns of the altar; the holy place of the tabernacle (by the great sin-offering, because of (</a:t>
            </a:r>
            <a:r>
              <a:rPr lang="he-IL" sz="1500" i="1" dirty="0">
                <a:latin typeface="SBL Hebrew" panose="02000000000000000000" pitchFamily="2" charset="-79"/>
                <a:cs typeface="SBL Hebrew" panose="02000000000000000000" pitchFamily="2" charset="-79"/>
              </a:rPr>
              <a:t>מִן</a:t>
            </a:r>
            <a:r>
              <a:rPr lang="en-US" sz="1500" i="1" dirty="0">
                <a:latin typeface="SBL Hebrew" panose="02000000000000000000" pitchFamily="2" charset="-79"/>
                <a:cs typeface="SBL Hebrew" panose="02000000000000000000" pitchFamily="2" charset="-79"/>
              </a:rPr>
              <a:t>) the </a:t>
            </a:r>
            <a:r>
              <a:rPr lang="en-US" sz="1500" i="1" dirty="0" err="1">
                <a:latin typeface="SBL Hebrew" panose="02000000000000000000" pitchFamily="2" charset="-79"/>
                <a:cs typeface="SBL Hebrew" panose="02000000000000000000" pitchFamily="2" charset="-79"/>
              </a:rPr>
              <a:t>uncleannesses</a:t>
            </a:r>
            <a:r>
              <a:rPr lang="en-US" sz="1500" i="1" dirty="0">
                <a:latin typeface="SBL Hebrew" panose="02000000000000000000" pitchFamily="2" charset="-79"/>
                <a:cs typeface="SBL Hebrew" panose="02000000000000000000" pitchFamily="2" charset="-79"/>
              </a:rPr>
              <a:t> of the children of Israel and because of their transgressions); for the leprous house by ceremony of purification; for the goat </a:t>
            </a:r>
            <a:r>
              <a:rPr lang="he-IL" sz="1500" i="1" dirty="0">
                <a:latin typeface="SBL Hebrew" panose="02000000000000000000" pitchFamily="2" charset="-79"/>
                <a:cs typeface="SBL Hebrew" panose="02000000000000000000" pitchFamily="2" charset="-79"/>
              </a:rPr>
              <a:t>לעזאזל</a:t>
            </a:r>
            <a:r>
              <a:rPr lang="en-US" sz="1500" i="1" dirty="0">
                <a:latin typeface="SBL Hebrew" panose="02000000000000000000" pitchFamily="2" charset="-79"/>
                <a:cs typeface="SBL Hebrew" panose="02000000000000000000" pitchFamily="2" charset="-79"/>
              </a:rPr>
              <a:t> (which was presented before Yahweh to consecrate him for the bearing away of the sins of the people). (2) of persons, </a:t>
            </a:r>
            <a:r>
              <a:rPr lang="he-IL" sz="1500" i="1" dirty="0">
                <a:latin typeface="SBL Hebrew" panose="02000000000000000000" pitchFamily="2" charset="-79"/>
                <a:cs typeface="SBL Hebrew" panose="02000000000000000000" pitchFamily="2" charset="-79"/>
              </a:rPr>
              <a:t>על־נפשׁתיכם</a:t>
            </a:r>
            <a:r>
              <a:rPr lang="en-US" sz="1500" i="1" dirty="0">
                <a:latin typeface="SBL Hebrew" panose="02000000000000000000" pitchFamily="2" charset="-79"/>
                <a:cs typeface="SBL Hebrew" panose="02000000000000000000" pitchFamily="2" charset="-79"/>
              </a:rPr>
              <a:t>, for your persons, yourselves, e.g. by the payment of atonement-money </a:t>
            </a:r>
            <a:r>
              <a:rPr lang="he-IL" sz="1500" i="1" dirty="0">
                <a:latin typeface="SBL Hebrew" panose="02000000000000000000" pitchFamily="2" charset="-79"/>
                <a:cs typeface="SBL Hebrew" panose="02000000000000000000" pitchFamily="2" charset="-79"/>
              </a:rPr>
              <a:t>כֶּסֶף הַכִּפֻרִים</a:t>
            </a:r>
            <a:r>
              <a:rPr lang="en-US" sz="1500" i="1" dirty="0">
                <a:latin typeface="SBL Hebrew" panose="02000000000000000000" pitchFamily="2" charset="-79"/>
                <a:cs typeface="SBL Hebrew" panose="02000000000000000000" pitchFamily="2" charset="-79"/>
              </a:rPr>
              <a:t> at the census; by the </a:t>
            </a:r>
            <a:r>
              <a:rPr lang="he-IL" sz="1500" i="1" dirty="0">
                <a:latin typeface="SBL Hebrew" panose="02000000000000000000" pitchFamily="2" charset="-79"/>
                <a:cs typeface="SBL Hebrew" panose="02000000000000000000" pitchFamily="2" charset="-79"/>
              </a:rPr>
              <a:t>קרבן</a:t>
            </a:r>
            <a:r>
              <a:rPr lang="en-US" sz="1500" i="1" dirty="0">
                <a:latin typeface="SBL Hebrew" panose="02000000000000000000" pitchFamily="2" charset="-79"/>
                <a:cs typeface="SBL Hebrew" panose="02000000000000000000" pitchFamily="2" charset="-79"/>
              </a:rPr>
              <a:t> of the spoils; by the blood upon the altar; in the ritual </a:t>
            </a:r>
            <a:r>
              <a:rPr lang="he-IL" sz="1500" i="1" dirty="0">
                <a:latin typeface="SBL Hebrew" panose="02000000000000000000" pitchFamily="2" charset="-79"/>
                <a:cs typeface="SBL Hebrew" panose="02000000000000000000" pitchFamily="2" charset="-79"/>
              </a:rPr>
              <a:t>עֲלֵיהֶם</a:t>
            </a:r>
            <a:r>
              <a:rPr lang="en-US" sz="1500" i="1" dirty="0">
                <a:latin typeface="SBL Hebrew" panose="02000000000000000000" pitchFamily="2" charset="-79"/>
                <a:cs typeface="SBL Hebrew" panose="02000000000000000000" pitchFamily="2" charset="-79"/>
              </a:rPr>
              <a:t>, </a:t>
            </a:r>
            <a:r>
              <a:rPr lang="he-IL" sz="1500" i="1" dirty="0">
                <a:latin typeface="SBL Hebrew" panose="02000000000000000000" pitchFamily="2" charset="-79"/>
                <a:cs typeface="SBL Hebrew" panose="02000000000000000000" pitchFamily="2" charset="-79"/>
              </a:rPr>
              <a:t>עָלָיו</a:t>
            </a:r>
            <a:r>
              <a:rPr lang="en-US" sz="1500" i="1" dirty="0">
                <a:latin typeface="SBL Hebrew" panose="02000000000000000000" pitchFamily="2" charset="-79"/>
                <a:cs typeface="SBL Hebrew" panose="02000000000000000000" pitchFamily="2" charset="-79"/>
              </a:rPr>
              <a:t> by ministry of priest through the blood of the sin-offering; of the trespass-offering; the whole burnt-offering; by the oil used in purifying a leper; by the priestly ministry in general; by the substitution of the Levites for the firstborn. Underlying all these offerings there is the conception that the persons offering are covered by that which is regarded as sufficient and satisfactory by Yahweh. (The purpose of the covering is stated shall atonement be made for you to cleanse you, from all your sins shalt ye be clean before Yahweh.) c. the need of the atonement is expressed by </a:t>
            </a:r>
            <a:r>
              <a:rPr lang="he-IL" sz="1500" i="1" dirty="0">
                <a:latin typeface="SBL Hebrew" panose="02000000000000000000" pitchFamily="2" charset="-79"/>
                <a:cs typeface="SBL Hebrew" panose="02000000000000000000" pitchFamily="2" charset="-79"/>
              </a:rPr>
              <a:t>מִן</a:t>
            </a:r>
            <a:r>
              <a:rPr lang="en-US" sz="1500" i="1" dirty="0">
                <a:latin typeface="SBL Hebrew" panose="02000000000000000000" pitchFamily="2" charset="-79"/>
                <a:cs typeface="SBL Hebrew" panose="02000000000000000000" pitchFamily="2" charset="-79"/>
              </a:rPr>
              <a:t> (others understand </a:t>
            </a:r>
            <a:r>
              <a:rPr lang="he-IL" sz="1500" i="1" dirty="0">
                <a:latin typeface="SBL Hebrew" panose="02000000000000000000" pitchFamily="2" charset="-79"/>
                <a:cs typeface="SBL Hebrew" panose="02000000000000000000" pitchFamily="2" charset="-79"/>
              </a:rPr>
              <a:t>מִן</a:t>
            </a:r>
            <a:r>
              <a:rPr lang="en-US" sz="1500" i="1" dirty="0">
                <a:latin typeface="SBL Hebrew" panose="02000000000000000000" pitchFamily="2" charset="-79"/>
                <a:cs typeface="SBL Hebrew" panose="02000000000000000000" pitchFamily="2" charset="-79"/>
              </a:rPr>
              <a:t> as = away from): </a:t>
            </a:r>
            <a:r>
              <a:rPr lang="he-IL" sz="1500" i="1" dirty="0">
                <a:latin typeface="SBL Hebrew" panose="02000000000000000000" pitchFamily="2" charset="-79"/>
                <a:cs typeface="SBL Hebrew" panose="02000000000000000000" pitchFamily="2" charset="-79"/>
              </a:rPr>
              <a:t>מֵחטאתו</a:t>
            </a:r>
            <a:r>
              <a:rPr lang="en-US" sz="1500" i="1" dirty="0">
                <a:latin typeface="SBL Hebrew" panose="02000000000000000000" pitchFamily="2" charset="-79"/>
                <a:cs typeface="SBL Hebrew" panose="02000000000000000000" pitchFamily="2" charset="-79"/>
              </a:rPr>
              <a:t> because of his sin; also </a:t>
            </a:r>
            <a:r>
              <a:rPr lang="he-IL" sz="1500" i="1" dirty="0">
                <a:latin typeface="SBL Hebrew" panose="02000000000000000000" pitchFamily="2" charset="-79"/>
                <a:cs typeface="SBL Hebrew" panose="02000000000000000000" pitchFamily="2" charset="-79"/>
              </a:rPr>
              <a:t>עַל</a:t>
            </a:r>
            <a:r>
              <a:rPr lang="en-US" sz="1500" i="1" dirty="0">
                <a:latin typeface="SBL Hebrew" panose="02000000000000000000" pitchFamily="2" charset="-79"/>
                <a:cs typeface="SBL Hebrew" panose="02000000000000000000" pitchFamily="2" charset="-79"/>
              </a:rPr>
              <a:t>, </a:t>
            </a:r>
            <a:r>
              <a:rPr lang="he-IL" sz="1500" i="1" dirty="0">
                <a:latin typeface="SBL Hebrew" panose="02000000000000000000" pitchFamily="2" charset="-79"/>
                <a:cs typeface="SBL Hebrew" panose="02000000000000000000" pitchFamily="2" charset="-79"/>
              </a:rPr>
              <a:t>עַל־חַטָּאתוֹ</a:t>
            </a:r>
            <a:r>
              <a:rPr lang="en-US" sz="1500" i="1" dirty="0">
                <a:latin typeface="SBL Hebrew" panose="02000000000000000000" pitchFamily="2" charset="-79"/>
                <a:cs typeface="SBL Hebrew" panose="02000000000000000000" pitchFamily="2" charset="-79"/>
              </a:rPr>
              <a:t> on account of his sin. d. c. </a:t>
            </a:r>
            <a:r>
              <a:rPr lang="he-IL" sz="1500" i="1" dirty="0">
                <a:latin typeface="SBL Hebrew" panose="02000000000000000000" pitchFamily="2" charset="-79"/>
                <a:cs typeface="SBL Hebrew" panose="02000000000000000000" pitchFamily="2" charset="-79"/>
              </a:rPr>
              <a:t>בְּ</a:t>
            </a:r>
            <a:r>
              <a:rPr lang="en-US" sz="1500" i="1" dirty="0">
                <a:latin typeface="SBL Hebrew" panose="02000000000000000000" pitchFamily="2" charset="-79"/>
                <a:cs typeface="SBL Hebrew" panose="02000000000000000000" pitchFamily="2" charset="-79"/>
              </a:rPr>
              <a:t> instr. </a:t>
            </a:r>
            <a:r>
              <a:rPr lang="he-IL" sz="1500" i="1" dirty="0">
                <a:latin typeface="SBL Hebrew" panose="02000000000000000000" pitchFamily="2" charset="-79"/>
                <a:cs typeface="SBL Hebrew" panose="02000000000000000000" pitchFamily="2" charset="-79"/>
              </a:rPr>
              <a:t>בְּאֵיל</a:t>
            </a:r>
            <a:r>
              <a:rPr lang="en-US" sz="1500" i="1" dirty="0">
                <a:latin typeface="SBL Hebrew" panose="02000000000000000000" pitchFamily="2" charset="-79"/>
                <a:cs typeface="SBL Hebrew" panose="02000000000000000000" pitchFamily="2" charset="-79"/>
              </a:rPr>
              <a:t>; with a trespass-offering; </a:t>
            </a:r>
            <a:r>
              <a:rPr lang="he-IL" sz="1500" i="1" dirty="0">
                <a:latin typeface="SBL Hebrew" panose="02000000000000000000" pitchFamily="2" charset="-79"/>
                <a:cs typeface="SBL Hebrew" panose="02000000000000000000" pitchFamily="2" charset="-79"/>
              </a:rPr>
              <a:t>כִּי־הַדָּם הוּא בַּנֶּפֶשׁ</a:t>
            </a:r>
            <a:r>
              <a:rPr lang="en-US" sz="1500" i="1" dirty="0">
                <a:latin typeface="SBL Hebrew" panose="02000000000000000000" pitchFamily="2" charset="-79"/>
                <a:cs typeface="SBL Hebrew" panose="02000000000000000000" pitchFamily="2" charset="-79"/>
              </a:rPr>
              <a:t> </a:t>
            </a:r>
            <a:r>
              <a:rPr lang="he-IL" sz="1500" i="1" dirty="0">
                <a:latin typeface="SBL Hebrew" panose="02000000000000000000" pitchFamily="2" charset="-79"/>
                <a:cs typeface="SBL Hebrew" panose="02000000000000000000" pitchFamily="2" charset="-79"/>
              </a:rPr>
              <a:t>יְכַפֵּר</a:t>
            </a:r>
            <a:r>
              <a:rPr lang="en-US" sz="1500" i="1" dirty="0">
                <a:latin typeface="SBL Hebrew" panose="02000000000000000000" pitchFamily="2" charset="-79"/>
                <a:cs typeface="SBL Hebrew" panose="02000000000000000000" pitchFamily="2" charset="-79"/>
              </a:rPr>
              <a:t> for it is the blood with the living being that covers over; c. </a:t>
            </a:r>
            <a:r>
              <a:rPr lang="he-IL" sz="1500" i="1" dirty="0">
                <a:latin typeface="SBL Hebrew" panose="02000000000000000000" pitchFamily="2" charset="-79"/>
                <a:cs typeface="SBL Hebrew" panose="02000000000000000000" pitchFamily="2" charset="-79"/>
              </a:rPr>
              <a:t>בְּ</a:t>
            </a:r>
            <a:r>
              <a:rPr lang="en-US" sz="1500" i="1" dirty="0">
                <a:latin typeface="SBL Hebrew" panose="02000000000000000000" pitchFamily="2" charset="-79"/>
                <a:cs typeface="SBL Hebrew" panose="02000000000000000000" pitchFamily="2" charset="-79"/>
              </a:rPr>
              <a:t> loc. e. c. </a:t>
            </a:r>
            <a:r>
              <a:rPr lang="he-IL" sz="1500" i="1" dirty="0">
                <a:latin typeface="SBL Hebrew" panose="02000000000000000000" pitchFamily="2" charset="-79"/>
                <a:cs typeface="SBL Hebrew" panose="02000000000000000000" pitchFamily="2" charset="-79"/>
              </a:rPr>
              <a:t>בַּעַד</a:t>
            </a:r>
            <a:r>
              <a:rPr lang="en-US" sz="1500" i="1" dirty="0">
                <a:latin typeface="SBL Hebrew" panose="02000000000000000000" pitchFamily="2" charset="-79"/>
                <a:cs typeface="SBL Hebrew" panose="02000000000000000000" pitchFamily="2" charset="-79"/>
              </a:rPr>
              <a:t> pers., on behalf of (by Aaron), (by the prince). Pu. be covered over, atoned for. 1. apart from the ritual; (by the touch of the live coal from the altar); c. </a:t>
            </a:r>
            <a:r>
              <a:rPr lang="he-IL" sz="1500" i="1" dirty="0">
                <a:latin typeface="SBL Hebrew" panose="02000000000000000000" pitchFamily="2" charset="-79"/>
                <a:cs typeface="SBL Hebrew" panose="02000000000000000000" pitchFamily="2" charset="-79"/>
              </a:rPr>
              <a:t>בְּ</a:t>
            </a:r>
            <a:r>
              <a:rPr lang="en-US" sz="1500" i="1" dirty="0">
                <a:latin typeface="SBL Hebrew" panose="02000000000000000000" pitchFamily="2" charset="-79"/>
                <a:cs typeface="SBL Hebrew" panose="02000000000000000000" pitchFamily="2" charset="-79"/>
              </a:rPr>
              <a:t> instr. by this. 2. c. </a:t>
            </a:r>
            <a:r>
              <a:rPr lang="he-IL" sz="1500" i="1" dirty="0">
                <a:latin typeface="SBL Hebrew" panose="02000000000000000000" pitchFamily="2" charset="-79"/>
                <a:cs typeface="SBL Hebrew" panose="02000000000000000000" pitchFamily="2" charset="-79"/>
              </a:rPr>
              <a:t>לְ</a:t>
            </a:r>
            <a:r>
              <a:rPr lang="en-US" sz="1500" i="1" dirty="0">
                <a:latin typeface="SBL Hebrew" panose="02000000000000000000" pitchFamily="2" charset="-79"/>
                <a:cs typeface="SBL Hebrew" panose="02000000000000000000" pitchFamily="2" charset="-79"/>
              </a:rPr>
              <a:t> for whom; in ritual, c. </a:t>
            </a:r>
            <a:r>
              <a:rPr lang="he-IL" sz="1500" i="1" dirty="0">
                <a:latin typeface="SBL Hebrew" panose="02000000000000000000" pitchFamily="2" charset="-79"/>
                <a:cs typeface="SBL Hebrew" panose="02000000000000000000" pitchFamily="2" charset="-79"/>
              </a:rPr>
              <a:t>בְּ</a:t>
            </a:r>
            <a:r>
              <a:rPr lang="en-US" sz="1500" i="1" dirty="0">
                <a:latin typeface="SBL Hebrew" panose="02000000000000000000" pitchFamily="2" charset="-79"/>
                <a:cs typeface="SBL Hebrew" panose="02000000000000000000" pitchFamily="2" charset="-79"/>
              </a:rPr>
              <a:t> instr. </a:t>
            </a:r>
            <a:r>
              <a:rPr lang="he-IL" sz="1500" i="1" dirty="0">
                <a:latin typeface="SBL Hebrew" panose="02000000000000000000" pitchFamily="2" charset="-79"/>
                <a:cs typeface="SBL Hebrew" panose="02000000000000000000" pitchFamily="2" charset="-79"/>
              </a:rPr>
              <a:t>אֲשֶׁר כֻּפַּר בָּהֶם</a:t>
            </a:r>
            <a:r>
              <a:rPr lang="en-US" sz="1500" i="1" dirty="0">
                <a:latin typeface="SBL Hebrew" panose="02000000000000000000" pitchFamily="2" charset="-79"/>
                <a:cs typeface="SBL Hebrew" panose="02000000000000000000" pitchFamily="2" charset="-79"/>
              </a:rPr>
              <a:t> wherewith atonement was made (ram of consecration). </a:t>
            </a:r>
            <a:r>
              <a:rPr lang="en-US" sz="1500" i="1" dirty="0" err="1">
                <a:latin typeface="SBL Hebrew" panose="02000000000000000000" pitchFamily="2" charset="-79"/>
                <a:cs typeface="SBL Hebrew" panose="02000000000000000000" pitchFamily="2" charset="-79"/>
              </a:rPr>
              <a:t>Hithp</a:t>
            </a:r>
            <a:r>
              <a:rPr lang="en-US" sz="1500" i="1" dirty="0">
                <a:latin typeface="SBL Hebrew" panose="02000000000000000000" pitchFamily="2" charset="-79"/>
                <a:cs typeface="SBL Hebrew" panose="02000000000000000000" pitchFamily="2" charset="-79"/>
              </a:rPr>
              <a:t>. c. </a:t>
            </a:r>
            <a:r>
              <a:rPr lang="he-IL" sz="1500" i="1" dirty="0">
                <a:latin typeface="SBL Hebrew" panose="02000000000000000000" pitchFamily="2" charset="-79"/>
                <a:cs typeface="SBL Hebrew" panose="02000000000000000000" pitchFamily="2" charset="-79"/>
              </a:rPr>
              <a:t>בְּ</a:t>
            </a:r>
            <a:r>
              <a:rPr lang="en-US" sz="1500" i="1" dirty="0">
                <a:latin typeface="SBL Hebrew" panose="02000000000000000000" pitchFamily="2" charset="-79"/>
                <a:cs typeface="SBL Hebrew" panose="02000000000000000000" pitchFamily="2" charset="-79"/>
              </a:rPr>
              <a:t> instr. be covered by (cf. Pu.). </a:t>
            </a:r>
            <a:r>
              <a:rPr lang="en-US" sz="1500" i="1" dirty="0" err="1">
                <a:latin typeface="SBL Hebrew" panose="02000000000000000000" pitchFamily="2" charset="-79"/>
                <a:cs typeface="SBL Hebrew" panose="02000000000000000000" pitchFamily="2" charset="-79"/>
              </a:rPr>
              <a:t>Nithp</a:t>
            </a:r>
            <a:r>
              <a:rPr lang="en-US" sz="1500" i="1" dirty="0">
                <a:latin typeface="SBL Hebrew" panose="02000000000000000000" pitchFamily="2" charset="-79"/>
                <a:cs typeface="SBL Hebrew" panose="02000000000000000000" pitchFamily="2" charset="-79"/>
              </a:rPr>
              <a:t>. be covered.</a:t>
            </a:r>
          </a:p>
          <a:p>
            <a:pPr algn="l" rtl="0"/>
            <a:r>
              <a:rPr lang="he-IL" sz="1500" dirty="0">
                <a:latin typeface="SBL Hebrew" panose="02000000000000000000" pitchFamily="2" charset="-79"/>
                <a:cs typeface="SBL Hebrew" panose="02000000000000000000" pitchFamily="2" charset="-79"/>
              </a:rPr>
              <a:t>כִּפֻּרִים</a:t>
            </a:r>
            <a:r>
              <a:rPr lang="en-US" sz="1500" dirty="0">
                <a:latin typeface="SBL Hebrew" panose="02000000000000000000" pitchFamily="2" charset="-79"/>
                <a:cs typeface="SBL Hebrew" panose="02000000000000000000" pitchFamily="2" charset="-79"/>
              </a:rPr>
              <a:t> </a:t>
            </a:r>
            <a:r>
              <a:rPr lang="en-US" sz="1500" dirty="0" err="1">
                <a:latin typeface="SBL Hebrew" panose="02000000000000000000" pitchFamily="2" charset="-79"/>
                <a:cs typeface="SBL Hebrew" panose="02000000000000000000" pitchFamily="2" charset="-79"/>
              </a:rPr>
              <a:t>n.pl.abstr</a:t>
            </a:r>
            <a:r>
              <a:rPr lang="en-US" sz="1500" dirty="0">
                <a:latin typeface="SBL Hebrew" panose="02000000000000000000" pitchFamily="2" charset="-79"/>
                <a:cs typeface="SBL Hebrew" panose="02000000000000000000" pitchFamily="2" charset="-79"/>
              </a:rPr>
              <a:t>. atonement ˊ</a:t>
            </a:r>
            <a:r>
              <a:rPr lang="he-IL" sz="1500" dirty="0">
                <a:latin typeface="SBL Hebrew" panose="02000000000000000000" pitchFamily="2" charset="-79"/>
                <a:cs typeface="SBL Hebrew" panose="02000000000000000000" pitchFamily="2" charset="-79"/>
              </a:rPr>
              <a:t>הַטַּאת הכּ</a:t>
            </a:r>
            <a:r>
              <a:rPr lang="en-US" sz="1500" dirty="0">
                <a:latin typeface="SBL Hebrew" panose="02000000000000000000" pitchFamily="2" charset="-79"/>
                <a:cs typeface="SBL Hebrew" panose="02000000000000000000" pitchFamily="2" charset="-79"/>
              </a:rPr>
              <a:t> </a:t>
            </a:r>
            <a:r>
              <a:rPr lang="en-US" sz="1500" i="1" dirty="0">
                <a:latin typeface="SBL Hebrew" panose="02000000000000000000" pitchFamily="2" charset="-79"/>
                <a:cs typeface="SBL Hebrew" panose="02000000000000000000" pitchFamily="2" charset="-79"/>
              </a:rPr>
              <a:t>sin-offering of the atonement; ˊ</a:t>
            </a:r>
            <a:r>
              <a:rPr lang="he-IL" sz="1500" i="1" dirty="0">
                <a:latin typeface="SBL Hebrew" panose="02000000000000000000" pitchFamily="2" charset="-79"/>
                <a:cs typeface="SBL Hebrew" panose="02000000000000000000" pitchFamily="2" charset="-79"/>
              </a:rPr>
              <a:t>כ</a:t>
            </a:r>
            <a:r>
              <a:rPr lang="en-US" sz="1500" i="1" dirty="0">
                <a:latin typeface="SBL Hebrew" panose="02000000000000000000" pitchFamily="2" charset="-79"/>
                <a:cs typeface="SBL Hebrew" panose="02000000000000000000" pitchFamily="2" charset="-79"/>
              </a:rPr>
              <a:t>(</a:t>
            </a:r>
            <a:r>
              <a:rPr lang="he-IL" sz="1500" i="1" dirty="0">
                <a:latin typeface="SBL Hebrew" panose="02000000000000000000" pitchFamily="2" charset="-79"/>
                <a:cs typeface="SBL Hebrew" panose="02000000000000000000" pitchFamily="2" charset="-79"/>
              </a:rPr>
              <a:t>ה</a:t>
            </a:r>
            <a:r>
              <a:rPr lang="en-US" sz="1500" i="1" dirty="0">
                <a:latin typeface="SBL Hebrew" panose="02000000000000000000" pitchFamily="2" charset="-79"/>
                <a:cs typeface="SBL Hebrew" panose="02000000000000000000" pitchFamily="2" charset="-79"/>
              </a:rPr>
              <a:t>) </a:t>
            </a:r>
            <a:r>
              <a:rPr lang="he-IL" sz="1500" i="1" dirty="0">
                <a:latin typeface="SBL Hebrew" panose="02000000000000000000" pitchFamily="2" charset="-79"/>
                <a:cs typeface="SBL Hebrew" panose="02000000000000000000" pitchFamily="2" charset="-79"/>
              </a:rPr>
              <a:t>יוֹם</a:t>
            </a:r>
            <a:r>
              <a:rPr lang="en-US" sz="1500" i="1" dirty="0">
                <a:latin typeface="SBL Hebrew" panose="02000000000000000000" pitchFamily="2" charset="-79"/>
                <a:cs typeface="SBL Hebrew" panose="02000000000000000000" pitchFamily="2" charset="-79"/>
              </a:rPr>
              <a:t> day of (the) atonement; ˊ</a:t>
            </a:r>
            <a:r>
              <a:rPr lang="he-IL" sz="1500" i="1" dirty="0">
                <a:latin typeface="SBL Hebrew" panose="02000000000000000000" pitchFamily="2" charset="-79"/>
                <a:cs typeface="SBL Hebrew" panose="02000000000000000000" pitchFamily="2" charset="-79"/>
              </a:rPr>
              <a:t>כֶּסֶף הכ</a:t>
            </a:r>
            <a:r>
              <a:rPr lang="en-US" sz="1500" i="1" dirty="0">
                <a:latin typeface="SBL Hebrew" panose="02000000000000000000" pitchFamily="2" charset="-79"/>
                <a:cs typeface="SBL Hebrew" panose="02000000000000000000" pitchFamily="2" charset="-79"/>
              </a:rPr>
              <a:t> money of atonement.</a:t>
            </a:r>
          </a:p>
          <a:p>
            <a:pPr algn="l" rtl="0"/>
            <a:r>
              <a:rPr lang="he-IL" sz="1500" dirty="0">
                <a:latin typeface="SBL Hebrew" panose="02000000000000000000" pitchFamily="2" charset="-79"/>
                <a:cs typeface="SBL Hebrew" panose="02000000000000000000" pitchFamily="2" charset="-79"/>
              </a:rPr>
              <a:t>כַּפֹּרֶת</a:t>
            </a:r>
            <a:r>
              <a:rPr lang="en-US" sz="1500" dirty="0">
                <a:latin typeface="SBL Hebrew" panose="02000000000000000000" pitchFamily="2" charset="-79"/>
                <a:cs typeface="SBL Hebrew" panose="02000000000000000000" pitchFamily="2" charset="-79"/>
              </a:rPr>
              <a:t> n. propitiatory, late </a:t>
            </a:r>
            <a:r>
              <a:rPr lang="en-US" sz="1500" dirty="0" err="1">
                <a:latin typeface="SBL Hebrew" panose="02000000000000000000" pitchFamily="2" charset="-79"/>
                <a:cs typeface="SBL Hebrew" panose="02000000000000000000" pitchFamily="2" charset="-79"/>
              </a:rPr>
              <a:t>techn</a:t>
            </a:r>
            <a:r>
              <a:rPr lang="en-US" sz="1500" dirty="0">
                <a:latin typeface="SBL Hebrew" panose="02000000000000000000" pitchFamily="2" charset="-79"/>
                <a:cs typeface="SBL Hebrew" panose="02000000000000000000" pitchFamily="2" charset="-79"/>
              </a:rPr>
              <a:t>. word from </a:t>
            </a:r>
            <a:r>
              <a:rPr lang="he-IL" sz="1500" dirty="0">
                <a:latin typeface="SBL Hebrew" panose="02000000000000000000" pitchFamily="2" charset="-79"/>
                <a:cs typeface="SBL Hebrew" panose="02000000000000000000" pitchFamily="2" charset="-79"/>
              </a:rPr>
              <a:t>כּפר</a:t>
            </a:r>
            <a:r>
              <a:rPr lang="en-US" sz="1500" dirty="0">
                <a:latin typeface="SBL Hebrew" panose="02000000000000000000" pitchFamily="2" charset="-79"/>
                <a:cs typeface="SBL Hebrew" panose="02000000000000000000" pitchFamily="2" charset="-79"/>
              </a:rPr>
              <a:t> </a:t>
            </a:r>
            <a:r>
              <a:rPr lang="en-US" sz="1500" i="1" dirty="0">
                <a:latin typeface="SBL Hebrew" panose="02000000000000000000" pitchFamily="2" charset="-79"/>
                <a:cs typeface="SBL Hebrew" panose="02000000000000000000" pitchFamily="2" charset="-79"/>
              </a:rPr>
              <a:t>cover over sin; the older </a:t>
            </a:r>
            <a:r>
              <a:rPr lang="en-US" sz="1500" i="1" dirty="0" err="1">
                <a:latin typeface="SBL Hebrew" panose="02000000000000000000" pitchFamily="2" charset="-79"/>
                <a:cs typeface="SBL Hebrew" panose="02000000000000000000" pitchFamily="2" charset="-79"/>
              </a:rPr>
              <a:t>explan</a:t>
            </a:r>
            <a:r>
              <a:rPr lang="en-US" sz="1500" i="1" dirty="0">
                <a:latin typeface="SBL Hebrew" panose="02000000000000000000" pitchFamily="2" charset="-79"/>
                <a:cs typeface="SBL Hebrew" panose="02000000000000000000" pitchFamily="2" charset="-79"/>
              </a:rPr>
              <a:t>. cover, lid has no justification in usage; it was a slab of gold 2 1/2 cubits x 1 1/2 c. placed on top of the ark of the testimony. On it, and a part of it, were two golden cherubim facing each other, whose outstretched wings came together above and constituted the throne of Yahweh. When the high priest entered the Holy of Holies on the day of atonement it was necessary that this highest place of atonement should be enveloped in a cloud of incense. The blood of the sin-offering of the atonement was then sprinkled on the face of and seven times before it. The temple proper, as distinguished from porch etc., was called ˊ</a:t>
            </a:r>
            <a:r>
              <a:rPr lang="he-IL" sz="1500" i="1" dirty="0">
                <a:latin typeface="SBL Hebrew" panose="02000000000000000000" pitchFamily="2" charset="-79"/>
                <a:cs typeface="SBL Hebrew" panose="02000000000000000000" pitchFamily="2" charset="-79"/>
              </a:rPr>
              <a:t>בֵּית הַכּ</a:t>
            </a:r>
            <a:r>
              <a:rPr lang="en-US" sz="1500" i="1" dirty="0">
                <a:latin typeface="SBL Hebrew" panose="02000000000000000000" pitchFamily="2" charset="-79"/>
                <a:cs typeface="SBL Hebrew" panose="02000000000000000000" pitchFamily="2" charset="-79"/>
              </a:rPr>
              <a:t>.</a:t>
            </a:r>
          </a:p>
        </p:txBody>
      </p:sp>
      <p:sp>
        <p:nvSpPr>
          <p:cNvPr id="5" name="TextBox 4">
            <a:extLst>
              <a:ext uri="{FF2B5EF4-FFF2-40B4-BE49-F238E27FC236}">
                <a16:creationId xmlns:a16="http://schemas.microsoft.com/office/drawing/2014/main" id="{3143C8F9-8BBB-404F-8696-D571BF1A95C7}"/>
              </a:ext>
            </a:extLst>
          </p:cNvPr>
          <p:cNvSpPr txBox="1"/>
          <p:nvPr/>
        </p:nvSpPr>
        <p:spPr>
          <a:xfrm>
            <a:off x="0" y="6581001"/>
            <a:ext cx="12034982" cy="276999"/>
          </a:xfrm>
          <a:prstGeom prst="rect">
            <a:avLst/>
          </a:prstGeom>
          <a:noFill/>
        </p:spPr>
        <p:txBody>
          <a:bodyPr wrap="square">
            <a:spAutoFit/>
          </a:bodyPr>
          <a:lstStyle/>
          <a:p>
            <a:pPr marL="0" lvl="1"/>
            <a:r>
              <a:rPr lang="en-US" sz="1200" b="0" i="0" strike="noStrike" baseline="0" dirty="0"/>
              <a:t>Richard Whitaker et al., </a:t>
            </a:r>
            <a:r>
              <a:rPr lang="en-US" sz="1200" b="0" i="1" strike="noStrike" baseline="0" dirty="0"/>
              <a:t>The Abridged Brown-Driver-Briggs Hebrew-English Lexicon of the Old Testament </a:t>
            </a:r>
            <a:r>
              <a:rPr lang="en-US" sz="1200" b="0" i="0" strike="noStrike" baseline="0" dirty="0"/>
              <a:t>(Boston; New York: Houghton, Mifflin and Company, 1906).</a:t>
            </a:r>
            <a:endParaRPr lang="en-US" sz="1200" b="0" i="0" strike="noStrike" baseline="0" dirty="0">
              <a:hlinkClick r:id="rId2">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11579027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F9F8B0B-8CB6-4254-8BAB-A50D1A9B0DF6}"/>
              </a:ext>
            </a:extLst>
          </p:cNvPr>
          <p:cNvGraphicFramePr>
            <a:graphicFrameLocks noGrp="1"/>
          </p:cNvGraphicFramePr>
          <p:nvPr>
            <p:extLst>
              <p:ext uri="{D42A27DB-BD31-4B8C-83A1-F6EECF244321}">
                <p14:modId xmlns:p14="http://schemas.microsoft.com/office/powerpoint/2010/main" val="2765775807"/>
              </p:ext>
            </p:extLst>
          </p:nvPr>
        </p:nvGraphicFramePr>
        <p:xfrm>
          <a:off x="271995" y="634691"/>
          <a:ext cx="11920005" cy="5900143"/>
        </p:xfrm>
        <a:graphic>
          <a:graphicData uri="http://schemas.openxmlformats.org/drawingml/2006/table">
            <a:tbl>
              <a:tblPr/>
              <a:tblGrid>
                <a:gridCol w="2229508">
                  <a:extLst>
                    <a:ext uri="{9D8B030D-6E8A-4147-A177-3AD203B41FA5}">
                      <a16:colId xmlns:a16="http://schemas.microsoft.com/office/drawing/2014/main" val="1719017123"/>
                    </a:ext>
                  </a:extLst>
                </a:gridCol>
                <a:gridCol w="9690497">
                  <a:extLst>
                    <a:ext uri="{9D8B030D-6E8A-4147-A177-3AD203B41FA5}">
                      <a16:colId xmlns:a16="http://schemas.microsoft.com/office/drawing/2014/main" val="4013637056"/>
                    </a:ext>
                  </a:extLst>
                </a:gridCol>
              </a:tblGrid>
              <a:tr h="344997">
                <a:tc>
                  <a:txBody>
                    <a:bodyPr/>
                    <a:lstStyle/>
                    <a:p>
                      <a:r>
                        <a:rPr lang="en-US" sz="1400">
                          <a:effectLst/>
                          <a:latin typeface="Arial Unicode MS"/>
                        </a:rPr>
                        <a:t>Eastern Syriac :</a:t>
                      </a:r>
                    </a:p>
                  </a:txBody>
                  <a:tcPr marL="23649" marR="23649" marT="11824" marB="11824" anchor="ctr">
                    <a:lnL>
                      <a:noFill/>
                    </a:lnL>
                    <a:lnR>
                      <a:noFill/>
                    </a:lnR>
                    <a:lnT>
                      <a:noFill/>
                    </a:lnT>
                    <a:lnB>
                      <a:noFill/>
                    </a:lnB>
                  </a:tcPr>
                </a:tc>
                <a:tc>
                  <a:txBody>
                    <a:bodyPr/>
                    <a:lstStyle/>
                    <a:p>
                      <a:r>
                        <a:rPr lang="syr-SY" sz="1400" dirty="0">
                          <a:effectLst/>
                          <a:latin typeface="adiabene"/>
                        </a:rPr>
                        <a:t>ܟܵܦܹܪ</a:t>
                      </a:r>
                      <a:endParaRPr lang="syr-SY" sz="1400" dirty="0">
                        <a:effectLst/>
                        <a:latin typeface="Arial Unicode MS"/>
                      </a:endParaRPr>
                    </a:p>
                  </a:txBody>
                  <a:tcPr marL="23649" marR="23649" marT="11824" marB="11824" anchor="ctr">
                    <a:lnL>
                      <a:noFill/>
                    </a:lnL>
                    <a:lnR>
                      <a:noFill/>
                    </a:lnR>
                    <a:lnT>
                      <a:noFill/>
                    </a:lnT>
                    <a:lnB>
                      <a:noFill/>
                    </a:lnB>
                  </a:tcPr>
                </a:tc>
                <a:extLst>
                  <a:ext uri="{0D108BD9-81ED-4DB2-BD59-A6C34878D82A}">
                    <a16:rowId xmlns:a16="http://schemas.microsoft.com/office/drawing/2014/main" val="1446382645"/>
                  </a:ext>
                </a:extLst>
              </a:tr>
              <a:tr h="344997">
                <a:tc>
                  <a:txBody>
                    <a:bodyPr/>
                    <a:lstStyle/>
                    <a:p>
                      <a:r>
                        <a:rPr lang="en-US" sz="1400">
                          <a:effectLst/>
                          <a:latin typeface="Arial Unicode MS"/>
                        </a:rPr>
                        <a:t>Western Syriac :</a:t>
                      </a:r>
                    </a:p>
                  </a:txBody>
                  <a:tcPr marL="23649" marR="23649" marT="11824" marB="11824" anchor="ctr">
                    <a:lnL>
                      <a:noFill/>
                    </a:lnL>
                    <a:lnR>
                      <a:noFill/>
                    </a:lnR>
                    <a:lnT>
                      <a:noFill/>
                    </a:lnT>
                    <a:lnB>
                      <a:noFill/>
                    </a:lnB>
                  </a:tcPr>
                </a:tc>
                <a:tc>
                  <a:txBody>
                    <a:bodyPr/>
                    <a:lstStyle/>
                    <a:p>
                      <a:r>
                        <a:rPr lang="syr-SY" sz="1400">
                          <a:effectLst/>
                          <a:latin typeface="kharput"/>
                        </a:rPr>
                        <a:t>ܟܳܦܶܪ</a:t>
                      </a:r>
                      <a:endParaRPr lang="syr-SY" sz="1400">
                        <a:effectLst/>
                        <a:latin typeface="Arial Unicode MS"/>
                      </a:endParaRPr>
                    </a:p>
                  </a:txBody>
                  <a:tcPr marL="23649" marR="23649" marT="11824" marB="11824" anchor="ctr">
                    <a:lnL>
                      <a:noFill/>
                    </a:lnL>
                    <a:lnR>
                      <a:noFill/>
                    </a:lnR>
                    <a:lnT>
                      <a:noFill/>
                    </a:lnT>
                    <a:lnB>
                      <a:noFill/>
                    </a:lnB>
                  </a:tcPr>
                </a:tc>
                <a:extLst>
                  <a:ext uri="{0D108BD9-81ED-4DB2-BD59-A6C34878D82A}">
                    <a16:rowId xmlns:a16="http://schemas.microsoft.com/office/drawing/2014/main" val="3389534781"/>
                  </a:ext>
                </a:extLst>
              </a:tr>
              <a:tr h="344997">
                <a:tc>
                  <a:txBody>
                    <a:bodyPr/>
                    <a:lstStyle/>
                    <a:p>
                      <a:r>
                        <a:rPr lang="en-US" sz="1400">
                          <a:effectLst/>
                          <a:latin typeface="Arial Unicode MS"/>
                        </a:rPr>
                        <a:t>Root :</a:t>
                      </a:r>
                    </a:p>
                  </a:txBody>
                  <a:tcPr marL="23649" marR="23649" marT="11824" marB="11824" anchor="ctr">
                    <a:lnL>
                      <a:noFill/>
                    </a:lnL>
                    <a:lnR>
                      <a:noFill/>
                    </a:lnR>
                    <a:lnT>
                      <a:noFill/>
                    </a:lnT>
                    <a:lnB>
                      <a:noFill/>
                    </a:lnB>
                  </a:tcPr>
                </a:tc>
                <a:tc>
                  <a:txBody>
                    <a:bodyPr/>
                    <a:lstStyle/>
                    <a:p>
                      <a:r>
                        <a:rPr lang="syr-SY" sz="1400" dirty="0">
                          <a:effectLst/>
                          <a:latin typeface="adiabene"/>
                        </a:rPr>
                        <a:t>ܟܦܪ</a:t>
                      </a:r>
                      <a:endParaRPr lang="syr-SY" sz="1400" dirty="0">
                        <a:effectLst/>
                        <a:latin typeface="Arial Unicode MS"/>
                      </a:endParaRPr>
                    </a:p>
                  </a:txBody>
                  <a:tcPr marL="23649" marR="23649" marT="11824" marB="11824" anchor="ctr">
                    <a:lnL>
                      <a:noFill/>
                    </a:lnL>
                    <a:lnR>
                      <a:noFill/>
                    </a:lnR>
                    <a:lnT>
                      <a:noFill/>
                    </a:lnT>
                    <a:lnB>
                      <a:noFill/>
                    </a:lnB>
                  </a:tcPr>
                </a:tc>
                <a:extLst>
                  <a:ext uri="{0D108BD9-81ED-4DB2-BD59-A6C34878D82A}">
                    <a16:rowId xmlns:a16="http://schemas.microsoft.com/office/drawing/2014/main" val="4151947921"/>
                  </a:ext>
                </a:extLst>
              </a:tr>
              <a:tr h="344997">
                <a:tc>
                  <a:txBody>
                    <a:bodyPr/>
                    <a:lstStyle/>
                    <a:p>
                      <a:r>
                        <a:rPr lang="en-US" sz="1400">
                          <a:effectLst/>
                          <a:latin typeface="Arial Unicode MS"/>
                        </a:rPr>
                        <a:t>Eastern phonetic :</a:t>
                      </a:r>
                    </a:p>
                  </a:txBody>
                  <a:tcPr marL="23649" marR="23649" marT="11824" marB="11824" anchor="ctr">
                    <a:lnL>
                      <a:noFill/>
                    </a:lnL>
                    <a:lnR>
                      <a:noFill/>
                    </a:lnR>
                    <a:lnT>
                      <a:noFill/>
                    </a:lnT>
                    <a:lnB>
                      <a:noFill/>
                    </a:lnB>
                  </a:tcPr>
                </a:tc>
                <a:tc>
                  <a:txBody>
                    <a:bodyPr/>
                    <a:lstStyle/>
                    <a:p>
                      <a:r>
                        <a:rPr lang="en-US" sz="1400" dirty="0">
                          <a:effectLst/>
                          <a:latin typeface="Arial Unicode MS"/>
                        </a:rPr>
                        <a:t>' ka: </a:t>
                      </a:r>
                      <a:r>
                        <a:rPr lang="en-US" sz="1400" dirty="0" err="1">
                          <a:effectLst/>
                          <a:latin typeface="Arial Unicode MS"/>
                        </a:rPr>
                        <a:t>pi:r</a:t>
                      </a:r>
                      <a:endParaRPr lang="en-US" sz="1400" dirty="0">
                        <a:effectLst/>
                        <a:latin typeface="Arial Unicode MS"/>
                      </a:endParaRPr>
                    </a:p>
                  </a:txBody>
                  <a:tcPr marL="23649" marR="23649" marT="11824" marB="11824" anchor="ctr">
                    <a:lnL>
                      <a:noFill/>
                    </a:lnL>
                    <a:lnR>
                      <a:noFill/>
                    </a:lnR>
                    <a:lnT>
                      <a:noFill/>
                    </a:lnT>
                    <a:lnB>
                      <a:noFill/>
                    </a:lnB>
                  </a:tcPr>
                </a:tc>
                <a:extLst>
                  <a:ext uri="{0D108BD9-81ED-4DB2-BD59-A6C34878D82A}">
                    <a16:rowId xmlns:a16="http://schemas.microsoft.com/office/drawing/2014/main" val="1620427933"/>
                  </a:ext>
                </a:extLst>
              </a:tr>
              <a:tr h="344997">
                <a:tc>
                  <a:txBody>
                    <a:bodyPr/>
                    <a:lstStyle/>
                    <a:p>
                      <a:endParaRPr lang="en-US" sz="1400">
                        <a:effectLst/>
                        <a:latin typeface="Arial Unicode MS"/>
                      </a:endParaRPr>
                    </a:p>
                  </a:txBody>
                  <a:tcPr marL="23649" marR="23649" marT="11824" marB="11824" anchor="ctr">
                    <a:lnL>
                      <a:noFill/>
                    </a:lnL>
                    <a:lnR>
                      <a:noFill/>
                    </a:lnR>
                    <a:lnT>
                      <a:noFill/>
                    </a:lnT>
                    <a:lnB>
                      <a:noFill/>
                    </a:lnB>
                  </a:tcPr>
                </a:tc>
                <a:tc>
                  <a:txBody>
                    <a:bodyPr/>
                    <a:lstStyle/>
                    <a:p>
                      <a:endParaRPr lang="en-US" sz="1400"/>
                    </a:p>
                  </a:txBody>
                  <a:tcPr marL="23649" marR="23649" marT="11824" marB="11824">
                    <a:lnL>
                      <a:noFill/>
                    </a:lnL>
                    <a:lnT>
                      <a:noFill/>
                    </a:lnT>
                  </a:tcPr>
                </a:tc>
                <a:extLst>
                  <a:ext uri="{0D108BD9-81ED-4DB2-BD59-A6C34878D82A}">
                    <a16:rowId xmlns:a16="http://schemas.microsoft.com/office/drawing/2014/main" val="2382486637"/>
                  </a:ext>
                </a:extLst>
              </a:tr>
              <a:tr h="344997">
                <a:tc>
                  <a:txBody>
                    <a:bodyPr/>
                    <a:lstStyle/>
                    <a:p>
                      <a:r>
                        <a:rPr lang="en-US" sz="1400">
                          <a:effectLst/>
                          <a:latin typeface="Arial Unicode MS"/>
                        </a:rPr>
                        <a:t>Category :</a:t>
                      </a:r>
                    </a:p>
                  </a:txBody>
                  <a:tcPr marL="23649" marR="23649" marT="11824" marB="11824" anchor="ctr">
                    <a:lnL>
                      <a:noFill/>
                    </a:lnL>
                    <a:lnR>
                      <a:noFill/>
                    </a:lnR>
                    <a:lnT>
                      <a:noFill/>
                    </a:lnT>
                    <a:lnB>
                      <a:noFill/>
                    </a:lnB>
                  </a:tcPr>
                </a:tc>
                <a:tc>
                  <a:txBody>
                    <a:bodyPr/>
                    <a:lstStyle/>
                    <a:p>
                      <a:r>
                        <a:rPr lang="en-US" sz="1400">
                          <a:effectLst/>
                          <a:latin typeface="Arial Unicode MS"/>
                        </a:rPr>
                        <a:t>verb</a:t>
                      </a:r>
                    </a:p>
                  </a:txBody>
                  <a:tcPr marL="23649" marR="23649" marT="11824" marB="11824" anchor="ctr">
                    <a:lnL>
                      <a:noFill/>
                    </a:lnL>
                    <a:lnR>
                      <a:noFill/>
                    </a:lnR>
                    <a:lnB>
                      <a:noFill/>
                    </a:lnB>
                  </a:tcPr>
                </a:tc>
                <a:extLst>
                  <a:ext uri="{0D108BD9-81ED-4DB2-BD59-A6C34878D82A}">
                    <a16:rowId xmlns:a16="http://schemas.microsoft.com/office/drawing/2014/main" val="1521685614"/>
                  </a:ext>
                </a:extLst>
              </a:tr>
              <a:tr h="3140167">
                <a:tc>
                  <a:txBody>
                    <a:bodyPr/>
                    <a:lstStyle/>
                    <a:p>
                      <a:r>
                        <a:rPr lang="en-US" sz="1400">
                          <a:effectLst/>
                          <a:latin typeface="Arial Unicode MS"/>
                        </a:rPr>
                        <a:t>English :</a:t>
                      </a:r>
                    </a:p>
                  </a:txBody>
                  <a:tcPr marL="23649" marR="23649" marT="11824" marB="11824" anchor="ctr">
                    <a:lnL>
                      <a:noFill/>
                    </a:lnL>
                    <a:lnR>
                      <a:noFill/>
                    </a:lnR>
                    <a:lnT>
                      <a:noFill/>
                    </a:lnT>
                    <a:lnB>
                      <a:noFill/>
                    </a:lnB>
                  </a:tcPr>
                </a:tc>
                <a:tc>
                  <a:txBody>
                    <a:bodyPr/>
                    <a:lstStyle/>
                    <a:p>
                      <a:r>
                        <a:rPr lang="en-US" sz="1400" dirty="0">
                          <a:effectLst/>
                          <a:latin typeface="Arial Unicode MS"/>
                        </a:rPr>
                        <a:t>1) </a:t>
                      </a:r>
                      <a:r>
                        <a:rPr lang="en-US" sz="1400" b="0" dirty="0">
                          <a:solidFill>
                            <a:srgbClr val="6E6E6E"/>
                          </a:solidFill>
                          <a:effectLst/>
                          <a:latin typeface="Arial Unicode MS"/>
                        </a:rPr>
                        <a:t>transitive</a:t>
                      </a:r>
                      <a:r>
                        <a:rPr lang="en-US" sz="1400" dirty="0">
                          <a:effectLst/>
                          <a:latin typeface="Arial Unicode MS"/>
                        </a:rPr>
                        <a:t> : to purify , to make pure ; 2) </a:t>
                      </a:r>
                      <a:r>
                        <a:rPr lang="en-US" sz="1400" b="0" dirty="0">
                          <a:solidFill>
                            <a:srgbClr val="6E6E6E"/>
                          </a:solidFill>
                          <a:effectLst/>
                          <a:latin typeface="Arial Unicode MS"/>
                        </a:rPr>
                        <a:t>see also </a:t>
                      </a:r>
                      <a:r>
                        <a:rPr lang="en-US" sz="1400" b="0" dirty="0" err="1">
                          <a:solidFill>
                            <a:srgbClr val="6E6E6E"/>
                          </a:solidFill>
                          <a:effectLst/>
                          <a:latin typeface="adiabene"/>
                          <a:hlinkClick r:id="rId2"/>
                        </a:rPr>
                        <a:t>ܓܵܕܹܦ</a:t>
                      </a:r>
                      <a:r>
                        <a:rPr lang="en-US" sz="1400" b="0" dirty="0">
                          <a:solidFill>
                            <a:srgbClr val="6E6E6E"/>
                          </a:solidFill>
                          <a:effectLst/>
                          <a:latin typeface="Arial Unicode MS"/>
                        </a:rPr>
                        <a:t> / </a:t>
                      </a:r>
                      <a:r>
                        <a:rPr lang="en-US" sz="1400" b="0" dirty="0" err="1">
                          <a:solidFill>
                            <a:srgbClr val="6E6E6E"/>
                          </a:solidFill>
                          <a:effectLst/>
                          <a:latin typeface="adiabene"/>
                          <a:hlinkClick r:id="rId3"/>
                        </a:rPr>
                        <a:t>ܛܲܢܸܦ</a:t>
                      </a:r>
                      <a:r>
                        <a:rPr lang="en-US" sz="1400" b="0" dirty="0">
                          <a:solidFill>
                            <a:srgbClr val="6E6E6E"/>
                          </a:solidFill>
                          <a:effectLst/>
                          <a:latin typeface="Arial Unicode MS"/>
                        </a:rPr>
                        <a:t> / </a:t>
                      </a:r>
                      <a:r>
                        <a:rPr lang="en-US" sz="1400" b="0" dirty="0" err="1">
                          <a:solidFill>
                            <a:srgbClr val="6E6E6E"/>
                          </a:solidFill>
                          <a:effectLst/>
                          <a:latin typeface="adiabene"/>
                          <a:hlinkClick r:id="rId4"/>
                        </a:rPr>
                        <a:t>ܣܲܝܸܒ</a:t>
                      </a:r>
                      <a:r>
                        <a:rPr lang="en-US" sz="1400" b="0" dirty="0">
                          <a:solidFill>
                            <a:srgbClr val="6E6E6E"/>
                          </a:solidFill>
                          <a:effectLst/>
                          <a:latin typeface="adiabene"/>
                          <a:hlinkClick r:id="rId4"/>
                        </a:rPr>
                        <a:t>݂</a:t>
                      </a:r>
                      <a:r>
                        <a:rPr lang="en-US" sz="1400" b="0" dirty="0">
                          <a:solidFill>
                            <a:srgbClr val="6E6E6E"/>
                          </a:solidFill>
                          <a:effectLst/>
                          <a:latin typeface="Arial Unicode MS"/>
                        </a:rPr>
                        <a:t> / </a:t>
                      </a:r>
                      <a:r>
                        <a:rPr lang="en-US" sz="1400" b="0" dirty="0" err="1">
                          <a:solidFill>
                            <a:srgbClr val="6E6E6E"/>
                          </a:solidFill>
                          <a:effectLst/>
                          <a:latin typeface="adiabene"/>
                          <a:hlinkClick r:id="rId5"/>
                        </a:rPr>
                        <a:t>ܛܲܡܹܐ</a:t>
                      </a:r>
                      <a:r>
                        <a:rPr lang="en-US" sz="1400" b="0" dirty="0">
                          <a:solidFill>
                            <a:srgbClr val="6E6E6E"/>
                          </a:solidFill>
                          <a:effectLst/>
                          <a:latin typeface="Arial Unicode MS"/>
                        </a:rPr>
                        <a:t> / </a:t>
                      </a:r>
                      <a:r>
                        <a:rPr lang="en-US" sz="1400" b="0" dirty="0" err="1">
                          <a:solidFill>
                            <a:srgbClr val="6E6E6E"/>
                          </a:solidFill>
                          <a:effectLst/>
                          <a:latin typeface="adiabene"/>
                          <a:hlinkClick r:id="rId6"/>
                        </a:rPr>
                        <a:t>ܫܲܚܸܡ</a:t>
                      </a:r>
                      <a:r>
                        <a:rPr lang="en-US" sz="1400" dirty="0">
                          <a:effectLst/>
                          <a:latin typeface="Arial Unicode MS"/>
                        </a:rPr>
                        <a:t> : to profane , to </a:t>
                      </a:r>
                      <a:r>
                        <a:rPr lang="en-US" sz="1400" dirty="0" err="1">
                          <a:effectLst/>
                          <a:latin typeface="Arial Unicode MS"/>
                        </a:rPr>
                        <a:t>desacrate</a:t>
                      </a:r>
                      <a:r>
                        <a:rPr lang="en-US" sz="1400" dirty="0">
                          <a:effectLst/>
                          <a:latin typeface="Arial Unicode MS"/>
                        </a:rPr>
                        <a:t> / to treat sacrilegiously , to violate , to debase by a wrong / unworthy / vulgar use , to defile , </a:t>
                      </a:r>
                      <a:r>
                        <a:rPr lang="en-US" sz="1400" b="0" dirty="0">
                          <a:solidFill>
                            <a:srgbClr val="6E6E6E"/>
                          </a:solidFill>
                          <a:effectLst/>
                          <a:latin typeface="Arial Unicode MS"/>
                        </a:rPr>
                        <a:t>figurative sense ; in a beautiful landscape ...</a:t>
                      </a:r>
                      <a:r>
                        <a:rPr lang="en-US" sz="1400" dirty="0">
                          <a:effectLst/>
                          <a:latin typeface="Arial Unicode MS"/>
                        </a:rPr>
                        <a:t> : to be an eyesore (?) ; 3) </a:t>
                      </a:r>
                      <a:r>
                        <a:rPr lang="en-US" sz="1400" b="0" dirty="0">
                          <a:solidFill>
                            <a:srgbClr val="6E6E6E"/>
                          </a:solidFill>
                          <a:effectLst/>
                          <a:latin typeface="Arial Unicode MS"/>
                        </a:rPr>
                        <a:t>transitive and intransitive ; followed by </a:t>
                      </a:r>
                      <a:r>
                        <a:rPr lang="en-US" sz="1400" b="0" dirty="0">
                          <a:solidFill>
                            <a:srgbClr val="6E6E6E"/>
                          </a:solidFill>
                          <a:effectLst/>
                          <a:latin typeface="adiabene"/>
                          <a:hlinkClick r:id="rId7"/>
                        </a:rPr>
                        <a:t>ܒ</a:t>
                      </a:r>
                      <a:r>
                        <a:rPr lang="en-US" sz="1400" b="0" dirty="0">
                          <a:solidFill>
                            <a:srgbClr val="6E6E6E"/>
                          </a:solidFill>
                          <a:effectLst/>
                          <a:latin typeface="Arial Unicode MS"/>
                        </a:rPr>
                        <a:t> ; one's faith, statements (?), opinions(?) ... ; see also </a:t>
                      </a:r>
                      <a:r>
                        <a:rPr lang="en-US" sz="1400" b="0" dirty="0" err="1">
                          <a:solidFill>
                            <a:srgbClr val="6E6E6E"/>
                          </a:solidFill>
                          <a:effectLst/>
                          <a:latin typeface="adiabene"/>
                          <a:hlinkClick r:id="rId8"/>
                        </a:rPr>
                        <a:t>ܥܵܒܹܪ</a:t>
                      </a:r>
                      <a:r>
                        <a:rPr lang="en-US" sz="1400" b="0" dirty="0">
                          <a:solidFill>
                            <a:srgbClr val="6E6E6E"/>
                          </a:solidFill>
                          <a:effectLst/>
                          <a:latin typeface="Arial Unicode MS"/>
                        </a:rPr>
                        <a:t> / </a:t>
                      </a:r>
                      <a:r>
                        <a:rPr lang="en-US" sz="1400" b="0" dirty="0" err="1">
                          <a:solidFill>
                            <a:srgbClr val="6E6E6E"/>
                          </a:solidFill>
                          <a:effectLst/>
                          <a:latin typeface="adiabene"/>
                          <a:hlinkClick r:id="rId9"/>
                        </a:rPr>
                        <a:t>ܒܵܪܹܐ</a:t>
                      </a:r>
                      <a:r>
                        <a:rPr lang="en-US" sz="1400" b="0" dirty="0">
                          <a:solidFill>
                            <a:srgbClr val="6E6E6E"/>
                          </a:solidFill>
                          <a:effectLst/>
                          <a:latin typeface="Arial Unicode MS"/>
                        </a:rPr>
                        <a:t> / </a:t>
                      </a:r>
                      <a:r>
                        <a:rPr lang="en-US" sz="1400" b="0" dirty="0" err="1">
                          <a:solidFill>
                            <a:srgbClr val="6E6E6E"/>
                          </a:solidFill>
                          <a:effectLst/>
                          <a:latin typeface="adiabene"/>
                          <a:hlinkClick r:id="rId10"/>
                        </a:rPr>
                        <a:t>ܫܵܒܹܩ</a:t>
                      </a:r>
                      <a:r>
                        <a:rPr lang="en-US" sz="1400" b="0" dirty="0">
                          <a:solidFill>
                            <a:srgbClr val="6E6E6E"/>
                          </a:solidFill>
                          <a:effectLst/>
                          <a:latin typeface="Arial Unicode MS"/>
                        </a:rPr>
                        <a:t> / </a:t>
                      </a:r>
                      <a:r>
                        <a:rPr lang="en-US" sz="1400" b="0" dirty="0" err="1">
                          <a:solidFill>
                            <a:srgbClr val="6E6E6E"/>
                          </a:solidFill>
                          <a:effectLst/>
                          <a:latin typeface="adiabene"/>
                          <a:hlinkClick r:id="rId11"/>
                        </a:rPr>
                        <a:t>ܬܲܪܸܓ</a:t>
                      </a:r>
                      <a:r>
                        <a:rPr lang="en-US" sz="1400" b="0" dirty="0">
                          <a:solidFill>
                            <a:srgbClr val="6E6E6E"/>
                          </a:solidFill>
                          <a:effectLst/>
                          <a:latin typeface="Arial Unicode MS"/>
                        </a:rPr>
                        <a:t> / </a:t>
                      </a:r>
                      <a:r>
                        <a:rPr lang="en-US" sz="1400" b="0" dirty="0" err="1">
                          <a:solidFill>
                            <a:srgbClr val="6E6E6E"/>
                          </a:solidFill>
                          <a:effectLst/>
                          <a:latin typeface="adiabene"/>
                          <a:hlinkClick r:id="rId12"/>
                        </a:rPr>
                        <a:t>ܪܲܦܹܐ</a:t>
                      </a:r>
                      <a:r>
                        <a:rPr lang="en-US" sz="1400" b="0" dirty="0">
                          <a:solidFill>
                            <a:srgbClr val="6E6E6E"/>
                          </a:solidFill>
                          <a:effectLst/>
                          <a:latin typeface="Arial Unicode MS"/>
                        </a:rPr>
                        <a:t> / </a:t>
                      </a:r>
                      <a:r>
                        <a:rPr lang="en-US" sz="1400" b="0" dirty="0" err="1">
                          <a:solidFill>
                            <a:srgbClr val="6E6E6E"/>
                          </a:solidFill>
                          <a:effectLst/>
                          <a:latin typeface="adiabene"/>
                          <a:hlinkClick r:id="rId13"/>
                        </a:rPr>
                        <a:t>ܢܵܟܹܪ</a:t>
                      </a:r>
                      <a:r>
                        <a:rPr lang="en-US" sz="1400" dirty="0">
                          <a:effectLst/>
                          <a:latin typeface="Arial Unicode MS"/>
                        </a:rPr>
                        <a:t> : to recant / to formally withdraw or repudiate </a:t>
                      </a:r>
                      <a:r>
                        <a:rPr lang="en-US" sz="1400" b="0" dirty="0">
                          <a:solidFill>
                            <a:srgbClr val="6E6E6E"/>
                          </a:solidFill>
                          <a:effectLst/>
                          <a:latin typeface="Arial Unicode MS"/>
                        </a:rPr>
                        <a:t>a statement or belief</a:t>
                      </a:r>
                      <a:r>
                        <a:rPr lang="en-US" sz="1400" dirty="0">
                          <a:effectLst/>
                          <a:latin typeface="Arial Unicode MS"/>
                        </a:rPr>
                        <a:t> , to publicly renounce / to publicly denounce / to disavow </a:t>
                      </a:r>
                      <a:r>
                        <a:rPr lang="en-US" sz="1400" b="0" dirty="0">
                          <a:solidFill>
                            <a:srgbClr val="6E6E6E"/>
                          </a:solidFill>
                          <a:effectLst/>
                          <a:latin typeface="Arial Unicode MS"/>
                        </a:rPr>
                        <a:t>a person ?, an action ?...</a:t>
                      </a:r>
                      <a:r>
                        <a:rPr lang="en-US" sz="1400" dirty="0">
                          <a:effectLst/>
                          <a:latin typeface="Arial Unicode MS"/>
                        </a:rPr>
                        <a:t> , to withdraw (?) / to retract </a:t>
                      </a:r>
                      <a:r>
                        <a:rPr lang="en-US" sz="1400" b="0" dirty="0">
                          <a:solidFill>
                            <a:srgbClr val="6E6E6E"/>
                          </a:solidFill>
                          <a:effectLst/>
                          <a:latin typeface="Arial Unicode MS"/>
                        </a:rPr>
                        <a:t>one's words ...</a:t>
                      </a:r>
                      <a:r>
                        <a:rPr lang="en-US" sz="1400" dirty="0">
                          <a:effectLst/>
                          <a:latin typeface="Arial Unicode MS"/>
                        </a:rPr>
                        <a:t> (?) , to take back (?) / to unsay (?) , to abjure / to forswear </a:t>
                      </a:r>
                      <a:r>
                        <a:rPr lang="en-US" sz="1400" b="0" dirty="0">
                          <a:solidFill>
                            <a:srgbClr val="6E6E6E"/>
                          </a:solidFill>
                          <a:effectLst/>
                          <a:latin typeface="Arial Unicode MS"/>
                        </a:rPr>
                        <a:t>a doctrinal error ...</a:t>
                      </a:r>
                      <a:r>
                        <a:rPr lang="en-US" sz="1400" dirty="0">
                          <a:effectLst/>
                          <a:latin typeface="Arial Unicode MS"/>
                        </a:rPr>
                        <a:t> / to swear off / to abnegate </a:t>
                      </a:r>
                      <a:r>
                        <a:rPr lang="en-US" sz="1400" b="0" dirty="0">
                          <a:solidFill>
                            <a:srgbClr val="6E6E6E"/>
                          </a:solidFill>
                          <a:effectLst/>
                          <a:latin typeface="Arial Unicode MS"/>
                        </a:rPr>
                        <a:t>one's God</a:t>
                      </a:r>
                      <a:r>
                        <a:rPr lang="en-US" sz="1400" dirty="0">
                          <a:effectLst/>
                          <a:latin typeface="Arial Unicode MS"/>
                        </a:rPr>
                        <a:t> , to </a:t>
                      </a:r>
                      <a:r>
                        <a:rPr lang="en-US" sz="1400" dirty="0" err="1">
                          <a:effectLst/>
                          <a:latin typeface="Arial Unicode MS"/>
                        </a:rPr>
                        <a:t>resile</a:t>
                      </a:r>
                      <a:r>
                        <a:rPr lang="en-US" sz="1400" dirty="0">
                          <a:effectLst/>
                          <a:latin typeface="Arial Unicode MS"/>
                        </a:rPr>
                        <a:t> </a:t>
                      </a:r>
                      <a:r>
                        <a:rPr lang="en-US" sz="1400" b="0" dirty="0">
                          <a:solidFill>
                            <a:srgbClr val="6E6E6E"/>
                          </a:solidFill>
                          <a:effectLst/>
                          <a:latin typeface="Arial Unicode MS"/>
                        </a:rPr>
                        <a:t>of a course of action ...</a:t>
                      </a:r>
                      <a:r>
                        <a:rPr lang="en-US" sz="1400" dirty="0">
                          <a:effectLst/>
                          <a:latin typeface="Arial Unicode MS"/>
                        </a:rPr>
                        <a:t> (?) ; </a:t>
                      </a:r>
                      <a:r>
                        <a:rPr lang="en-US" sz="1400" b="1" dirty="0" err="1">
                          <a:solidFill>
                            <a:srgbClr val="086EB0"/>
                          </a:solidFill>
                          <a:effectLst/>
                          <a:latin typeface="adiabene"/>
                        </a:rPr>
                        <a:t>ܟܵܦܹܪ</a:t>
                      </a:r>
                      <a:r>
                        <a:rPr lang="en-US" sz="1400" b="1" dirty="0">
                          <a:solidFill>
                            <a:srgbClr val="086EB0"/>
                          </a:solidFill>
                          <a:effectLst/>
                          <a:latin typeface="adiabene"/>
                        </a:rPr>
                        <a:t> </a:t>
                      </a:r>
                      <a:r>
                        <a:rPr lang="en-US" sz="1400" b="1" dirty="0" err="1">
                          <a:solidFill>
                            <a:srgbClr val="086EB0"/>
                          </a:solidFill>
                          <a:effectLst/>
                          <a:latin typeface="adiabene"/>
                        </a:rPr>
                        <a:t>ܒܬܵܘܕܝܼܬܵܐ</a:t>
                      </a:r>
                      <a:r>
                        <a:rPr lang="en-US" sz="1400" dirty="0">
                          <a:effectLst/>
                          <a:latin typeface="Arial Unicode MS"/>
                        </a:rPr>
                        <a:t> : to recant one's faith ; 4 </a:t>
                      </a:r>
                      <a:r>
                        <a:rPr lang="en-US" sz="1400" b="0" dirty="0" err="1">
                          <a:solidFill>
                            <a:srgbClr val="6E6E6E"/>
                          </a:solidFill>
                          <a:effectLst/>
                          <a:latin typeface="Arial Unicode MS"/>
                        </a:rPr>
                        <a:t>Bailis</a:t>
                      </a:r>
                      <a:r>
                        <a:rPr lang="en-US" sz="1400" b="0" dirty="0">
                          <a:solidFill>
                            <a:srgbClr val="6E6E6E"/>
                          </a:solidFill>
                          <a:effectLst/>
                          <a:latin typeface="Arial Unicode MS"/>
                        </a:rPr>
                        <a:t> </a:t>
                      </a:r>
                      <a:r>
                        <a:rPr lang="en-US" sz="1400" b="0" dirty="0" err="1">
                          <a:solidFill>
                            <a:srgbClr val="6E6E6E"/>
                          </a:solidFill>
                          <a:effectLst/>
                          <a:latin typeface="Arial Unicode MS"/>
                        </a:rPr>
                        <a:t>Shamun</a:t>
                      </a:r>
                      <a:r>
                        <a:rPr lang="en-US" sz="1400" b="0" dirty="0">
                          <a:solidFill>
                            <a:srgbClr val="6E6E6E"/>
                          </a:solidFill>
                          <a:effectLst/>
                          <a:latin typeface="Arial Unicode MS"/>
                        </a:rPr>
                        <a:t> ; intransitive ; followed by </a:t>
                      </a:r>
                      <a:r>
                        <a:rPr lang="en-US" sz="1400" b="0" dirty="0" err="1">
                          <a:solidFill>
                            <a:srgbClr val="6E6E6E"/>
                          </a:solidFill>
                          <a:effectLst/>
                          <a:latin typeface="adiabene"/>
                          <a:hlinkClick r:id="rId14"/>
                        </a:rPr>
                        <a:t>ܡܸܢ</a:t>
                      </a:r>
                      <a:r>
                        <a:rPr lang="en-US" sz="1400" b="0" dirty="0">
                          <a:solidFill>
                            <a:srgbClr val="6E6E6E"/>
                          </a:solidFill>
                          <a:effectLst/>
                          <a:latin typeface="Arial Unicode MS"/>
                        </a:rPr>
                        <a:t> : see also </a:t>
                      </a:r>
                      <a:r>
                        <a:rPr lang="en-US" sz="1400" b="0" dirty="0" err="1">
                          <a:solidFill>
                            <a:srgbClr val="6E6E6E"/>
                          </a:solidFill>
                          <a:effectLst/>
                          <a:latin typeface="adiabene"/>
                          <a:hlinkClick r:id="rId15"/>
                        </a:rPr>
                        <a:t>ܣܵܛܹܐ</a:t>
                      </a:r>
                      <a:r>
                        <a:rPr lang="en-US" sz="1400" b="0" dirty="0">
                          <a:solidFill>
                            <a:srgbClr val="6E6E6E"/>
                          </a:solidFill>
                          <a:effectLst/>
                          <a:latin typeface="Arial Unicode MS"/>
                        </a:rPr>
                        <a:t> / </a:t>
                      </a:r>
                      <a:r>
                        <a:rPr lang="en-US" sz="1400" b="0" dirty="0" err="1">
                          <a:solidFill>
                            <a:srgbClr val="6E6E6E"/>
                          </a:solidFill>
                          <a:effectLst/>
                          <a:latin typeface="adiabene"/>
                          <a:hlinkClick r:id="rId16"/>
                        </a:rPr>
                        <a:t>ܨܵܠܹܐ</a:t>
                      </a:r>
                      <a:r>
                        <a:rPr lang="en-US" sz="1400" b="0" dirty="0">
                          <a:solidFill>
                            <a:srgbClr val="6E6E6E"/>
                          </a:solidFill>
                          <a:effectLst/>
                          <a:latin typeface="Arial Unicode MS"/>
                        </a:rPr>
                        <a:t> / </a:t>
                      </a:r>
                      <a:r>
                        <a:rPr lang="en-US" sz="1400" b="0" dirty="0" err="1">
                          <a:solidFill>
                            <a:srgbClr val="6E6E6E"/>
                          </a:solidFill>
                          <a:effectLst/>
                          <a:latin typeface="adiabene"/>
                          <a:hlinkClick r:id="rId17"/>
                        </a:rPr>
                        <a:t>ܦܵܠܹܛ</a:t>
                      </a:r>
                      <a:r>
                        <a:rPr lang="en-US" sz="1400" dirty="0">
                          <a:effectLst/>
                          <a:latin typeface="Arial Unicode MS"/>
                        </a:rPr>
                        <a:t> : to renegade , to become a renegade , to desert one's faith / to become unfaithful to one's religion / to be a traitor to one's cause ; 5) </a:t>
                      </a:r>
                      <a:r>
                        <a:rPr lang="en-US" sz="1400" b="0" dirty="0">
                          <a:solidFill>
                            <a:srgbClr val="6E6E6E"/>
                          </a:solidFill>
                          <a:effectLst/>
                          <a:latin typeface="Arial Unicode MS"/>
                        </a:rPr>
                        <a:t>intransitive ; see also </a:t>
                      </a:r>
                      <a:r>
                        <a:rPr lang="en-US" sz="1400" b="0" dirty="0" err="1">
                          <a:solidFill>
                            <a:srgbClr val="6E6E6E"/>
                          </a:solidFill>
                          <a:effectLst/>
                          <a:latin typeface="adiabene"/>
                          <a:hlinkClick r:id="rId18"/>
                        </a:rPr>
                        <a:t>ܢܵܩܹܕ</a:t>
                      </a:r>
                      <a:r>
                        <a:rPr lang="en-US" sz="1400" b="0" dirty="0">
                          <a:solidFill>
                            <a:srgbClr val="6E6E6E"/>
                          </a:solidFill>
                          <a:effectLst/>
                          <a:latin typeface="Arial Unicode MS"/>
                        </a:rPr>
                        <a:t> / </a:t>
                      </a:r>
                      <a:r>
                        <a:rPr lang="en-US" sz="1400" b="0" dirty="0" err="1">
                          <a:solidFill>
                            <a:srgbClr val="6E6E6E"/>
                          </a:solidFill>
                          <a:effectLst/>
                          <a:latin typeface="adiabene"/>
                          <a:hlinkClick r:id="rId19"/>
                        </a:rPr>
                        <a:t>ܕܵܟܹܐ</a:t>
                      </a:r>
                      <a:r>
                        <a:rPr lang="en-US" sz="1400" b="0" dirty="0">
                          <a:solidFill>
                            <a:srgbClr val="6E6E6E"/>
                          </a:solidFill>
                          <a:effectLst/>
                          <a:latin typeface="Arial Unicode MS"/>
                        </a:rPr>
                        <a:t> / </a:t>
                      </a:r>
                      <a:r>
                        <a:rPr lang="en-US" sz="1400" b="0" dirty="0" err="1">
                          <a:solidFill>
                            <a:srgbClr val="6E6E6E"/>
                          </a:solidFill>
                          <a:effectLst/>
                          <a:latin typeface="adiabene"/>
                          <a:hlinkClick r:id="rId20"/>
                        </a:rPr>
                        <a:t>ܡܵܪܹܩ</a:t>
                      </a:r>
                      <a:r>
                        <a:rPr lang="en-US" sz="1400" b="0" dirty="0">
                          <a:solidFill>
                            <a:srgbClr val="6E6E6E"/>
                          </a:solidFill>
                          <a:effectLst/>
                          <a:latin typeface="Arial Unicode MS"/>
                        </a:rPr>
                        <a:t> / </a:t>
                      </a:r>
                      <a:r>
                        <a:rPr lang="en-US" sz="1400" b="0" dirty="0" err="1">
                          <a:solidFill>
                            <a:srgbClr val="6E6E6E"/>
                          </a:solidFill>
                          <a:effectLst/>
                          <a:latin typeface="adiabene"/>
                          <a:hlinkClick r:id="rId21"/>
                        </a:rPr>
                        <a:t>ܫܵܐܹܓ</a:t>
                      </a:r>
                      <a:r>
                        <a:rPr lang="en-US" sz="1400" b="0" dirty="0">
                          <a:solidFill>
                            <a:srgbClr val="6E6E6E"/>
                          </a:solidFill>
                          <a:effectLst/>
                          <a:latin typeface="adiabene"/>
                          <a:hlinkClick r:id="rId21"/>
                        </a:rPr>
                        <a:t>݂</a:t>
                      </a:r>
                      <a:r>
                        <a:rPr lang="en-US" sz="1400" b="0" dirty="0">
                          <a:solidFill>
                            <a:srgbClr val="6E6E6E"/>
                          </a:solidFill>
                          <a:effectLst/>
                          <a:latin typeface="Arial Unicode MS"/>
                        </a:rPr>
                        <a:t> / </a:t>
                      </a:r>
                      <a:r>
                        <a:rPr lang="en-US" sz="1400" b="0" dirty="0" err="1">
                          <a:solidFill>
                            <a:srgbClr val="6E6E6E"/>
                          </a:solidFill>
                          <a:effectLst/>
                          <a:latin typeface="adiabene"/>
                          <a:hlinkClick r:id="rId22"/>
                        </a:rPr>
                        <a:t>ܬܵܡܹܙ</a:t>
                      </a:r>
                      <a:r>
                        <a:rPr lang="en-US" sz="1400" dirty="0">
                          <a:effectLst/>
                          <a:latin typeface="Arial Unicode MS"/>
                        </a:rPr>
                        <a:t> : to be purified , to become purified , to be pure , to become pure , to be cleansed , to be disinfected / decontaminated ;</a:t>
                      </a:r>
                    </a:p>
                  </a:txBody>
                  <a:tcPr marL="23649" marR="23649" marT="11824" marB="11824" anchor="ctr">
                    <a:lnL>
                      <a:noFill/>
                    </a:lnL>
                    <a:lnR>
                      <a:noFill/>
                    </a:lnR>
                    <a:lnT>
                      <a:noFill/>
                    </a:lnT>
                    <a:lnB>
                      <a:noFill/>
                    </a:lnB>
                  </a:tcPr>
                </a:tc>
                <a:extLst>
                  <a:ext uri="{0D108BD9-81ED-4DB2-BD59-A6C34878D82A}">
                    <a16:rowId xmlns:a16="http://schemas.microsoft.com/office/drawing/2014/main" val="3306512240"/>
                  </a:ext>
                </a:extLst>
              </a:tr>
              <a:tr h="344997">
                <a:tc>
                  <a:txBody>
                    <a:bodyPr/>
                    <a:lstStyle/>
                    <a:p>
                      <a:endParaRPr lang="en-US" sz="1400">
                        <a:effectLst/>
                        <a:latin typeface="Arial Unicode MS"/>
                      </a:endParaRPr>
                    </a:p>
                  </a:txBody>
                  <a:tcPr marL="23649" marR="23649" marT="11824" marB="11824" anchor="ctr">
                    <a:lnL>
                      <a:noFill/>
                    </a:lnL>
                    <a:lnR>
                      <a:noFill/>
                    </a:lnR>
                    <a:lnT>
                      <a:noFill/>
                    </a:lnT>
                    <a:lnB>
                      <a:noFill/>
                    </a:lnB>
                  </a:tcPr>
                </a:tc>
                <a:tc>
                  <a:txBody>
                    <a:bodyPr/>
                    <a:lstStyle/>
                    <a:p>
                      <a:endParaRPr lang="en-US" sz="1400" dirty="0"/>
                    </a:p>
                  </a:txBody>
                  <a:tcPr marL="23649" marR="23649" marT="11824" marB="11824">
                    <a:lnL>
                      <a:noFill/>
                    </a:lnL>
                    <a:lnT>
                      <a:noFill/>
                    </a:lnT>
                  </a:tcPr>
                </a:tc>
                <a:extLst>
                  <a:ext uri="{0D108BD9-81ED-4DB2-BD59-A6C34878D82A}">
                    <a16:rowId xmlns:a16="http://schemas.microsoft.com/office/drawing/2014/main" val="142839833"/>
                  </a:ext>
                </a:extLst>
              </a:tr>
              <a:tr h="344997">
                <a:tc>
                  <a:txBody>
                    <a:bodyPr/>
                    <a:lstStyle/>
                    <a:p>
                      <a:endParaRPr lang="en-US" sz="1400" dirty="0">
                        <a:effectLst/>
                        <a:latin typeface="Arial Unicode MS"/>
                      </a:endParaRPr>
                    </a:p>
                  </a:txBody>
                  <a:tcPr marL="23649" marR="23649" marT="11824" marB="11824" anchor="ctr">
                    <a:lnL>
                      <a:noFill/>
                    </a:lnL>
                    <a:lnR>
                      <a:noFill/>
                    </a:lnR>
                    <a:lnT>
                      <a:noFill/>
                    </a:lnT>
                    <a:lnB>
                      <a:noFill/>
                    </a:lnB>
                  </a:tcPr>
                </a:tc>
                <a:tc>
                  <a:txBody>
                    <a:bodyPr/>
                    <a:lstStyle/>
                    <a:p>
                      <a:endParaRPr lang="en-US" sz="1400" dirty="0">
                        <a:effectLst/>
                        <a:latin typeface="Arial Unicode MS"/>
                      </a:endParaRPr>
                    </a:p>
                  </a:txBody>
                  <a:tcPr marL="23649" marR="23649" marT="11824" marB="11824" anchor="ctr">
                    <a:lnL>
                      <a:noFill/>
                    </a:lnL>
                    <a:lnR>
                      <a:noFill/>
                    </a:lnR>
                    <a:lnB>
                      <a:noFill/>
                    </a:lnB>
                  </a:tcPr>
                </a:tc>
                <a:extLst>
                  <a:ext uri="{0D108BD9-81ED-4DB2-BD59-A6C34878D82A}">
                    <a16:rowId xmlns:a16="http://schemas.microsoft.com/office/drawing/2014/main" val="3740938937"/>
                  </a:ext>
                </a:extLst>
              </a:tr>
            </a:tbl>
          </a:graphicData>
        </a:graphic>
      </p:graphicFrame>
      <p:sp>
        <p:nvSpPr>
          <p:cNvPr id="3" name="Rectangle 1">
            <a:extLst>
              <a:ext uri="{FF2B5EF4-FFF2-40B4-BE49-F238E27FC236}">
                <a16:creationId xmlns:a16="http://schemas.microsoft.com/office/drawing/2014/main" id="{15FAE9DE-EA4B-4679-A30E-382BCFD50EA2}"/>
              </a:ext>
            </a:extLst>
          </p:cNvPr>
          <p:cNvSpPr>
            <a:spLocks noChangeArrowheads="1"/>
          </p:cNvSpPr>
          <p:nvPr/>
        </p:nvSpPr>
        <p:spPr bwMode="auto">
          <a:xfrm>
            <a:off x="9339676" y="138500"/>
            <a:ext cx="258275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Arial Unicode MS"/>
              </a:rPr>
              <a:t>Source : </a:t>
            </a:r>
            <a:r>
              <a:rPr kumimoji="0" lang="en-US" altLang="en-US" sz="1800" b="0" i="0" u="none" strike="noStrike" cap="none" normalizeH="0" baseline="0" dirty="0" err="1">
                <a:ln>
                  <a:noFill/>
                </a:ln>
                <a:solidFill>
                  <a:srgbClr val="000000"/>
                </a:solidFill>
                <a:effectLst/>
                <a:latin typeface="Arial Unicode MS"/>
              </a:rPr>
              <a:t>Bailis</a:t>
            </a:r>
            <a:r>
              <a:rPr kumimoji="0" lang="en-US" altLang="en-US" sz="1800" b="0" i="0" u="none" strike="noStrike" cap="none" normalizeH="0" baseline="0" dirty="0">
                <a:ln>
                  <a:noFill/>
                </a:ln>
                <a:solidFill>
                  <a:srgbClr val="000000"/>
                </a:solidFill>
                <a:effectLst/>
                <a:latin typeface="Arial Unicode MS"/>
              </a:rPr>
              <a:t> </a:t>
            </a:r>
            <a:r>
              <a:rPr kumimoji="0" lang="en-US" altLang="en-US" sz="1800" b="0" i="0" u="none" strike="noStrike" cap="none" normalizeH="0" baseline="0" dirty="0" err="1">
                <a:ln>
                  <a:noFill/>
                </a:ln>
                <a:solidFill>
                  <a:srgbClr val="000000"/>
                </a:solidFill>
                <a:effectLst/>
                <a:latin typeface="Arial Unicode MS"/>
              </a:rPr>
              <a:t>Shamun</a:t>
            </a:r>
            <a:endParaRPr kumimoji="0" lang="en-US" altLang="en-US" sz="1800" b="0" i="0" u="none" strike="noStrike" cap="none" normalizeH="0" baseline="0" dirty="0">
              <a:ln>
                <a:noFill/>
              </a:ln>
              <a:solidFill>
                <a:schemeClr val="tx1"/>
              </a:solidFill>
              <a:effectLst/>
            </a:endParaRPr>
          </a:p>
        </p:txBody>
      </p:sp>
      <p:sp>
        <p:nvSpPr>
          <p:cNvPr id="5" name="TextBox 4">
            <a:extLst>
              <a:ext uri="{FF2B5EF4-FFF2-40B4-BE49-F238E27FC236}">
                <a16:creationId xmlns:a16="http://schemas.microsoft.com/office/drawing/2014/main" id="{A2653ECE-8A30-4DA2-A01B-5114544146D4}"/>
              </a:ext>
            </a:extLst>
          </p:cNvPr>
          <p:cNvSpPr txBox="1"/>
          <p:nvPr/>
        </p:nvSpPr>
        <p:spPr>
          <a:xfrm>
            <a:off x="0" y="6534834"/>
            <a:ext cx="12099636" cy="276999"/>
          </a:xfrm>
          <a:prstGeom prst="rect">
            <a:avLst/>
          </a:prstGeom>
          <a:noFill/>
        </p:spPr>
        <p:txBody>
          <a:bodyPr wrap="square">
            <a:spAutoFit/>
          </a:bodyPr>
          <a:lstStyle/>
          <a:p>
            <a:r>
              <a:rPr lang="en-US" sz="1200" dirty="0"/>
              <a:t>https://www.assyrianlanguages.org/sureth/dosearch.php?searchkey=34546&amp;language=id</a:t>
            </a:r>
          </a:p>
        </p:txBody>
      </p:sp>
    </p:spTree>
    <p:extLst>
      <p:ext uri="{BB962C8B-B14F-4D97-AF65-F5344CB8AC3E}">
        <p14:creationId xmlns:p14="http://schemas.microsoft.com/office/powerpoint/2010/main" val="24824713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normAutofit fontScale="92500" lnSpcReduction="20000"/>
          </a:bodyPr>
          <a:lstStyle/>
          <a:p>
            <a:r>
              <a:rPr lang="en-US" b="1" dirty="0">
                <a:latin typeface="+mj-lt"/>
              </a:rPr>
              <a:t>Hell</a:t>
            </a:r>
          </a:p>
          <a:p>
            <a:pPr lvl="1"/>
            <a:r>
              <a:rPr lang="en-US" b="1" dirty="0">
                <a:latin typeface="+mj-lt"/>
              </a:rPr>
              <a:t>False Views</a:t>
            </a:r>
          </a:p>
          <a:p>
            <a:pPr lvl="1"/>
            <a:r>
              <a:rPr lang="en-US" b="1" dirty="0">
                <a:latin typeface="+mj-lt"/>
              </a:rPr>
              <a:t>Sheol / Hades / Lake of Fire</a:t>
            </a:r>
          </a:p>
          <a:p>
            <a:pPr lvl="1"/>
            <a:r>
              <a:rPr lang="en-US" b="1" dirty="0">
                <a:latin typeface="+mj-lt"/>
              </a:rPr>
              <a:t>Jesus after the Crucifixion</a:t>
            </a:r>
          </a:p>
          <a:p>
            <a:pPr lvl="1"/>
            <a:r>
              <a:rPr lang="en-US" b="1" dirty="0">
                <a:latin typeface="+mj-lt"/>
              </a:rPr>
              <a:t>The Future of Humanity</a:t>
            </a:r>
          </a:p>
          <a:p>
            <a:r>
              <a:rPr lang="en-US" b="1" dirty="0">
                <a:latin typeface="+mj-lt"/>
              </a:rPr>
              <a:t>John 3:16</a:t>
            </a:r>
          </a:p>
          <a:p>
            <a:pPr lvl="1"/>
            <a:r>
              <a:rPr lang="en-US" b="1" dirty="0">
                <a:latin typeface="+mj-lt"/>
              </a:rPr>
              <a:t>The Sin Barrier</a:t>
            </a:r>
          </a:p>
          <a:p>
            <a:pPr lvl="1"/>
            <a:r>
              <a:rPr lang="en-US" b="1" dirty="0">
                <a:latin typeface="+mj-lt"/>
              </a:rPr>
              <a:t>What God Did</a:t>
            </a:r>
          </a:p>
          <a:p>
            <a:pPr lvl="1"/>
            <a:r>
              <a:rPr lang="en-US" b="1" dirty="0">
                <a:latin typeface="+mj-lt"/>
              </a:rPr>
              <a:t>What Belief Assures</a:t>
            </a:r>
          </a:p>
          <a:p>
            <a:r>
              <a:rPr lang="en-US" b="1" dirty="0">
                <a:solidFill>
                  <a:srgbClr val="FF0000"/>
                </a:solidFill>
                <a:latin typeface="+mj-lt"/>
              </a:rPr>
              <a:t>The Basics of Atonement</a:t>
            </a:r>
          </a:p>
          <a:p>
            <a:pPr lvl="1"/>
            <a:r>
              <a:rPr lang="en-US" b="1" dirty="0">
                <a:latin typeface="+mj-lt"/>
              </a:rPr>
              <a:t>Linguistic Considerations</a:t>
            </a:r>
          </a:p>
          <a:p>
            <a:pPr lvl="1"/>
            <a:r>
              <a:rPr lang="en-US" b="1" dirty="0">
                <a:solidFill>
                  <a:srgbClr val="FF0000"/>
                </a:solidFill>
                <a:latin typeface="+mj-lt"/>
              </a:rPr>
              <a:t>The Covering Sacrifices in the OT</a:t>
            </a:r>
          </a:p>
          <a:p>
            <a:pPr lvl="1"/>
            <a:r>
              <a:rPr lang="en-US" b="1" dirty="0">
                <a:solidFill>
                  <a:srgbClr val="FF0000"/>
                </a:solidFill>
                <a:latin typeface="+mj-lt"/>
              </a:rPr>
              <a:t>The Removal Sacrifice at the Cross</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III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3718937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74D1D0B-6E64-49F6-A327-4D99CD93B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272" y="133349"/>
            <a:ext cx="9471456" cy="631430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D68E2B6-3E13-458C-B2E6-6D5B7B3A9905}"/>
              </a:ext>
            </a:extLst>
          </p:cNvPr>
          <p:cNvSpPr txBox="1"/>
          <p:nvPr/>
        </p:nvSpPr>
        <p:spPr>
          <a:xfrm>
            <a:off x="0" y="6544634"/>
            <a:ext cx="6096000" cy="276999"/>
          </a:xfrm>
          <a:prstGeom prst="rect">
            <a:avLst/>
          </a:prstGeom>
          <a:noFill/>
        </p:spPr>
        <p:txBody>
          <a:bodyPr wrap="square">
            <a:spAutoFit/>
          </a:bodyPr>
          <a:lstStyle/>
          <a:p>
            <a:r>
              <a:rPr lang="en-US" sz="1200" dirty="0"/>
              <a:t>https://www.instagram.com/p/B9Envb3qbOK/</a:t>
            </a:r>
          </a:p>
        </p:txBody>
      </p:sp>
    </p:spTree>
    <p:extLst>
      <p:ext uri="{BB962C8B-B14F-4D97-AF65-F5344CB8AC3E}">
        <p14:creationId xmlns:p14="http://schemas.microsoft.com/office/powerpoint/2010/main" val="240691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FADB-3FD4-4E6A-AB4E-2A7CFF8231E8}"/>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2A514A0F-BFE7-4C94-AC60-A1D45BF65144}"/>
              </a:ext>
            </a:extLst>
          </p:cNvPr>
          <p:cNvSpPr>
            <a:spLocks noGrp="1"/>
          </p:cNvSpPr>
          <p:nvPr>
            <p:ph sz="half" idx="1"/>
          </p:nvPr>
        </p:nvSpPr>
        <p:spPr/>
        <p:txBody>
          <a:bodyPr/>
          <a:lstStyle/>
          <a:p>
            <a:r>
              <a:rPr lang="en-US" b="1" dirty="0"/>
              <a:t>God cannot have relationship with that which is unholy!</a:t>
            </a:r>
          </a:p>
          <a:p>
            <a:r>
              <a:rPr lang="en-US" b="1" dirty="0">
                <a:solidFill>
                  <a:srgbClr val="FF0000"/>
                </a:solidFill>
              </a:rPr>
              <a:t>God’s holiness demands separation from that which is unholy!</a:t>
            </a:r>
          </a:p>
          <a:p>
            <a:r>
              <a:rPr lang="en-US" dirty="0"/>
              <a:t>Judgment will separate God from that which is unholy.</a:t>
            </a:r>
          </a:p>
        </p:txBody>
      </p:sp>
      <p:sp>
        <p:nvSpPr>
          <p:cNvPr id="6" name="Content Placeholder 5">
            <a:extLst>
              <a:ext uri="{FF2B5EF4-FFF2-40B4-BE49-F238E27FC236}">
                <a16:creationId xmlns:a16="http://schemas.microsoft.com/office/drawing/2014/main" id="{CD8F1202-0A80-46F4-A723-652F0C3C42B5}"/>
              </a:ext>
            </a:extLst>
          </p:cNvPr>
          <p:cNvSpPr txBox="1">
            <a:spLocks noGrp="1"/>
          </p:cNvSpPr>
          <p:nvPr>
            <p:ph sz="half" idx="2"/>
          </p:nvPr>
        </p:nvSpPr>
        <p:spPr>
          <a:xfrm>
            <a:off x="6172200" y="1825625"/>
            <a:ext cx="5181600" cy="931024"/>
          </a:xfrm>
          <a:prstGeom prst="rect">
            <a:avLst/>
          </a:prstGeom>
          <a:noFill/>
        </p:spPr>
        <p:txBody>
          <a:bodyPr wrap="square">
            <a:spAutoFit/>
          </a:bodyPr>
          <a:lstStyle/>
          <a:p>
            <a:pPr marL="0" indent="0">
              <a:buNone/>
            </a:pP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He shall judge the world in righteousness,</a:t>
            </a:r>
            <a:br>
              <a:rPr lang="en-US" sz="2000" dirty="0">
                <a:latin typeface="SBL BibLit" panose="02000000000000000000" pitchFamily="2" charset="-79"/>
                <a:ea typeface="SBL BibLit" panose="02000000000000000000" pitchFamily="2" charset="-79"/>
                <a:cs typeface="SBL BibLit" panose="02000000000000000000" pitchFamily="2" charset="-79"/>
              </a:rPr>
            </a:b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 He shall administer judgment for the peoples in uprightness. (Psalm 9:8 NKJV)</a:t>
            </a:r>
          </a:p>
        </p:txBody>
      </p:sp>
    </p:spTree>
    <p:extLst>
      <p:ext uri="{BB962C8B-B14F-4D97-AF65-F5344CB8AC3E}">
        <p14:creationId xmlns:p14="http://schemas.microsoft.com/office/powerpoint/2010/main" val="6129620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4F0A81-362B-4F5F-83E4-51E3DD424B5D}"/>
              </a:ext>
            </a:extLst>
          </p:cNvPr>
          <p:cNvSpPr txBox="1"/>
          <p:nvPr/>
        </p:nvSpPr>
        <p:spPr>
          <a:xfrm>
            <a:off x="1911927" y="167065"/>
            <a:ext cx="1911927" cy="369332"/>
          </a:xfrm>
          <a:prstGeom prst="rect">
            <a:avLst/>
          </a:prstGeom>
          <a:noFill/>
        </p:spPr>
        <p:txBody>
          <a:bodyPr wrap="square">
            <a:spAutoFit/>
          </a:bodyPr>
          <a:lstStyle/>
          <a:p>
            <a:r>
              <a:rPr lang="en-US" dirty="0" err="1"/>
              <a:t>ἡμέρ</a:t>
            </a:r>
            <a:r>
              <a:rPr lang="en-US" dirty="0"/>
              <a:t>α ἐξιλασμοῦ</a:t>
            </a:r>
          </a:p>
        </p:txBody>
      </p:sp>
      <p:sp>
        <p:nvSpPr>
          <p:cNvPr id="5" name="TextBox 4">
            <a:extLst>
              <a:ext uri="{FF2B5EF4-FFF2-40B4-BE49-F238E27FC236}">
                <a16:creationId xmlns:a16="http://schemas.microsoft.com/office/drawing/2014/main" id="{587C6BBA-8282-47F1-91F9-8259731D1864}"/>
              </a:ext>
            </a:extLst>
          </p:cNvPr>
          <p:cNvSpPr txBox="1"/>
          <p:nvPr/>
        </p:nvSpPr>
        <p:spPr>
          <a:xfrm>
            <a:off x="2567708" y="536397"/>
            <a:ext cx="1256146" cy="369332"/>
          </a:xfrm>
          <a:prstGeom prst="rect">
            <a:avLst/>
          </a:prstGeom>
          <a:noFill/>
        </p:spPr>
        <p:txBody>
          <a:bodyPr wrap="square">
            <a:spAutoFit/>
          </a:bodyPr>
          <a:lstStyle/>
          <a:p>
            <a:r>
              <a:rPr lang="en-US" dirty="0" err="1"/>
              <a:t>ἐξιλ</a:t>
            </a:r>
            <a:r>
              <a:rPr lang="en-US" dirty="0"/>
              <a:t>ασμός</a:t>
            </a:r>
          </a:p>
        </p:txBody>
      </p:sp>
      <p:sp>
        <p:nvSpPr>
          <p:cNvPr id="7" name="TextBox 6">
            <a:extLst>
              <a:ext uri="{FF2B5EF4-FFF2-40B4-BE49-F238E27FC236}">
                <a16:creationId xmlns:a16="http://schemas.microsoft.com/office/drawing/2014/main" id="{FA7D5622-00CF-4BE7-938F-3E0405F22725}"/>
              </a:ext>
            </a:extLst>
          </p:cNvPr>
          <p:cNvSpPr txBox="1"/>
          <p:nvPr/>
        </p:nvSpPr>
        <p:spPr>
          <a:xfrm>
            <a:off x="7093526" y="1251544"/>
            <a:ext cx="4922982" cy="2462213"/>
          </a:xfrm>
          <a:prstGeom prst="rect">
            <a:avLst/>
          </a:prstGeom>
          <a:noFill/>
        </p:spPr>
        <p:txBody>
          <a:bodyPr wrap="square">
            <a:spAutoFit/>
          </a:bodyPr>
          <a:lstStyle/>
          <a:p>
            <a:pPr marR="0" algn="ctr" rtl="0"/>
            <a:r>
              <a:rPr lang="en-US" sz="2400" b="1" i="0" u="none" strike="noStrike" baseline="0" dirty="0">
                <a:solidFill>
                  <a:srgbClr val="292F33"/>
                </a:solidFill>
                <a:latin typeface="Verdana" panose="020B0604030504040204" pitchFamily="34" charset="0"/>
              </a:rPr>
              <a:t>G2435</a:t>
            </a:r>
          </a:p>
          <a:p>
            <a:pPr marR="0" algn="l" rtl="0"/>
            <a:r>
              <a:rPr lang="el-GR" sz="2000" b="0" i="0" u="none" strike="noStrike" baseline="0" dirty="0">
                <a:solidFill>
                  <a:srgbClr val="2E78C2"/>
                </a:solidFill>
                <a:latin typeface="Galatia SIL" panose="02000600020000020004" pitchFamily="2" charset="0"/>
              </a:rPr>
              <a:t>ἱλαστήριον</a:t>
            </a:r>
            <a:endParaRPr lang="el-GR" sz="1800" b="0" i="0" u="none" strike="noStrike" baseline="0" dirty="0">
              <a:solidFill>
                <a:srgbClr val="292F33"/>
              </a:solidFill>
              <a:latin typeface="Verdana" panose="020B0604030504040204" pitchFamily="34" charset="0"/>
            </a:endParaRPr>
          </a:p>
          <a:p>
            <a:pPr marR="0" algn="l" rtl="0"/>
            <a:r>
              <a:rPr lang="en-US" sz="2000" b="0" i="1" u="none" strike="noStrike" baseline="0" dirty="0" err="1">
                <a:solidFill>
                  <a:srgbClr val="2E78C2"/>
                </a:solidFill>
                <a:latin typeface="Doulos SIL" panose="02000500070000020004" pitchFamily="2" charset="0"/>
              </a:rPr>
              <a:t>hilaste</a:t>
            </a:r>
            <a:r>
              <a:rPr lang="en-US" sz="2000" b="0" i="1" u="none" strike="noStrike" baseline="0" dirty="0" err="1">
                <a:solidFill>
                  <a:srgbClr val="2E78C2"/>
                </a:solidFill>
                <a:latin typeface="Doulos SIL" panose="02000500070000020004" pitchFamily="2" charset="0"/>
                <a:ea typeface="Doulos SIL" panose="02000500070000020004" pitchFamily="2" charset="0"/>
              </a:rPr>
              <a:t>̄rion</a:t>
            </a:r>
            <a:endParaRPr lang="en-US" sz="1800" b="0" i="1" u="none" strike="noStrike" baseline="0" dirty="0">
              <a:solidFill>
                <a:srgbClr val="292F33"/>
              </a:solidFill>
              <a:latin typeface="Verdana" panose="020B0604030504040204" pitchFamily="34" charset="0"/>
              <a:ea typeface="Doulos SIL" panose="02000500070000020004" pitchFamily="2" charset="0"/>
            </a:endParaRPr>
          </a:p>
          <a:p>
            <a:pPr marR="0" algn="l" rtl="0"/>
            <a:r>
              <a:rPr lang="en-US" sz="1800" b="1" i="0" u="none" strike="noStrike" baseline="0" dirty="0">
                <a:solidFill>
                  <a:srgbClr val="292F33"/>
                </a:solidFill>
                <a:latin typeface="Verdana" panose="020B0604030504040204" pitchFamily="34" charset="0"/>
                <a:ea typeface="Doulos SIL" panose="02000500070000020004" pitchFamily="2" charset="0"/>
              </a:rPr>
              <a:t>Total KJV Occurrences:</a:t>
            </a:r>
            <a:r>
              <a:rPr lang="en-US" sz="1800" b="0" i="0" u="none" strike="noStrike" baseline="0" dirty="0">
                <a:solidFill>
                  <a:srgbClr val="292F33"/>
                </a:solidFill>
                <a:latin typeface="Verdana" panose="020B0604030504040204" pitchFamily="34" charset="0"/>
                <a:ea typeface="Doulos SIL" panose="02000500070000020004" pitchFamily="2" charset="0"/>
              </a:rPr>
              <a:t> 2</a:t>
            </a:r>
          </a:p>
          <a:p>
            <a:pPr marR="0" algn="l" rtl="0"/>
            <a:r>
              <a:rPr lang="en-US" sz="1800" b="1" i="0" u="none" strike="noStrike" baseline="0" dirty="0" err="1">
                <a:solidFill>
                  <a:srgbClr val="292F33"/>
                </a:solidFill>
                <a:latin typeface="Verdana" panose="020B0604030504040204" pitchFamily="34" charset="0"/>
                <a:ea typeface="Doulos SIL" panose="02000500070000020004" pitchFamily="2" charset="0"/>
              </a:rPr>
              <a:t>mercyseat</a:t>
            </a:r>
            <a:r>
              <a:rPr lang="en-US" sz="1800" b="1" i="0" u="none" strike="noStrike" baseline="0" dirty="0">
                <a:solidFill>
                  <a:srgbClr val="292F33"/>
                </a:solidFill>
                <a:latin typeface="Verdana" panose="020B0604030504040204" pitchFamily="34" charset="0"/>
                <a:ea typeface="Doulos SIL" panose="02000500070000020004" pitchFamily="2" charset="0"/>
              </a:rPr>
              <a:t>, 1</a:t>
            </a:r>
            <a:endParaRPr lang="en-US" sz="1800" b="0" i="0" u="none" strike="noStrike" baseline="0" dirty="0">
              <a:solidFill>
                <a:srgbClr val="292F33"/>
              </a:solidFill>
              <a:latin typeface="Verdana" panose="020B0604030504040204" pitchFamily="34" charset="0"/>
              <a:ea typeface="Doulos SIL" panose="02000500070000020004" pitchFamily="2" charset="0"/>
            </a:endParaRPr>
          </a:p>
          <a:p>
            <a:pPr marR="0" algn="l" rtl="0"/>
            <a:r>
              <a:rPr lang="en-US" sz="1800" b="0" i="0" u="sng" strike="noStrike" baseline="0" dirty="0">
                <a:solidFill>
                  <a:srgbClr val="238554"/>
                </a:solidFill>
                <a:latin typeface="Verdana" panose="020B0604030504040204" pitchFamily="34" charset="0"/>
                <a:ea typeface="Doulos SIL" panose="02000500070000020004" pitchFamily="2" charset="0"/>
              </a:rPr>
              <a:t>Heb_9:5</a:t>
            </a:r>
            <a:endParaRPr lang="en-US" sz="1800" b="0" i="0" u="sng" strike="noStrike" baseline="0" dirty="0">
              <a:solidFill>
                <a:srgbClr val="292F33"/>
              </a:solidFill>
              <a:latin typeface="Verdana" panose="020B0604030504040204" pitchFamily="34" charset="0"/>
              <a:ea typeface="Doulos SIL" panose="02000500070000020004" pitchFamily="2" charset="0"/>
            </a:endParaRPr>
          </a:p>
          <a:p>
            <a:pPr marR="0" algn="l" rtl="0"/>
            <a:r>
              <a:rPr lang="en-US" sz="1800" b="1" i="0" u="sng" strike="noStrike" baseline="0" dirty="0">
                <a:solidFill>
                  <a:srgbClr val="292F33"/>
                </a:solidFill>
                <a:latin typeface="Verdana" panose="020B0604030504040204" pitchFamily="34" charset="0"/>
                <a:ea typeface="Doulos SIL" panose="02000500070000020004" pitchFamily="2" charset="0"/>
              </a:rPr>
              <a:t>propitiation, 1</a:t>
            </a:r>
            <a:endParaRPr lang="en-US" sz="1800" b="0" i="0" u="sng" strike="noStrike" baseline="0" dirty="0">
              <a:solidFill>
                <a:srgbClr val="292F33"/>
              </a:solidFill>
              <a:latin typeface="Verdana" panose="020B0604030504040204" pitchFamily="34" charset="0"/>
              <a:ea typeface="Doulos SIL" panose="02000500070000020004" pitchFamily="2" charset="0"/>
            </a:endParaRPr>
          </a:p>
          <a:p>
            <a:pPr marR="0" algn="l" rtl="0"/>
            <a:r>
              <a:rPr lang="en-US" sz="1800" b="0" i="0" u="sng" strike="noStrike" baseline="0" dirty="0">
                <a:solidFill>
                  <a:srgbClr val="238554"/>
                </a:solidFill>
                <a:latin typeface="Verdana" panose="020B0604030504040204" pitchFamily="34" charset="0"/>
                <a:ea typeface="Doulos SIL" panose="02000500070000020004" pitchFamily="2" charset="0"/>
              </a:rPr>
              <a:t>Rom_3:25</a:t>
            </a:r>
            <a:endParaRPr lang="en-US" sz="1800" b="0" i="0" u="sng" strike="noStrike" baseline="0" dirty="0">
              <a:solidFill>
                <a:srgbClr val="292F33"/>
              </a:solidFill>
              <a:latin typeface="Verdana" panose="020B0604030504040204" pitchFamily="34" charset="0"/>
              <a:ea typeface="Doulos SIL" panose="02000500070000020004" pitchFamily="2" charset="0"/>
            </a:endParaRPr>
          </a:p>
        </p:txBody>
      </p:sp>
      <p:sp>
        <p:nvSpPr>
          <p:cNvPr id="9" name="TextBox 8">
            <a:extLst>
              <a:ext uri="{FF2B5EF4-FFF2-40B4-BE49-F238E27FC236}">
                <a16:creationId xmlns:a16="http://schemas.microsoft.com/office/drawing/2014/main" id="{2EDE7108-84B0-49AF-9EE4-A933BBCEC159}"/>
              </a:ext>
            </a:extLst>
          </p:cNvPr>
          <p:cNvSpPr txBox="1"/>
          <p:nvPr/>
        </p:nvSpPr>
        <p:spPr>
          <a:xfrm>
            <a:off x="175492" y="1251544"/>
            <a:ext cx="6096000" cy="2185214"/>
          </a:xfrm>
          <a:prstGeom prst="rect">
            <a:avLst/>
          </a:prstGeom>
          <a:noFill/>
        </p:spPr>
        <p:txBody>
          <a:bodyPr wrap="square">
            <a:spAutoFit/>
          </a:bodyPr>
          <a:lstStyle/>
          <a:p>
            <a:pPr marR="0" algn="ctr" rtl="0"/>
            <a:r>
              <a:rPr lang="en-US" sz="2400" b="1" i="0" u="none" strike="noStrike" baseline="0" dirty="0">
                <a:solidFill>
                  <a:srgbClr val="292F33"/>
                </a:solidFill>
                <a:latin typeface="Verdana" panose="020B0604030504040204" pitchFamily="34" charset="0"/>
              </a:rPr>
              <a:t>H3727</a:t>
            </a:r>
          </a:p>
          <a:p>
            <a:pPr marR="0" algn="l" rtl="0"/>
            <a:r>
              <a:rPr lang="he-IL" sz="2000" b="0" i="0" u="none" strike="noStrike" baseline="0" dirty="0">
                <a:solidFill>
                  <a:srgbClr val="2E78C2"/>
                </a:solidFill>
                <a:latin typeface="Arial" panose="020B0604020202020204" pitchFamily="34" charset="0"/>
                <a:cs typeface="Arial" panose="020B0604020202020204" pitchFamily="34" charset="0"/>
              </a:rPr>
              <a:t>כַּפֹּרֶת</a:t>
            </a:r>
            <a:endParaRPr lang="en-US" sz="1800" b="0" i="0" u="none" strike="noStrike" baseline="0" dirty="0">
              <a:solidFill>
                <a:srgbClr val="292F33"/>
              </a:solidFill>
              <a:latin typeface="Verdana" panose="020B0604030504040204" pitchFamily="34" charset="0"/>
              <a:cs typeface="Arial" panose="020B0604020202020204" pitchFamily="34" charset="0"/>
            </a:endParaRPr>
          </a:p>
          <a:p>
            <a:pPr marR="0" algn="l" rtl="0"/>
            <a:r>
              <a:rPr lang="en-US" sz="2000" b="0" i="1" u="none" strike="noStrike" baseline="0" dirty="0" err="1">
                <a:solidFill>
                  <a:srgbClr val="2E78C2"/>
                </a:solidFill>
                <a:latin typeface="Doulos SIL" panose="02000500070000020004" pitchFamily="2" charset="0"/>
                <a:cs typeface="Arial" panose="020B0604020202020204" pitchFamily="34" charset="0"/>
              </a:rPr>
              <a:t>kappo</a:t>
            </a:r>
            <a:r>
              <a:rPr lang="en-US" sz="2000" b="0" i="1" u="none" strike="noStrike" baseline="0" dirty="0" err="1">
                <a:solidFill>
                  <a:srgbClr val="2E78C2"/>
                </a:solidFill>
                <a:latin typeface="Doulos SIL" panose="02000500070000020004" pitchFamily="2" charset="0"/>
                <a:ea typeface="Doulos SIL" panose="02000500070000020004" pitchFamily="2" charset="0"/>
                <a:cs typeface="Arial" panose="020B0604020202020204" pitchFamily="34" charset="0"/>
              </a:rPr>
              <a:t>̂reth</a:t>
            </a:r>
            <a:endParaRPr lang="en-US" sz="1800" b="0" i="1"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endParaRPr>
          </a:p>
          <a:p>
            <a:pPr marR="0" algn="l" rtl="0"/>
            <a:r>
              <a:rPr lang="en-US" sz="1800" b="0" i="1" u="none" strike="noStrike" baseline="0" dirty="0" err="1">
                <a:solidFill>
                  <a:srgbClr val="292F33"/>
                </a:solidFill>
                <a:latin typeface="Verdana" panose="020B0604030504040204" pitchFamily="34" charset="0"/>
                <a:ea typeface="Doulos SIL" panose="02000500070000020004" pitchFamily="2" charset="0"/>
                <a:cs typeface="Arial" panose="020B0604020202020204" pitchFamily="34" charset="0"/>
              </a:rPr>
              <a:t>kap</a:t>
            </a:r>
            <a:r>
              <a:rPr lang="en-US" sz="1800" b="0" i="1"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rPr>
              <a:t>-po'-</a:t>
            </a:r>
            <a:r>
              <a:rPr lang="en-US" sz="1800" b="0" i="1" u="none" strike="noStrike" baseline="0" dirty="0" err="1">
                <a:solidFill>
                  <a:srgbClr val="292F33"/>
                </a:solidFill>
                <a:latin typeface="Verdana" panose="020B0604030504040204" pitchFamily="34" charset="0"/>
                <a:ea typeface="Doulos SIL" panose="02000500070000020004" pitchFamily="2" charset="0"/>
                <a:cs typeface="Arial" panose="020B0604020202020204" pitchFamily="34" charset="0"/>
              </a:rPr>
              <a:t>reth</a:t>
            </a:r>
            <a:endParaRPr lang="en-US" sz="1800" b="0"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endParaRPr>
          </a:p>
          <a:p>
            <a:pPr marR="0" algn="l" rtl="0"/>
            <a:r>
              <a:rPr lang="en-US" sz="1800" b="0"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rPr>
              <a:t>From </a:t>
            </a:r>
            <a:r>
              <a:rPr lang="en-US" sz="1800" b="0" i="0" u="none" strike="noStrike" baseline="0" dirty="0">
                <a:solidFill>
                  <a:srgbClr val="9753DB"/>
                </a:solidFill>
                <a:latin typeface="Verdana" panose="020B0604030504040204" pitchFamily="34" charset="0"/>
                <a:ea typeface="Doulos SIL" panose="02000500070000020004" pitchFamily="2" charset="0"/>
                <a:cs typeface="Arial" panose="020B0604020202020204" pitchFamily="34" charset="0"/>
              </a:rPr>
              <a:t>H3722</a:t>
            </a:r>
            <a:r>
              <a:rPr lang="en-US" sz="1800" b="0"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rPr>
              <a:t>; a </a:t>
            </a:r>
            <a:r>
              <a:rPr lang="en-US" sz="1800" b="0" i="1"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rPr>
              <a:t>lid</a:t>
            </a:r>
            <a:r>
              <a:rPr lang="en-US" sz="1800" b="0"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rPr>
              <a:t> (used only of the </a:t>
            </a:r>
            <a:r>
              <a:rPr lang="en-US" sz="1800" b="0" i="1"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rPr>
              <a:t>cover</a:t>
            </a:r>
            <a:r>
              <a:rPr lang="en-US" sz="1800" b="0"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rPr>
              <a:t> of the sacred Ark): - mercy seat.</a:t>
            </a:r>
          </a:p>
          <a:p>
            <a:pPr marR="0" algn="l" rtl="0"/>
            <a:r>
              <a:rPr lang="en-US" sz="1800" b="1"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rPr>
              <a:t>Total KJV occurrences: 27</a:t>
            </a:r>
            <a:endParaRPr lang="en-US" sz="1800" b="0"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endParaRPr>
          </a:p>
        </p:txBody>
      </p:sp>
      <p:sp>
        <p:nvSpPr>
          <p:cNvPr id="11" name="TextBox 10">
            <a:extLst>
              <a:ext uri="{FF2B5EF4-FFF2-40B4-BE49-F238E27FC236}">
                <a16:creationId xmlns:a16="http://schemas.microsoft.com/office/drawing/2014/main" id="{3421BC29-D6E5-43CC-AF9C-0D09411DD438}"/>
              </a:ext>
            </a:extLst>
          </p:cNvPr>
          <p:cNvSpPr txBox="1"/>
          <p:nvPr/>
        </p:nvSpPr>
        <p:spPr>
          <a:xfrm>
            <a:off x="609600" y="4036055"/>
            <a:ext cx="10972799" cy="2769989"/>
          </a:xfrm>
          <a:prstGeom prst="rect">
            <a:avLst/>
          </a:prstGeom>
          <a:noFill/>
        </p:spPr>
        <p:txBody>
          <a:bodyPr wrap="square">
            <a:spAutoFit/>
          </a:bodyPr>
          <a:lstStyle/>
          <a:p>
            <a:pPr marR="0" algn="ctr" rtl="0"/>
            <a:r>
              <a:rPr lang="en-US" sz="1600" b="1" i="0" u="none" strike="noStrike" baseline="0" dirty="0">
                <a:solidFill>
                  <a:srgbClr val="292F33"/>
                </a:solidFill>
                <a:latin typeface="Verdana" panose="020B0604030504040204" pitchFamily="34" charset="0"/>
              </a:rPr>
              <a:t>H3727</a:t>
            </a:r>
          </a:p>
          <a:p>
            <a:pPr marR="0" algn="l" rtl="0"/>
            <a:r>
              <a:rPr lang="he-IL" sz="1600" b="0" i="0" u="none" strike="noStrike" baseline="0" dirty="0">
                <a:solidFill>
                  <a:srgbClr val="2E78C2"/>
                </a:solidFill>
                <a:latin typeface="Arial" panose="020B0604020202020204" pitchFamily="34" charset="0"/>
                <a:cs typeface="Arial" panose="020B0604020202020204" pitchFamily="34" charset="0"/>
              </a:rPr>
              <a:t>כּפּרת</a:t>
            </a:r>
            <a:endParaRPr lang="en-US" sz="1400" b="0" i="0" u="none" strike="noStrike" baseline="0" dirty="0">
              <a:solidFill>
                <a:srgbClr val="292F33"/>
              </a:solidFill>
              <a:latin typeface="Verdana" panose="020B0604030504040204" pitchFamily="34" charset="0"/>
              <a:cs typeface="Arial" panose="020B0604020202020204" pitchFamily="34" charset="0"/>
            </a:endParaRPr>
          </a:p>
          <a:p>
            <a:pPr marR="0" algn="l" rtl="0"/>
            <a:r>
              <a:rPr lang="en-US" sz="1600" b="0" i="0" u="none" strike="noStrike" baseline="0" dirty="0" err="1">
                <a:solidFill>
                  <a:srgbClr val="2E78C2"/>
                </a:solidFill>
                <a:latin typeface="Doulos SIL" panose="02000500070000020004" pitchFamily="2" charset="0"/>
                <a:cs typeface="Arial" panose="020B0604020202020204" pitchFamily="34" charset="0"/>
              </a:rPr>
              <a:t>kappo</a:t>
            </a:r>
            <a:r>
              <a:rPr lang="en-US" sz="1600" b="0" i="0" u="none" strike="noStrike" baseline="0" dirty="0" err="1">
                <a:solidFill>
                  <a:srgbClr val="2E78C2"/>
                </a:solidFill>
                <a:latin typeface="Doulos SIL" panose="02000500070000020004" pitchFamily="2" charset="0"/>
                <a:ea typeface="Doulos SIL" panose="02000500070000020004" pitchFamily="2" charset="0"/>
                <a:cs typeface="Arial" panose="020B0604020202020204" pitchFamily="34" charset="0"/>
              </a:rPr>
              <a:t>̂reth</a:t>
            </a:r>
            <a:endParaRPr lang="en-US" sz="1400" b="0"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endParaRPr>
          </a:p>
          <a:p>
            <a:pPr marR="0" algn="l" rtl="0"/>
            <a:r>
              <a:rPr lang="en-US" sz="1400" b="1"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rPr>
              <a:t>BDB Definition:</a:t>
            </a:r>
            <a:endParaRPr lang="en-US" sz="1400" b="0"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endParaRPr>
          </a:p>
          <a:p>
            <a:pPr marR="0" algn="l" rtl="0"/>
            <a:r>
              <a:rPr lang="en-US" sz="1400" b="0"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rPr>
              <a:t>1) mercy-seat, place of atonement</a:t>
            </a:r>
          </a:p>
          <a:p>
            <a:pPr marR="0" lvl="2" algn="l" rtl="0"/>
            <a:r>
              <a:rPr lang="en-US" sz="1400" b="0"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rPr>
              <a:t>1a) the golden plate of propitiation on which the High Priest sprinkled the seat 7 times on the Day of Atonement symbolically reconciling Jehovah and His chosen people</a:t>
            </a:r>
          </a:p>
          <a:p>
            <a:pPr marR="0" lvl="3" algn="l" rtl="0"/>
            <a:r>
              <a:rPr lang="en-US" sz="1400" b="0"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rPr>
              <a:t>1a1) the slab of gold on top of the ark of the covenant which measured 2.5 by 1.5 cubits; on it and part of it were the two golden cherubim facing each other whose outstretched wings came together above and constituted the throne of God</a:t>
            </a:r>
          </a:p>
          <a:p>
            <a:pPr marR="0" algn="l" rtl="0"/>
            <a:r>
              <a:rPr lang="en-US" sz="1400" b="1"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rPr>
              <a:t>Part of Speech:</a:t>
            </a:r>
            <a:r>
              <a:rPr lang="en-US" sz="1400" b="0"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rPr>
              <a:t> noun feminine</a:t>
            </a:r>
          </a:p>
          <a:p>
            <a:pPr marR="0" algn="l" rtl="0"/>
            <a:r>
              <a:rPr lang="en-US" sz="1400" b="1" i="0" u="none" strike="noStrike" baseline="0" dirty="0">
                <a:solidFill>
                  <a:srgbClr val="292F33"/>
                </a:solidFill>
                <a:latin typeface="Verdana" panose="020B0604030504040204" pitchFamily="34" charset="0"/>
                <a:ea typeface="Doulos SIL" panose="02000500070000020004" pitchFamily="2" charset="0"/>
                <a:cs typeface="Arial" panose="020B0604020202020204" pitchFamily="34" charset="0"/>
              </a:rPr>
              <a:t>A Related Word by BDB/Strong</a:t>
            </a:r>
            <a:r>
              <a:rPr lang="en-US" sz="1400" b="1" i="0" u="none" strike="noStrike" baseline="0" dirty="0">
                <a:solidFill>
                  <a:srgbClr val="292F33"/>
                </a:solidFill>
                <a:latin typeface="Verdana" panose="020B0604030504040204" pitchFamily="34" charset="0"/>
                <a:ea typeface="Verdana" panose="020B0604030504040204" pitchFamily="34" charset="0"/>
                <a:cs typeface="Arial" panose="020B0604020202020204" pitchFamily="34" charset="0"/>
              </a:rPr>
              <a:t>’s Number:</a:t>
            </a:r>
            <a:r>
              <a:rPr lang="en-US" sz="1400" b="0" i="0" u="none" strike="noStrike" baseline="0" dirty="0">
                <a:solidFill>
                  <a:srgbClr val="292F33"/>
                </a:solidFill>
                <a:latin typeface="Verdana" panose="020B0604030504040204" pitchFamily="34" charset="0"/>
                <a:ea typeface="Verdana" panose="020B0604030504040204" pitchFamily="34" charset="0"/>
                <a:cs typeface="Arial" panose="020B0604020202020204" pitchFamily="34" charset="0"/>
              </a:rPr>
              <a:t> from </a:t>
            </a:r>
            <a:r>
              <a:rPr lang="en-US" sz="1400" b="0" i="0" u="none" strike="noStrike" baseline="0" dirty="0">
                <a:solidFill>
                  <a:srgbClr val="9753DB"/>
                </a:solidFill>
                <a:latin typeface="Verdana" panose="020B0604030504040204" pitchFamily="34" charset="0"/>
                <a:ea typeface="Verdana" panose="020B0604030504040204" pitchFamily="34" charset="0"/>
                <a:cs typeface="Arial" panose="020B0604020202020204" pitchFamily="34" charset="0"/>
              </a:rPr>
              <a:t>H3722</a:t>
            </a:r>
            <a:endParaRPr lang="en-US" sz="1400" b="0" i="0" u="none" strike="noStrike" baseline="0" dirty="0">
              <a:solidFill>
                <a:srgbClr val="292F33"/>
              </a:solidFill>
              <a:latin typeface="Verdana" panose="020B0604030504040204" pitchFamily="34" charset="0"/>
              <a:ea typeface="Verdana" panose="020B0604030504040204" pitchFamily="34" charset="0"/>
              <a:cs typeface="Arial" panose="020B0604020202020204" pitchFamily="34" charset="0"/>
            </a:endParaRPr>
          </a:p>
        </p:txBody>
      </p:sp>
      <p:sp>
        <p:nvSpPr>
          <p:cNvPr id="8" name="TextBox 7">
            <a:extLst>
              <a:ext uri="{FF2B5EF4-FFF2-40B4-BE49-F238E27FC236}">
                <a16:creationId xmlns:a16="http://schemas.microsoft.com/office/drawing/2014/main" id="{97F0D512-A8C8-4948-96C2-F02240C4EE3E}"/>
              </a:ext>
            </a:extLst>
          </p:cNvPr>
          <p:cNvSpPr txBox="1"/>
          <p:nvPr/>
        </p:nvSpPr>
        <p:spPr>
          <a:xfrm>
            <a:off x="350981" y="167065"/>
            <a:ext cx="1020618" cy="369332"/>
          </a:xfrm>
          <a:prstGeom prst="rect">
            <a:avLst/>
          </a:prstGeom>
          <a:noFill/>
        </p:spPr>
        <p:txBody>
          <a:bodyPr wrap="square">
            <a:spAutoFit/>
          </a:bodyPr>
          <a:lstStyle/>
          <a:p>
            <a:pPr algn="r"/>
            <a:r>
              <a:rPr lang="he-IL" b="0" i="0" dirty="0">
                <a:solidFill>
                  <a:srgbClr val="202122"/>
                </a:solidFill>
                <a:effectLst/>
                <a:latin typeface="SBL Hebrew" panose="02000000000000000000" pitchFamily="2" charset="-79"/>
                <a:cs typeface="SBL Hebrew" panose="02000000000000000000" pitchFamily="2" charset="-79"/>
              </a:rPr>
              <a:t>יוֹם כִּיפּוּר</a:t>
            </a:r>
            <a:endParaRPr lang="en-US" dirty="0"/>
          </a:p>
        </p:txBody>
      </p:sp>
      <p:cxnSp>
        <p:nvCxnSpPr>
          <p:cNvPr id="10" name="Straight Arrow Connector 9">
            <a:extLst>
              <a:ext uri="{FF2B5EF4-FFF2-40B4-BE49-F238E27FC236}">
                <a16:creationId xmlns:a16="http://schemas.microsoft.com/office/drawing/2014/main" id="{5DCFA87C-E9E2-44A9-8728-8BDBDBA19C67}"/>
              </a:ext>
            </a:extLst>
          </p:cNvPr>
          <p:cNvCxnSpPr>
            <a:cxnSpLocks/>
          </p:cNvCxnSpPr>
          <p:nvPr/>
        </p:nvCxnSpPr>
        <p:spPr>
          <a:xfrm>
            <a:off x="843969" y="667815"/>
            <a:ext cx="924793" cy="0"/>
          </a:xfrm>
          <a:prstGeom prst="straightConnector1">
            <a:avLst/>
          </a:prstGeom>
          <a:ln w="76200">
            <a:headEnd type="none" w="med" len="med"/>
            <a:tailEnd type="triangl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6329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F9641B-6503-4C5D-9F74-B64CF25E22E8}"/>
              </a:ext>
            </a:extLst>
          </p:cNvPr>
          <p:cNvSpPr txBox="1"/>
          <p:nvPr/>
        </p:nvSpPr>
        <p:spPr>
          <a:xfrm>
            <a:off x="0" y="1582340"/>
            <a:ext cx="6096000" cy="3970318"/>
          </a:xfrm>
          <a:prstGeom prst="rect">
            <a:avLst/>
          </a:prstGeom>
          <a:noFill/>
        </p:spPr>
        <p:txBody>
          <a:bodyPr wrap="square">
            <a:spAutoFit/>
          </a:bodyPr>
          <a:lstStyle/>
          <a:p>
            <a:r>
              <a:rPr lang="en-US" b="1" i="0" dirty="0">
                <a:solidFill>
                  <a:srgbClr val="000000"/>
                </a:solidFill>
                <a:effectLst/>
                <a:latin typeface="system-ui"/>
              </a:rPr>
              <a:t>16 </a:t>
            </a:r>
            <a:r>
              <a:rPr lang="en-US" b="0" i="0" dirty="0">
                <a:solidFill>
                  <a:srgbClr val="000000"/>
                </a:solidFill>
                <a:effectLst/>
                <a:latin typeface="system-ui"/>
              </a:rPr>
              <a:t>Now the </a:t>
            </a:r>
            <a:r>
              <a:rPr lang="en-US" b="0" i="0" cap="small" dirty="0">
                <a:solidFill>
                  <a:srgbClr val="000000"/>
                </a:solidFill>
                <a:effectLst/>
                <a:latin typeface="system-ui"/>
              </a:rPr>
              <a:t>Lord</a:t>
            </a:r>
            <a:r>
              <a:rPr lang="en-US" b="0" i="0" dirty="0">
                <a:solidFill>
                  <a:srgbClr val="000000"/>
                </a:solidFill>
                <a:effectLst/>
                <a:latin typeface="system-ui"/>
              </a:rPr>
              <a:t> spoke to Moses after the death of the two sons of Aaron, when they offered </a:t>
            </a:r>
            <a:r>
              <a:rPr lang="en-US" b="0" i="1" dirty="0">
                <a:solidFill>
                  <a:srgbClr val="000000"/>
                </a:solidFill>
                <a:effectLst/>
                <a:latin typeface="system-ui"/>
              </a:rPr>
              <a:t>profane fire</a:t>
            </a:r>
            <a:r>
              <a:rPr lang="en-US" b="0" i="0" dirty="0">
                <a:solidFill>
                  <a:srgbClr val="000000"/>
                </a:solidFill>
                <a:effectLst/>
                <a:latin typeface="system-ui"/>
              </a:rPr>
              <a:t> before the </a:t>
            </a:r>
            <a:r>
              <a:rPr lang="en-US" b="0" i="0" cap="small" dirty="0">
                <a:solidFill>
                  <a:srgbClr val="000000"/>
                </a:solidFill>
                <a:effectLst/>
                <a:latin typeface="system-ui"/>
              </a:rPr>
              <a:t>Lord</a:t>
            </a:r>
            <a:r>
              <a:rPr lang="en-US" b="0" i="0" dirty="0">
                <a:solidFill>
                  <a:srgbClr val="000000"/>
                </a:solidFill>
                <a:effectLst/>
                <a:latin typeface="system-ui"/>
              </a:rPr>
              <a:t>, and died; </a:t>
            </a:r>
            <a:r>
              <a:rPr lang="en-US" b="1" i="0" baseline="30000" dirty="0">
                <a:solidFill>
                  <a:srgbClr val="000000"/>
                </a:solidFill>
                <a:effectLst/>
                <a:latin typeface="system-ui"/>
              </a:rPr>
              <a:t>2 </a:t>
            </a:r>
            <a:r>
              <a:rPr lang="en-US" b="0" i="0" dirty="0">
                <a:solidFill>
                  <a:srgbClr val="000000"/>
                </a:solidFill>
                <a:effectLst/>
                <a:latin typeface="system-ui"/>
              </a:rPr>
              <a:t>and the </a:t>
            </a:r>
            <a:r>
              <a:rPr lang="en-US" b="0" i="0" cap="small" dirty="0">
                <a:solidFill>
                  <a:srgbClr val="000000"/>
                </a:solidFill>
                <a:effectLst/>
                <a:latin typeface="system-ui"/>
              </a:rPr>
              <a:t>Lord</a:t>
            </a:r>
            <a:r>
              <a:rPr lang="en-US" b="0" i="0" dirty="0">
                <a:solidFill>
                  <a:srgbClr val="000000"/>
                </a:solidFill>
                <a:effectLst/>
                <a:latin typeface="system-ui"/>
              </a:rPr>
              <a:t> said to Moses: “Tell Aaron your brother not to come at </a:t>
            </a:r>
            <a:r>
              <a:rPr lang="en-US" b="0" i="1" dirty="0">
                <a:solidFill>
                  <a:srgbClr val="000000"/>
                </a:solidFill>
                <a:effectLst/>
                <a:latin typeface="system-ui"/>
              </a:rPr>
              <a:t>just</a:t>
            </a:r>
            <a:r>
              <a:rPr lang="en-US" b="0" i="0" dirty="0">
                <a:solidFill>
                  <a:srgbClr val="000000"/>
                </a:solidFill>
                <a:effectLst/>
                <a:latin typeface="system-ui"/>
              </a:rPr>
              <a:t> any time into the Holy </a:t>
            </a:r>
            <a:r>
              <a:rPr lang="en-US" b="0" i="1" dirty="0">
                <a:solidFill>
                  <a:srgbClr val="000000"/>
                </a:solidFill>
                <a:effectLst/>
                <a:latin typeface="system-ui"/>
              </a:rPr>
              <a:t>Place</a:t>
            </a:r>
            <a:r>
              <a:rPr lang="en-US" b="0" i="0" dirty="0">
                <a:solidFill>
                  <a:srgbClr val="000000"/>
                </a:solidFill>
                <a:effectLst/>
                <a:latin typeface="system-ui"/>
              </a:rPr>
              <a:t> inside the veil, before the mercy seat which </a:t>
            </a:r>
            <a:r>
              <a:rPr lang="en-US" b="0" i="1" dirty="0">
                <a:solidFill>
                  <a:srgbClr val="000000"/>
                </a:solidFill>
                <a:effectLst/>
                <a:latin typeface="system-ui"/>
              </a:rPr>
              <a:t>is</a:t>
            </a:r>
            <a:r>
              <a:rPr lang="en-US" b="0" i="0" dirty="0">
                <a:solidFill>
                  <a:srgbClr val="000000"/>
                </a:solidFill>
                <a:effectLst/>
                <a:latin typeface="system-ui"/>
              </a:rPr>
              <a:t> on the ark, lest he die; for </a:t>
            </a:r>
            <a:r>
              <a:rPr lang="en-US" b="1" i="0" dirty="0">
                <a:solidFill>
                  <a:srgbClr val="FF0000"/>
                </a:solidFill>
                <a:effectLst/>
                <a:latin typeface="system-ui"/>
              </a:rPr>
              <a:t>I will appear in the cloud above the mercy seat</a:t>
            </a:r>
            <a:r>
              <a:rPr lang="en-US" b="0" i="0" dirty="0">
                <a:solidFill>
                  <a:srgbClr val="000000"/>
                </a:solidFill>
                <a:effectLst/>
                <a:latin typeface="system-ui"/>
              </a:rPr>
              <a:t>…</a:t>
            </a:r>
          </a:p>
          <a:p>
            <a:endParaRPr lang="en-US" b="0" i="0" dirty="0">
              <a:solidFill>
                <a:srgbClr val="000000"/>
              </a:solidFill>
              <a:effectLst/>
              <a:latin typeface="system-ui"/>
            </a:endParaRPr>
          </a:p>
          <a:p>
            <a:r>
              <a:rPr lang="en-US" b="1" i="0" baseline="30000" dirty="0">
                <a:solidFill>
                  <a:srgbClr val="000000"/>
                </a:solidFill>
                <a:effectLst/>
                <a:latin typeface="system-ui"/>
              </a:rPr>
              <a:t>29 </a:t>
            </a:r>
            <a:r>
              <a:rPr lang="en-US" b="0" i="0" dirty="0">
                <a:solidFill>
                  <a:srgbClr val="000000"/>
                </a:solidFill>
                <a:effectLst/>
                <a:latin typeface="system-ui"/>
              </a:rPr>
              <a:t>“</a:t>
            </a:r>
            <a:r>
              <a:rPr lang="en-US" b="0" i="1" dirty="0">
                <a:solidFill>
                  <a:srgbClr val="000000"/>
                </a:solidFill>
                <a:effectLst/>
                <a:latin typeface="system-ui"/>
              </a:rPr>
              <a:t>This</a:t>
            </a:r>
            <a:r>
              <a:rPr lang="en-US" b="0" i="0" dirty="0">
                <a:solidFill>
                  <a:srgbClr val="000000"/>
                </a:solidFill>
                <a:effectLst/>
                <a:latin typeface="system-ui"/>
              </a:rPr>
              <a:t> shall be a statute forever for you: In the seventh month, on the tenth </a:t>
            </a:r>
            <a:r>
              <a:rPr lang="en-US" b="0" i="1" dirty="0">
                <a:solidFill>
                  <a:srgbClr val="000000"/>
                </a:solidFill>
                <a:effectLst/>
                <a:latin typeface="system-ui"/>
              </a:rPr>
              <a:t>day</a:t>
            </a:r>
            <a:r>
              <a:rPr lang="en-US" b="0" i="0" dirty="0">
                <a:solidFill>
                  <a:srgbClr val="000000"/>
                </a:solidFill>
                <a:effectLst/>
                <a:latin typeface="system-ui"/>
              </a:rPr>
              <a:t> of the month, you shall afflict your souls, and do no work at all, </a:t>
            </a:r>
            <a:r>
              <a:rPr lang="en-US" b="0" i="1" dirty="0">
                <a:solidFill>
                  <a:srgbClr val="000000"/>
                </a:solidFill>
                <a:effectLst/>
                <a:latin typeface="system-ui"/>
              </a:rPr>
              <a:t>whether</a:t>
            </a:r>
            <a:r>
              <a:rPr lang="en-US" b="0" i="0" dirty="0">
                <a:solidFill>
                  <a:srgbClr val="000000"/>
                </a:solidFill>
                <a:effectLst/>
                <a:latin typeface="system-ui"/>
              </a:rPr>
              <a:t> a native of your own country or a stranger who dwells among you. </a:t>
            </a:r>
            <a:r>
              <a:rPr lang="en-US" b="1" i="0" baseline="30000" dirty="0">
                <a:solidFill>
                  <a:srgbClr val="000000"/>
                </a:solidFill>
                <a:effectLst/>
                <a:latin typeface="system-ui"/>
              </a:rPr>
              <a:t>30 </a:t>
            </a:r>
            <a:r>
              <a:rPr lang="en-US" b="1" i="0" dirty="0">
                <a:solidFill>
                  <a:srgbClr val="FF0000"/>
                </a:solidFill>
                <a:effectLst/>
                <a:latin typeface="system-ui"/>
              </a:rPr>
              <a:t>For on that day </a:t>
            </a:r>
            <a:r>
              <a:rPr lang="en-US" b="1" i="1" dirty="0">
                <a:solidFill>
                  <a:srgbClr val="FF0000"/>
                </a:solidFill>
                <a:effectLst/>
                <a:latin typeface="system-ui"/>
              </a:rPr>
              <a:t>the priest</a:t>
            </a:r>
            <a:r>
              <a:rPr lang="en-US" b="1" i="0" dirty="0">
                <a:solidFill>
                  <a:srgbClr val="FF0000"/>
                </a:solidFill>
                <a:effectLst/>
                <a:latin typeface="system-ui"/>
              </a:rPr>
              <a:t> shall make atonement for you</a:t>
            </a:r>
            <a:r>
              <a:rPr lang="en-US" b="0" i="0" dirty="0">
                <a:solidFill>
                  <a:srgbClr val="000000"/>
                </a:solidFill>
                <a:effectLst/>
                <a:latin typeface="system-ui"/>
              </a:rPr>
              <a:t>, to cleanse you, </a:t>
            </a:r>
            <a:r>
              <a:rPr lang="en-US" b="0" i="1" dirty="0">
                <a:solidFill>
                  <a:srgbClr val="000000"/>
                </a:solidFill>
                <a:effectLst/>
                <a:latin typeface="system-ui"/>
              </a:rPr>
              <a:t>that</a:t>
            </a:r>
            <a:r>
              <a:rPr lang="en-US" b="0" i="0" dirty="0">
                <a:solidFill>
                  <a:srgbClr val="000000"/>
                </a:solidFill>
                <a:effectLst/>
                <a:latin typeface="system-ui"/>
              </a:rPr>
              <a:t> you may be clean from all your sins before the </a:t>
            </a:r>
            <a:r>
              <a:rPr lang="en-US" b="0" i="0" cap="small" dirty="0">
                <a:solidFill>
                  <a:srgbClr val="000000"/>
                </a:solidFill>
                <a:effectLst/>
                <a:latin typeface="system-ui"/>
              </a:rPr>
              <a:t>Lord</a:t>
            </a:r>
            <a:r>
              <a:rPr lang="en-US" b="0" i="0" dirty="0">
                <a:solidFill>
                  <a:srgbClr val="000000"/>
                </a:solidFill>
                <a:effectLst/>
                <a:latin typeface="system-ui"/>
              </a:rPr>
              <a:t>. </a:t>
            </a:r>
            <a:endParaRPr lang="en-US" dirty="0">
              <a:solidFill>
                <a:srgbClr val="000000"/>
              </a:solidFill>
              <a:latin typeface="system-ui"/>
            </a:endParaRPr>
          </a:p>
          <a:p>
            <a:r>
              <a:rPr lang="en-US" dirty="0">
                <a:solidFill>
                  <a:srgbClr val="000000"/>
                </a:solidFill>
                <a:latin typeface="system-ui"/>
              </a:rPr>
              <a:t>(Lev. 16:1, 2, 29, 30 NKJV)</a:t>
            </a:r>
            <a:endParaRPr lang="en-US" dirty="0"/>
          </a:p>
        </p:txBody>
      </p:sp>
      <p:sp>
        <p:nvSpPr>
          <p:cNvPr id="4" name="TextBox 3">
            <a:extLst>
              <a:ext uri="{FF2B5EF4-FFF2-40B4-BE49-F238E27FC236}">
                <a16:creationId xmlns:a16="http://schemas.microsoft.com/office/drawing/2014/main" id="{D1A73B2D-2CB4-4F87-9D1F-2CE48FFC8366}"/>
              </a:ext>
            </a:extLst>
          </p:cNvPr>
          <p:cNvSpPr txBox="1"/>
          <p:nvPr/>
        </p:nvSpPr>
        <p:spPr>
          <a:xfrm>
            <a:off x="0" y="387927"/>
            <a:ext cx="12192000" cy="646331"/>
          </a:xfrm>
          <a:prstGeom prst="rect">
            <a:avLst/>
          </a:prstGeom>
          <a:noFill/>
        </p:spPr>
        <p:txBody>
          <a:bodyPr wrap="square" rtlCol="0">
            <a:spAutoFit/>
          </a:bodyPr>
          <a:lstStyle/>
          <a:p>
            <a:pPr algn="ctr"/>
            <a:r>
              <a:rPr lang="en-US" sz="3600" dirty="0"/>
              <a:t>Yom Kippur</a:t>
            </a:r>
          </a:p>
        </p:txBody>
      </p:sp>
      <p:sp>
        <p:nvSpPr>
          <p:cNvPr id="6" name="TextBox 5">
            <a:extLst>
              <a:ext uri="{FF2B5EF4-FFF2-40B4-BE49-F238E27FC236}">
                <a16:creationId xmlns:a16="http://schemas.microsoft.com/office/drawing/2014/main" id="{243E5E00-5AAF-4B9E-8B8F-E75AA631EFB7}"/>
              </a:ext>
            </a:extLst>
          </p:cNvPr>
          <p:cNvSpPr txBox="1"/>
          <p:nvPr/>
        </p:nvSpPr>
        <p:spPr>
          <a:xfrm>
            <a:off x="6096000" y="1582340"/>
            <a:ext cx="6096000" cy="4247317"/>
          </a:xfrm>
          <a:prstGeom prst="rect">
            <a:avLst/>
          </a:prstGeom>
          <a:noFill/>
        </p:spPr>
        <p:txBody>
          <a:bodyPr wrap="square">
            <a:spAutoFit/>
          </a:bodyPr>
          <a:lstStyle/>
          <a:p>
            <a:pPr algn="l"/>
            <a:r>
              <a:rPr lang="en-US" b="1" i="0" baseline="30000" dirty="0">
                <a:solidFill>
                  <a:srgbClr val="000000"/>
                </a:solidFill>
                <a:effectLst/>
                <a:latin typeface="system-ui"/>
              </a:rPr>
              <a:t>13 </a:t>
            </a:r>
            <a:r>
              <a:rPr lang="en-US" b="0" i="0" dirty="0">
                <a:solidFill>
                  <a:srgbClr val="000000"/>
                </a:solidFill>
                <a:effectLst/>
                <a:latin typeface="system-ui"/>
              </a:rPr>
              <a:t>And he shall put the incense on the fire before the </a:t>
            </a:r>
            <a:r>
              <a:rPr lang="en-US" b="0" i="0" cap="small" dirty="0">
                <a:solidFill>
                  <a:srgbClr val="000000"/>
                </a:solidFill>
                <a:effectLst/>
                <a:latin typeface="system-ui"/>
              </a:rPr>
              <a:t>Lord</a:t>
            </a:r>
            <a:r>
              <a:rPr lang="en-US" b="0" i="0" dirty="0">
                <a:solidFill>
                  <a:srgbClr val="000000"/>
                </a:solidFill>
                <a:effectLst/>
                <a:latin typeface="system-ui"/>
              </a:rPr>
              <a:t>, that the cloud of incense may cover the mercy seat that </a:t>
            </a:r>
            <a:r>
              <a:rPr lang="en-US" b="0" i="1" dirty="0">
                <a:solidFill>
                  <a:srgbClr val="000000"/>
                </a:solidFill>
                <a:effectLst/>
                <a:latin typeface="system-ui"/>
              </a:rPr>
              <a:t>is</a:t>
            </a:r>
            <a:r>
              <a:rPr lang="en-US" b="0" i="0" dirty="0">
                <a:solidFill>
                  <a:srgbClr val="000000"/>
                </a:solidFill>
                <a:effectLst/>
                <a:latin typeface="system-ui"/>
              </a:rPr>
              <a:t> on the Testimony, lest he die. </a:t>
            </a:r>
            <a:r>
              <a:rPr lang="en-US" b="1" i="0" baseline="30000" dirty="0">
                <a:solidFill>
                  <a:srgbClr val="000000"/>
                </a:solidFill>
                <a:effectLst/>
                <a:latin typeface="system-ui"/>
              </a:rPr>
              <a:t>14 </a:t>
            </a:r>
            <a:r>
              <a:rPr lang="en-US" b="1" i="0" dirty="0">
                <a:solidFill>
                  <a:srgbClr val="FF0000"/>
                </a:solidFill>
                <a:effectLst/>
                <a:latin typeface="system-ui"/>
              </a:rPr>
              <a:t>He shall take some of the blood of the bull and sprinkle </a:t>
            </a:r>
            <a:r>
              <a:rPr lang="en-US" b="1" i="1" dirty="0">
                <a:solidFill>
                  <a:srgbClr val="FF0000"/>
                </a:solidFill>
                <a:effectLst/>
                <a:latin typeface="system-ui"/>
              </a:rPr>
              <a:t>it</a:t>
            </a:r>
            <a:r>
              <a:rPr lang="en-US" b="1" i="0" dirty="0">
                <a:solidFill>
                  <a:srgbClr val="FF0000"/>
                </a:solidFill>
                <a:effectLst/>
                <a:latin typeface="system-ui"/>
              </a:rPr>
              <a:t> with his finger on the mercy seat on the east </a:t>
            </a:r>
            <a:r>
              <a:rPr lang="en-US" b="1" i="1" dirty="0">
                <a:solidFill>
                  <a:srgbClr val="FF0000"/>
                </a:solidFill>
                <a:effectLst/>
                <a:latin typeface="system-ui"/>
              </a:rPr>
              <a:t>side;</a:t>
            </a:r>
            <a:r>
              <a:rPr lang="en-US" b="1" i="0" dirty="0">
                <a:solidFill>
                  <a:srgbClr val="FF0000"/>
                </a:solidFill>
                <a:effectLst/>
                <a:latin typeface="system-ui"/>
              </a:rPr>
              <a:t> and before the mercy seat he shall sprinkle some of the blood with his finger seven times.</a:t>
            </a:r>
          </a:p>
          <a:p>
            <a:pPr algn="l"/>
            <a:r>
              <a:rPr lang="en-US" b="1" i="0" baseline="30000" dirty="0">
                <a:solidFill>
                  <a:srgbClr val="000000"/>
                </a:solidFill>
                <a:effectLst/>
                <a:latin typeface="system-ui"/>
              </a:rPr>
              <a:t>15 </a:t>
            </a:r>
            <a:r>
              <a:rPr lang="en-US" b="0" i="0" dirty="0">
                <a:solidFill>
                  <a:srgbClr val="000000"/>
                </a:solidFill>
                <a:effectLst/>
                <a:latin typeface="system-ui"/>
              </a:rPr>
              <a:t>“Then he shall kill the goat of the sin offering, which </a:t>
            </a:r>
            <a:r>
              <a:rPr lang="en-US" b="0" i="1" dirty="0">
                <a:solidFill>
                  <a:srgbClr val="000000"/>
                </a:solidFill>
                <a:effectLst/>
                <a:latin typeface="system-ui"/>
              </a:rPr>
              <a:t>is</a:t>
            </a:r>
            <a:r>
              <a:rPr lang="en-US" b="0" i="0" dirty="0">
                <a:solidFill>
                  <a:srgbClr val="000000"/>
                </a:solidFill>
                <a:effectLst/>
                <a:latin typeface="system-ui"/>
              </a:rPr>
              <a:t> for the people, bring its blood inside the veil, do with that blood as he did with the blood of the bull, and sprinkle it on the mercy seat and before the mercy seat. </a:t>
            </a:r>
            <a:r>
              <a:rPr lang="en-US" b="1" i="0" baseline="30000" dirty="0">
                <a:solidFill>
                  <a:srgbClr val="000000"/>
                </a:solidFill>
                <a:effectLst/>
                <a:latin typeface="system-ui"/>
              </a:rPr>
              <a:t>16 </a:t>
            </a:r>
            <a:r>
              <a:rPr lang="en-US" b="1" i="0" dirty="0">
                <a:solidFill>
                  <a:srgbClr val="FF0000"/>
                </a:solidFill>
                <a:effectLst/>
                <a:latin typeface="system-ui"/>
              </a:rPr>
              <a:t>So he shall make atonement for the Holy </a:t>
            </a:r>
            <a:r>
              <a:rPr lang="en-US" b="1" i="1" dirty="0">
                <a:solidFill>
                  <a:srgbClr val="FF0000"/>
                </a:solidFill>
                <a:effectLst/>
                <a:latin typeface="system-ui"/>
              </a:rPr>
              <a:t>Place</a:t>
            </a:r>
            <a:r>
              <a:rPr lang="en-US" b="1" i="0" dirty="0">
                <a:solidFill>
                  <a:srgbClr val="FF0000"/>
                </a:solidFill>
                <a:effectLst/>
                <a:latin typeface="system-ui"/>
              </a:rPr>
              <a:t>, because of the uncleanness of the children of Israel, and because of their transgressions, for all their sins;</a:t>
            </a:r>
            <a:r>
              <a:rPr lang="en-US" b="0" i="0" dirty="0">
                <a:solidFill>
                  <a:srgbClr val="000000"/>
                </a:solidFill>
                <a:effectLst/>
                <a:latin typeface="system-ui"/>
              </a:rPr>
              <a:t> and so he shall do for the tabernacle of meeting which remains among them in the midst of their uncleanness.</a:t>
            </a:r>
          </a:p>
          <a:p>
            <a:pPr algn="l"/>
            <a:r>
              <a:rPr lang="en-US" dirty="0">
                <a:solidFill>
                  <a:srgbClr val="000000"/>
                </a:solidFill>
                <a:latin typeface="system-ui"/>
              </a:rPr>
              <a:t>(Lev. 16:13–16 NKJV)</a:t>
            </a:r>
            <a:endParaRPr lang="en-US" b="0" i="0" dirty="0">
              <a:solidFill>
                <a:srgbClr val="000000"/>
              </a:solidFill>
              <a:effectLst/>
              <a:latin typeface="system-ui"/>
            </a:endParaRPr>
          </a:p>
        </p:txBody>
      </p:sp>
    </p:spTree>
    <p:extLst>
      <p:ext uri="{BB962C8B-B14F-4D97-AF65-F5344CB8AC3E}">
        <p14:creationId xmlns:p14="http://schemas.microsoft.com/office/powerpoint/2010/main" val="32716933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6EC45C-AE13-4346-8BFA-3E561C6973FF}"/>
              </a:ext>
            </a:extLst>
          </p:cNvPr>
          <p:cNvSpPr txBox="1"/>
          <p:nvPr/>
        </p:nvSpPr>
        <p:spPr>
          <a:xfrm>
            <a:off x="670560" y="744419"/>
            <a:ext cx="7030720" cy="3170099"/>
          </a:xfrm>
          <a:prstGeom prst="rect">
            <a:avLst/>
          </a:prstGeom>
          <a:noFill/>
        </p:spPr>
        <p:txBody>
          <a:bodyPr wrap="square">
            <a:spAutoFit/>
          </a:bodyPr>
          <a:lstStyle/>
          <a:p>
            <a:r>
              <a:rPr lang="en-US" sz="2000" b="1"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10 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the law, having a shadow of the good things to come,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and</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not the very image of the things, can never with these same sacrifices, which they offer continually year by year, make those who approach perfect. </a:t>
            </a:r>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2 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then would they not have ceased to be offered? For the worshipers, once purified, would have had no more consciousness of sins. </a:t>
            </a:r>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3 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But in those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sacrifices there is</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a reminder of sins every year. </a:t>
            </a:r>
            <a:r>
              <a:rPr lang="en-US" sz="2000" b="1" i="0" baseline="3000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4 </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a:t>
            </a:r>
            <a:r>
              <a:rPr lang="en-US" sz="20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it is</a:t>
            </a: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not possible that the blood of bulls and goats could take away sins.</a:t>
            </a:r>
          </a:p>
          <a:p>
            <a:r>
              <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rPr>
              <a:t>(Hebrews 10:1–4)</a:t>
            </a:r>
            <a:endParaRPr lang="en-US" sz="2000" dirty="0">
              <a:latin typeface="SBL BibLit" panose="02000000000000000000" pitchFamily="2" charset="-79"/>
              <a:ea typeface="SBL BibLit" panose="02000000000000000000" pitchFamily="2" charset="-79"/>
              <a:cs typeface="SBL BibLit" panose="02000000000000000000" pitchFamily="2" charset="-79"/>
            </a:endParaRPr>
          </a:p>
        </p:txBody>
      </p:sp>
    </p:spTree>
    <p:extLst>
      <p:ext uri="{BB962C8B-B14F-4D97-AF65-F5344CB8AC3E}">
        <p14:creationId xmlns:p14="http://schemas.microsoft.com/office/powerpoint/2010/main" val="13619013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3CF9B2-E928-4E31-864D-52D6B91EB15F}"/>
              </a:ext>
            </a:extLst>
          </p:cNvPr>
          <p:cNvSpPr txBox="1"/>
          <p:nvPr/>
        </p:nvSpPr>
        <p:spPr>
          <a:xfrm>
            <a:off x="822960" y="518775"/>
            <a:ext cx="6096000" cy="1323439"/>
          </a:xfrm>
          <a:prstGeom prst="rect">
            <a:avLst/>
          </a:prstGeom>
          <a:noFill/>
        </p:spPr>
        <p:txBody>
          <a:bodyPr wrap="square">
            <a:spAutoFit/>
          </a:bodyPr>
          <a:lstStyle/>
          <a:p>
            <a:r>
              <a:rPr lang="en-US" sz="2000" b="0" i="0" dirty="0">
                <a:solidFill>
                  <a:srgbClr val="000000"/>
                </a:solidFill>
                <a:effectLst/>
                <a:latin typeface="system-ui"/>
              </a:rPr>
              <a:t>The next day John saw Jesus coming toward him, and said, “Behold! The Lamb of God who takes away the sin of the world! </a:t>
            </a:r>
          </a:p>
          <a:p>
            <a:r>
              <a:rPr lang="en-US" sz="2000" dirty="0">
                <a:solidFill>
                  <a:srgbClr val="000000"/>
                </a:solidFill>
                <a:latin typeface="system-ui"/>
              </a:rPr>
              <a:t>(John 1:29)</a:t>
            </a:r>
            <a:endParaRPr lang="en-US" sz="2000" dirty="0"/>
          </a:p>
        </p:txBody>
      </p:sp>
      <p:sp>
        <p:nvSpPr>
          <p:cNvPr id="5" name="TextBox 4">
            <a:extLst>
              <a:ext uri="{FF2B5EF4-FFF2-40B4-BE49-F238E27FC236}">
                <a16:creationId xmlns:a16="http://schemas.microsoft.com/office/drawing/2014/main" id="{2AC8D524-A3B1-47DD-9418-8BA4FE148A11}"/>
              </a:ext>
            </a:extLst>
          </p:cNvPr>
          <p:cNvSpPr txBox="1"/>
          <p:nvPr/>
        </p:nvSpPr>
        <p:spPr>
          <a:xfrm>
            <a:off x="599440" y="2337415"/>
            <a:ext cx="5862320" cy="923330"/>
          </a:xfrm>
          <a:prstGeom prst="rect">
            <a:avLst/>
          </a:prstGeom>
          <a:noFill/>
        </p:spPr>
        <p:txBody>
          <a:bodyPr wrap="square">
            <a:spAutoFit/>
          </a:bodyPr>
          <a:lstStyle/>
          <a:p>
            <a:r>
              <a:rPr lang="el-GR" sz="1800"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Τῇ ἐπαύριον βλέπει ὁ ᾿Ιωάννης τὸν ᾿Ιησοῦν ἐρχόμενον πρὸς αὐτόν καὶ λέγει· ἴδε ὁ ἀμνὸς τοῦ Θεοῦ</a:t>
            </a:r>
            <a:r>
              <a:rPr lang="el-GR" sz="1800" b="1"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 ὁ αἴρων</a:t>
            </a:r>
            <a:r>
              <a:rPr lang="el-GR" sz="1800"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 τὴν ἁμαρτίαν τοῦ κόσμου.</a:t>
            </a:r>
            <a:r>
              <a:rPr lang="el-GR" sz="1600"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 </a:t>
            </a:r>
            <a:endParaRPr lang="en-US" dirty="0">
              <a:latin typeface="SBL BibLit" panose="02000000000000000000" pitchFamily="2" charset="-79"/>
              <a:ea typeface="SBL BibLit" panose="02000000000000000000" pitchFamily="2" charset="-79"/>
              <a:cs typeface="SBL BibLit" panose="02000000000000000000" pitchFamily="2" charset="-79"/>
            </a:endParaRPr>
          </a:p>
        </p:txBody>
      </p:sp>
      <p:sp>
        <p:nvSpPr>
          <p:cNvPr id="7" name="TextBox 6">
            <a:extLst>
              <a:ext uri="{FF2B5EF4-FFF2-40B4-BE49-F238E27FC236}">
                <a16:creationId xmlns:a16="http://schemas.microsoft.com/office/drawing/2014/main" id="{871BD74A-513E-4FB6-8AA8-8F7DB2EB5E68}"/>
              </a:ext>
            </a:extLst>
          </p:cNvPr>
          <p:cNvSpPr txBox="1"/>
          <p:nvPr/>
        </p:nvSpPr>
        <p:spPr>
          <a:xfrm>
            <a:off x="6461760" y="2337415"/>
            <a:ext cx="5730240" cy="923330"/>
          </a:xfrm>
          <a:prstGeom prst="rect">
            <a:avLst/>
          </a:prstGeom>
          <a:noFill/>
        </p:spPr>
        <p:txBody>
          <a:bodyPr wrap="square">
            <a:spAutoFit/>
          </a:bodyPr>
          <a:lstStyle/>
          <a:p>
            <a:r>
              <a:rPr lang="en-US" sz="18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a:t>
            </a:r>
            <a:r>
              <a:rPr lang="en-US" sz="1800" b="0" i="1"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it is</a:t>
            </a:r>
            <a:r>
              <a:rPr lang="en-US" sz="18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 not possible that the blood of bulls and goats could take away sins.</a:t>
            </a:r>
            <a:endParaRPr lang="en-US" sz="1800" b="0" i="0" u="none" strike="noStrike" baseline="0" dirty="0">
              <a:solidFill>
                <a:srgbClr val="292F33"/>
              </a:solidFill>
              <a:latin typeface="SBL BibLit" panose="02000000000000000000" pitchFamily="2" charset="-79"/>
              <a:cs typeface="SBL BibLit" panose="02000000000000000000" pitchFamily="2" charset="-79"/>
            </a:endParaRPr>
          </a:p>
          <a:p>
            <a:r>
              <a:rPr lang="el-GR" sz="1800" b="0" i="0" u="none" strike="noStrike" baseline="0" dirty="0">
                <a:solidFill>
                  <a:srgbClr val="292F33"/>
                </a:solidFill>
                <a:latin typeface="SBL BibLit" panose="02000000000000000000" pitchFamily="2" charset="-79"/>
                <a:cs typeface="SBL BibLit" panose="02000000000000000000" pitchFamily="2" charset="-79"/>
              </a:rPr>
              <a:t>α</a:t>
            </a:r>
            <a:r>
              <a:rPr lang="el-GR" sz="1800" b="0"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̓δύνατον γὰρ αἷμα ταύρων καὶ τράγων α</a:t>
            </a:r>
            <a:r>
              <a:rPr lang="el-GR" sz="1800" b="1"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̓φαιρεῖν</a:t>
            </a:r>
            <a:r>
              <a:rPr lang="el-GR" sz="1800" b="0" i="0" u="none" strike="noStrike" baseline="0" dirty="0">
                <a:solidFill>
                  <a:srgbClr val="292F33"/>
                </a:solidFill>
                <a:latin typeface="SBL BibLit" panose="02000000000000000000" pitchFamily="2" charset="-79"/>
                <a:ea typeface="SBL BibLit" panose="02000000000000000000" pitchFamily="2" charset="-79"/>
                <a:cs typeface="SBL BibLit" panose="02000000000000000000" pitchFamily="2" charset="-79"/>
              </a:rPr>
              <a:t> ἁμαρτίας.</a:t>
            </a:r>
            <a:r>
              <a:rPr lang="el-GR" sz="1600" b="0" i="0" u="none" strike="noStrike" baseline="0" dirty="0">
                <a:solidFill>
                  <a:srgbClr val="292F33"/>
                </a:solidFill>
                <a:latin typeface="Verdana" panose="020B0604030504040204" pitchFamily="34" charset="0"/>
                <a:ea typeface="SBL BibLit" panose="02000000000000000000" pitchFamily="2" charset="-79"/>
                <a:cs typeface="SBL BibLit" panose="02000000000000000000" pitchFamily="2" charset="-79"/>
              </a:rPr>
              <a:t> </a:t>
            </a:r>
            <a:endParaRPr lang="en-US" dirty="0"/>
          </a:p>
        </p:txBody>
      </p:sp>
    </p:spTree>
    <p:extLst>
      <p:ext uri="{BB962C8B-B14F-4D97-AF65-F5344CB8AC3E}">
        <p14:creationId xmlns:p14="http://schemas.microsoft.com/office/powerpoint/2010/main" val="3112050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2C8CF3-CC97-4918-AEE2-EBE6FC535D31}"/>
              </a:ext>
            </a:extLst>
          </p:cNvPr>
          <p:cNvSpPr txBox="1"/>
          <p:nvPr/>
        </p:nvSpPr>
        <p:spPr>
          <a:xfrm>
            <a:off x="274320" y="386080"/>
            <a:ext cx="6614160" cy="5909310"/>
          </a:xfrm>
          <a:prstGeom prst="rect">
            <a:avLst/>
          </a:prstGeom>
          <a:noFill/>
        </p:spPr>
        <p:txBody>
          <a:bodyPr wrap="square" rtlCol="0">
            <a:spAutoFit/>
          </a:bodyPr>
          <a:lstStyle/>
          <a:p>
            <a:pPr indent="173038"/>
            <a:r>
              <a:rPr lang="en-US" dirty="0">
                <a:latin typeface="SBL BibLit" panose="02000000000000000000" pitchFamily="2" charset="-79"/>
                <a:ea typeface="SBL BibLit" panose="02000000000000000000" pitchFamily="2" charset="-79"/>
                <a:cs typeface="SBL BibLit" panose="02000000000000000000" pitchFamily="2" charset="-79"/>
              </a:rPr>
              <a:t>The </a:t>
            </a:r>
            <a:r>
              <a:rPr lang="en-US" b="1" dirty="0">
                <a:latin typeface="SBL BibLit" panose="02000000000000000000" pitchFamily="2" charset="-79"/>
                <a:ea typeface="SBL BibLit" panose="02000000000000000000" pitchFamily="2" charset="-79"/>
                <a:cs typeface="SBL BibLit" panose="02000000000000000000" pitchFamily="2" charset="-79"/>
              </a:rPr>
              <a:t>blood</a:t>
            </a:r>
            <a:r>
              <a:rPr lang="en-US" dirty="0">
                <a:latin typeface="SBL BibLit" panose="02000000000000000000" pitchFamily="2" charset="-79"/>
                <a:ea typeface="SBL BibLit" panose="02000000000000000000" pitchFamily="2" charset="-79"/>
                <a:cs typeface="SBL BibLit" panose="02000000000000000000" pitchFamily="2" charset="-79"/>
              </a:rPr>
              <a:t> of  animals cannot </a:t>
            </a:r>
            <a:r>
              <a:rPr lang="en-US" b="1" dirty="0">
                <a:latin typeface="SBL BibLit" panose="02000000000000000000" pitchFamily="2" charset="-79"/>
                <a:ea typeface="SBL BibLit" panose="02000000000000000000" pitchFamily="2" charset="-79"/>
                <a:cs typeface="SBL BibLit" panose="02000000000000000000" pitchFamily="2" charset="-79"/>
              </a:rPr>
              <a:t>take away sins</a:t>
            </a:r>
            <a:r>
              <a:rPr lang="en-US" dirty="0">
                <a:latin typeface="SBL BibLit" panose="02000000000000000000" pitchFamily="2" charset="-79"/>
                <a:ea typeface="SBL BibLit" panose="02000000000000000000" pitchFamily="2" charset="-79"/>
                <a:cs typeface="SBL BibLit" panose="02000000000000000000" pitchFamily="2" charset="-79"/>
              </a:rPr>
              <a:t>. Certainly God commanded the people to perform these sacrifices. When people of faith did so, they would be blessed by God because of their obedience. However, true forgiveness was not found in them. Forgiveness was given only in the sense that God did not judge the people for their sins in light of the coming sacrifice He would provide. It would be in this coming sacrifice that forgiveness would be found for believers under the Old and New Covenants.</a:t>
            </a:r>
          </a:p>
          <a:p>
            <a:pPr indent="173038"/>
            <a:r>
              <a:rPr lang="en-US" dirty="0">
                <a:latin typeface="SBL BibLit" panose="02000000000000000000" pitchFamily="2" charset="-79"/>
                <a:ea typeface="SBL BibLit" panose="02000000000000000000" pitchFamily="2" charset="-79"/>
                <a:cs typeface="SBL BibLit" panose="02000000000000000000" pitchFamily="2" charset="-79"/>
              </a:rPr>
              <a:t>Eternal life is given by faith alone. In the OT it was given to those who believed in the coming Messiah. The reason God can give eternal life is because the sins of those who believe have been dealt with once for all. The fact that these sacrifices in the old system were offered over and over again was a reminder that the blood of those animals was not the place to find that forgiveness.</a:t>
            </a:r>
          </a:p>
          <a:p>
            <a:pPr indent="173038"/>
            <a:r>
              <a:rPr lang="en-US" dirty="0">
                <a:latin typeface="SBL BibLit" panose="02000000000000000000" pitchFamily="2" charset="-79"/>
                <a:ea typeface="SBL BibLit" panose="02000000000000000000" pitchFamily="2" charset="-79"/>
                <a:cs typeface="SBL BibLit" panose="02000000000000000000" pitchFamily="2" charset="-79"/>
              </a:rPr>
              <a:t>And how could they? How could the blood of a dumb, unwilling animal take care of the sins of God’s people once for all? How could it give such peace and allow unfettered access into the presence of God?</a:t>
            </a:r>
          </a:p>
          <a:p>
            <a:pPr indent="173038"/>
            <a:r>
              <a:rPr lang="en-US" dirty="0">
                <a:latin typeface="SBL BibLit" panose="02000000000000000000" pitchFamily="2" charset="-79"/>
                <a:ea typeface="SBL BibLit" panose="02000000000000000000" pitchFamily="2" charset="-79"/>
                <a:cs typeface="SBL BibLit" panose="02000000000000000000" pitchFamily="2" charset="-79"/>
              </a:rPr>
              <a:t>But all that leads to another question. In Hebrews 1 Jesus is described as the eternal God, the Creator of all things. How could His blood </a:t>
            </a:r>
            <a:r>
              <a:rPr lang="en-US" i="1" dirty="0">
                <a:latin typeface="SBL BibLit" panose="02000000000000000000" pitchFamily="2" charset="-79"/>
                <a:ea typeface="SBL BibLit" panose="02000000000000000000" pitchFamily="2" charset="-79"/>
                <a:cs typeface="SBL BibLit" panose="02000000000000000000" pitchFamily="2" charset="-79"/>
              </a:rPr>
              <a:t>not</a:t>
            </a:r>
            <a:r>
              <a:rPr lang="en-US" dirty="0">
                <a:latin typeface="SBL BibLit" panose="02000000000000000000" pitchFamily="2" charset="-79"/>
                <a:ea typeface="SBL BibLit" panose="02000000000000000000" pitchFamily="2" charset="-79"/>
                <a:cs typeface="SBL BibLit" panose="02000000000000000000" pitchFamily="2" charset="-79"/>
              </a:rPr>
              <a:t> accomplish what God wanted in a sacrifice?</a:t>
            </a:r>
          </a:p>
        </p:txBody>
      </p:sp>
      <p:sp>
        <p:nvSpPr>
          <p:cNvPr id="3" name="TextBox 2">
            <a:extLst>
              <a:ext uri="{FF2B5EF4-FFF2-40B4-BE49-F238E27FC236}">
                <a16:creationId xmlns:a16="http://schemas.microsoft.com/office/drawing/2014/main" id="{AA0E939F-DF6D-48B5-B952-04DD3D260B04}"/>
              </a:ext>
            </a:extLst>
          </p:cNvPr>
          <p:cNvSpPr txBox="1"/>
          <p:nvPr/>
        </p:nvSpPr>
        <p:spPr>
          <a:xfrm>
            <a:off x="274320" y="6380480"/>
            <a:ext cx="3558988" cy="276999"/>
          </a:xfrm>
          <a:prstGeom prst="rect">
            <a:avLst/>
          </a:prstGeom>
          <a:noFill/>
        </p:spPr>
        <p:txBody>
          <a:bodyPr wrap="none" rtlCol="0">
            <a:spAutoFit/>
          </a:bodyPr>
          <a:lstStyle/>
          <a:p>
            <a:r>
              <a:rPr lang="en-US" sz="1200" dirty="0">
                <a:latin typeface="SBL BibLit" panose="02000000000000000000" pitchFamily="2" charset="-79"/>
                <a:ea typeface="SBL BibLit" panose="02000000000000000000" pitchFamily="2" charset="-79"/>
                <a:cs typeface="SBL BibLit" panose="02000000000000000000" pitchFamily="2" charset="-79"/>
              </a:rPr>
              <a:t>Ken Yates, </a:t>
            </a:r>
            <a:r>
              <a:rPr lang="en-US" sz="1200" i="1" dirty="0">
                <a:latin typeface="SBL BibLit" panose="02000000000000000000" pitchFamily="2" charset="-79"/>
                <a:ea typeface="SBL BibLit" panose="02000000000000000000" pitchFamily="2" charset="-79"/>
                <a:cs typeface="SBL BibLit" panose="02000000000000000000" pitchFamily="2" charset="-79"/>
              </a:rPr>
              <a:t>Hebrews: Partners with Christ</a:t>
            </a:r>
            <a:r>
              <a:rPr lang="en-US" sz="1200" dirty="0">
                <a:latin typeface="SBL BibLit" panose="02000000000000000000" pitchFamily="2" charset="-79"/>
                <a:ea typeface="SBL BibLit" panose="02000000000000000000" pitchFamily="2" charset="-79"/>
                <a:cs typeface="SBL BibLit" panose="02000000000000000000" pitchFamily="2" charset="-79"/>
              </a:rPr>
              <a:t>, 148–149.</a:t>
            </a:r>
          </a:p>
        </p:txBody>
      </p:sp>
      <p:pic>
        <p:nvPicPr>
          <p:cNvPr id="4098" name="Picture 2">
            <a:extLst>
              <a:ext uri="{FF2B5EF4-FFF2-40B4-BE49-F238E27FC236}">
                <a16:creationId xmlns:a16="http://schemas.microsoft.com/office/drawing/2014/main" id="{6BD055FE-3659-4384-884E-398FD8573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5737" y="932872"/>
            <a:ext cx="4066771" cy="40667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FE2A6C7-1071-4BF8-A0EE-5B99A6790C26}"/>
              </a:ext>
            </a:extLst>
          </p:cNvPr>
          <p:cNvSpPr txBox="1"/>
          <p:nvPr/>
        </p:nvSpPr>
        <p:spPr>
          <a:xfrm>
            <a:off x="7695737" y="5070763"/>
            <a:ext cx="4066771" cy="369332"/>
          </a:xfrm>
          <a:prstGeom prst="rect">
            <a:avLst/>
          </a:prstGeom>
          <a:noFill/>
        </p:spPr>
        <p:txBody>
          <a:bodyPr wrap="square" rtlCol="0">
            <a:spAutoFit/>
          </a:bodyPr>
          <a:lstStyle/>
          <a:p>
            <a:pPr algn="ctr"/>
            <a:r>
              <a:rPr lang="en-US" dirty="0"/>
              <a:t>Ken Yates</a:t>
            </a:r>
          </a:p>
        </p:txBody>
      </p:sp>
    </p:spTree>
    <p:extLst>
      <p:ext uri="{BB962C8B-B14F-4D97-AF65-F5344CB8AC3E}">
        <p14:creationId xmlns:p14="http://schemas.microsoft.com/office/powerpoint/2010/main" val="17435101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DCF284-3763-4044-A569-A0CDE133546F}"/>
              </a:ext>
            </a:extLst>
          </p:cNvPr>
          <p:cNvSpPr txBox="1"/>
          <p:nvPr/>
        </p:nvSpPr>
        <p:spPr>
          <a:xfrm>
            <a:off x="323272" y="448071"/>
            <a:ext cx="6096000" cy="1200329"/>
          </a:xfrm>
          <a:prstGeom prst="rect">
            <a:avLst/>
          </a:prstGeom>
          <a:noFill/>
        </p:spPr>
        <p:txBody>
          <a:bodyPr wrap="square">
            <a:spAutoFit/>
          </a:bodyPr>
          <a:lstStyle/>
          <a:p>
            <a:r>
              <a:rPr lang="en-US" b="0" i="0" dirty="0">
                <a:solidFill>
                  <a:srgbClr val="000000"/>
                </a:solidFill>
                <a:effectLst/>
                <a:latin typeface="system-ui"/>
              </a:rPr>
              <a:t>For even the Son of Man did not come to be served, but to serve, and to give His life a ransom </a:t>
            </a:r>
            <a:r>
              <a:rPr lang="en-US" b="1" i="0" dirty="0">
                <a:solidFill>
                  <a:srgbClr val="FF0000"/>
                </a:solidFill>
                <a:effectLst/>
                <a:latin typeface="system-ui"/>
              </a:rPr>
              <a:t>for </a:t>
            </a:r>
            <a:r>
              <a:rPr lang="en-US" b="0" i="0" dirty="0">
                <a:solidFill>
                  <a:srgbClr val="000000"/>
                </a:solidFill>
                <a:effectLst/>
                <a:latin typeface="system-ui"/>
              </a:rPr>
              <a:t>many [</a:t>
            </a:r>
            <a:r>
              <a:rPr lang="el-GR" b="0" i="0" dirty="0">
                <a:solidFill>
                  <a:srgbClr val="000000"/>
                </a:solidFill>
                <a:effectLst/>
                <a:latin typeface="system-ui"/>
              </a:rPr>
              <a:t>καὶ δοῦναι τὴν ψυχὴν αὐτοῦ λύτρον </a:t>
            </a:r>
            <a:r>
              <a:rPr lang="el-GR" b="1" i="0" dirty="0">
                <a:solidFill>
                  <a:srgbClr val="FF0000"/>
                </a:solidFill>
                <a:effectLst/>
                <a:latin typeface="system-ui"/>
              </a:rPr>
              <a:t>ἀντὶ</a:t>
            </a:r>
            <a:r>
              <a:rPr lang="el-GR" b="0" i="0" dirty="0">
                <a:solidFill>
                  <a:srgbClr val="000000"/>
                </a:solidFill>
                <a:effectLst/>
                <a:latin typeface="system-ui"/>
              </a:rPr>
              <a:t> πολλῶν</a:t>
            </a:r>
            <a:r>
              <a:rPr lang="en-US" b="0" i="0" dirty="0">
                <a:solidFill>
                  <a:srgbClr val="000000"/>
                </a:solidFill>
                <a:effectLst/>
                <a:latin typeface="system-ui"/>
              </a:rPr>
              <a:t>].” </a:t>
            </a:r>
          </a:p>
          <a:p>
            <a:r>
              <a:rPr lang="en-US" b="0" i="0" dirty="0">
                <a:solidFill>
                  <a:srgbClr val="000000"/>
                </a:solidFill>
                <a:effectLst/>
                <a:latin typeface="system-ui"/>
              </a:rPr>
              <a:t>(Mark 10:45; cf. Matt. 20:28)</a:t>
            </a:r>
            <a:endParaRPr lang="en-US" dirty="0"/>
          </a:p>
        </p:txBody>
      </p:sp>
      <p:sp>
        <p:nvSpPr>
          <p:cNvPr id="5" name="TextBox 4">
            <a:extLst>
              <a:ext uri="{FF2B5EF4-FFF2-40B4-BE49-F238E27FC236}">
                <a16:creationId xmlns:a16="http://schemas.microsoft.com/office/drawing/2014/main" id="{F75D78E2-E40D-41CE-9583-A3B2B874D09F}"/>
              </a:ext>
            </a:extLst>
          </p:cNvPr>
          <p:cNvSpPr txBox="1"/>
          <p:nvPr/>
        </p:nvSpPr>
        <p:spPr>
          <a:xfrm>
            <a:off x="323272" y="1842854"/>
            <a:ext cx="6096000" cy="1477328"/>
          </a:xfrm>
          <a:prstGeom prst="rect">
            <a:avLst/>
          </a:prstGeom>
          <a:noFill/>
        </p:spPr>
        <p:txBody>
          <a:bodyPr wrap="square">
            <a:spAutoFit/>
          </a:bodyPr>
          <a:lstStyle/>
          <a:p>
            <a:r>
              <a:rPr lang="en-US" b="1" i="0" baseline="30000" dirty="0">
                <a:solidFill>
                  <a:srgbClr val="000000"/>
                </a:solidFill>
                <a:effectLst/>
                <a:latin typeface="system-ui"/>
              </a:rPr>
              <a:t>14 </a:t>
            </a:r>
            <a:r>
              <a:rPr lang="en-US" b="0" i="0" dirty="0">
                <a:solidFill>
                  <a:srgbClr val="000000"/>
                </a:solidFill>
                <a:effectLst/>
                <a:latin typeface="system-ui"/>
              </a:rPr>
              <a:t>For the love of Christ compels us, because we judge thus: that if One died </a:t>
            </a:r>
            <a:r>
              <a:rPr lang="en-US" b="1" i="0" dirty="0">
                <a:solidFill>
                  <a:srgbClr val="FF0000"/>
                </a:solidFill>
                <a:effectLst/>
                <a:latin typeface="system-ui"/>
              </a:rPr>
              <a:t>for </a:t>
            </a:r>
            <a:r>
              <a:rPr lang="en-US" b="0" i="0" dirty="0">
                <a:solidFill>
                  <a:srgbClr val="000000"/>
                </a:solidFill>
                <a:effectLst/>
                <a:latin typeface="system-ui"/>
              </a:rPr>
              <a:t>all [</a:t>
            </a:r>
            <a:r>
              <a:rPr lang="el-GR" b="1" i="0" dirty="0">
                <a:solidFill>
                  <a:srgbClr val="FF0000"/>
                </a:solidFill>
                <a:effectLst/>
                <a:latin typeface="system-ui"/>
              </a:rPr>
              <a:t>ὑπὲρ </a:t>
            </a:r>
            <a:r>
              <a:rPr lang="el-GR" b="0" i="0" dirty="0">
                <a:solidFill>
                  <a:srgbClr val="000000"/>
                </a:solidFill>
                <a:effectLst/>
                <a:latin typeface="system-ui"/>
              </a:rPr>
              <a:t>πάντων ἀπέθανεν</a:t>
            </a:r>
            <a:r>
              <a:rPr lang="en-US" b="0" i="0" dirty="0">
                <a:solidFill>
                  <a:srgbClr val="000000"/>
                </a:solidFill>
                <a:effectLst/>
                <a:latin typeface="system-ui"/>
              </a:rPr>
              <a:t>], then all died; </a:t>
            </a:r>
            <a:r>
              <a:rPr lang="en-US" b="1" i="0" baseline="30000" dirty="0">
                <a:solidFill>
                  <a:srgbClr val="000000"/>
                </a:solidFill>
                <a:effectLst/>
                <a:latin typeface="system-ui"/>
              </a:rPr>
              <a:t>15 </a:t>
            </a:r>
            <a:r>
              <a:rPr lang="en-US" b="0" i="0" dirty="0">
                <a:solidFill>
                  <a:srgbClr val="000000"/>
                </a:solidFill>
                <a:effectLst/>
                <a:latin typeface="system-ui"/>
              </a:rPr>
              <a:t>and He died for all, that those who live should live no longer for themselves, but </a:t>
            </a:r>
            <a:r>
              <a:rPr lang="en-US" b="1" i="0" dirty="0">
                <a:solidFill>
                  <a:srgbClr val="FF0000"/>
                </a:solidFill>
                <a:effectLst/>
                <a:latin typeface="system-ui"/>
              </a:rPr>
              <a:t>for </a:t>
            </a:r>
            <a:r>
              <a:rPr lang="en-US" b="0" i="0" dirty="0">
                <a:solidFill>
                  <a:srgbClr val="000000"/>
                </a:solidFill>
                <a:effectLst/>
                <a:latin typeface="system-ui"/>
              </a:rPr>
              <a:t>Him who died for them [</a:t>
            </a:r>
            <a:r>
              <a:rPr lang="el-GR" b="1" i="0" dirty="0">
                <a:solidFill>
                  <a:srgbClr val="FF0000"/>
                </a:solidFill>
                <a:effectLst/>
                <a:latin typeface="system-ui"/>
              </a:rPr>
              <a:t>ὑπὲρ </a:t>
            </a:r>
            <a:r>
              <a:rPr lang="el-GR" b="0" i="0" dirty="0">
                <a:solidFill>
                  <a:srgbClr val="000000"/>
                </a:solidFill>
                <a:effectLst/>
                <a:latin typeface="system-ui"/>
              </a:rPr>
              <a:t>αὐτῶν ἀποθανόντι</a:t>
            </a:r>
            <a:r>
              <a:rPr lang="en-US" b="0" i="0" dirty="0">
                <a:solidFill>
                  <a:srgbClr val="000000"/>
                </a:solidFill>
                <a:effectLst/>
                <a:latin typeface="system-ui"/>
              </a:rPr>
              <a:t>] and rose again. (2 Cor. 5:14, 15)</a:t>
            </a:r>
            <a:endParaRPr lang="en-US" dirty="0"/>
          </a:p>
        </p:txBody>
      </p:sp>
      <p:sp>
        <p:nvSpPr>
          <p:cNvPr id="7" name="TextBox 6">
            <a:extLst>
              <a:ext uri="{FF2B5EF4-FFF2-40B4-BE49-F238E27FC236}">
                <a16:creationId xmlns:a16="http://schemas.microsoft.com/office/drawing/2014/main" id="{979A8B6F-B745-4F4B-AD2E-9557BA792A58}"/>
              </a:ext>
            </a:extLst>
          </p:cNvPr>
          <p:cNvSpPr txBox="1"/>
          <p:nvPr/>
        </p:nvSpPr>
        <p:spPr>
          <a:xfrm>
            <a:off x="323272" y="3537819"/>
            <a:ext cx="6096000" cy="1200329"/>
          </a:xfrm>
          <a:prstGeom prst="rect">
            <a:avLst/>
          </a:prstGeom>
          <a:noFill/>
        </p:spPr>
        <p:txBody>
          <a:bodyPr wrap="square">
            <a:spAutoFit/>
          </a:bodyPr>
          <a:lstStyle/>
          <a:p>
            <a:r>
              <a:rPr lang="en-US" b="1" i="0" baseline="30000" dirty="0">
                <a:solidFill>
                  <a:srgbClr val="000000"/>
                </a:solidFill>
                <a:effectLst/>
                <a:latin typeface="system-ui"/>
              </a:rPr>
              <a:t>5 </a:t>
            </a:r>
            <a:r>
              <a:rPr lang="en-US" b="0" i="0" dirty="0">
                <a:solidFill>
                  <a:srgbClr val="000000"/>
                </a:solidFill>
                <a:effectLst/>
                <a:latin typeface="system-ui"/>
              </a:rPr>
              <a:t>For </a:t>
            </a:r>
            <a:r>
              <a:rPr lang="en-US" b="0" i="1" dirty="0">
                <a:solidFill>
                  <a:srgbClr val="000000"/>
                </a:solidFill>
                <a:effectLst/>
                <a:latin typeface="system-ui"/>
              </a:rPr>
              <a:t>there is</a:t>
            </a:r>
            <a:r>
              <a:rPr lang="en-US" b="0" i="0" dirty="0">
                <a:solidFill>
                  <a:srgbClr val="000000"/>
                </a:solidFill>
                <a:effectLst/>
                <a:latin typeface="system-ui"/>
              </a:rPr>
              <a:t> one God and one Mediator between God and men, </a:t>
            </a:r>
            <a:r>
              <a:rPr lang="en-US" b="0" i="1" dirty="0">
                <a:solidFill>
                  <a:srgbClr val="000000"/>
                </a:solidFill>
                <a:effectLst/>
                <a:latin typeface="system-ui"/>
              </a:rPr>
              <a:t>the</a:t>
            </a:r>
            <a:r>
              <a:rPr lang="en-US" b="0" i="0" dirty="0">
                <a:solidFill>
                  <a:srgbClr val="000000"/>
                </a:solidFill>
                <a:effectLst/>
                <a:latin typeface="system-ui"/>
              </a:rPr>
              <a:t> Man Christ Jesus, </a:t>
            </a:r>
            <a:r>
              <a:rPr lang="en-US" b="1" i="0" baseline="30000" dirty="0">
                <a:solidFill>
                  <a:srgbClr val="000000"/>
                </a:solidFill>
                <a:effectLst/>
                <a:latin typeface="system-ui"/>
              </a:rPr>
              <a:t>6 </a:t>
            </a:r>
            <a:r>
              <a:rPr lang="en-US" b="0" i="0" dirty="0">
                <a:solidFill>
                  <a:srgbClr val="000000"/>
                </a:solidFill>
                <a:effectLst/>
                <a:latin typeface="system-ui"/>
              </a:rPr>
              <a:t>who gave Himself a ransom </a:t>
            </a:r>
            <a:r>
              <a:rPr lang="en-US" b="1" i="0" dirty="0">
                <a:solidFill>
                  <a:srgbClr val="FF0000"/>
                </a:solidFill>
                <a:effectLst/>
                <a:latin typeface="system-ui"/>
              </a:rPr>
              <a:t>for</a:t>
            </a:r>
            <a:r>
              <a:rPr lang="en-US" b="0" i="0" dirty="0">
                <a:solidFill>
                  <a:srgbClr val="000000"/>
                </a:solidFill>
                <a:effectLst/>
                <a:latin typeface="system-ui"/>
              </a:rPr>
              <a:t> all [</a:t>
            </a:r>
            <a:r>
              <a:rPr lang="el-GR" b="0" i="0" dirty="0">
                <a:solidFill>
                  <a:srgbClr val="000000"/>
                </a:solidFill>
                <a:effectLst/>
                <a:latin typeface="system-ui"/>
              </a:rPr>
              <a:t>ἀντίλυτρον </a:t>
            </a:r>
            <a:r>
              <a:rPr lang="el-GR" b="1" i="0" dirty="0">
                <a:solidFill>
                  <a:srgbClr val="FF0000"/>
                </a:solidFill>
                <a:effectLst/>
                <a:latin typeface="system-ui"/>
              </a:rPr>
              <a:t>ὑπὲρ </a:t>
            </a:r>
            <a:r>
              <a:rPr lang="el-GR" b="0" i="0" dirty="0">
                <a:solidFill>
                  <a:srgbClr val="000000"/>
                </a:solidFill>
                <a:effectLst/>
                <a:latin typeface="system-ui"/>
              </a:rPr>
              <a:t>πάντων</a:t>
            </a:r>
            <a:r>
              <a:rPr lang="en-US" b="0" i="0" dirty="0">
                <a:solidFill>
                  <a:srgbClr val="000000"/>
                </a:solidFill>
                <a:effectLst/>
                <a:latin typeface="system-ui"/>
              </a:rPr>
              <a:t>], to be testified in due time, (1 Tim. 2:5, 6)</a:t>
            </a:r>
            <a:endParaRPr lang="en-US" dirty="0"/>
          </a:p>
        </p:txBody>
      </p:sp>
      <p:sp>
        <p:nvSpPr>
          <p:cNvPr id="8" name="TextBox 7">
            <a:extLst>
              <a:ext uri="{FF2B5EF4-FFF2-40B4-BE49-F238E27FC236}">
                <a16:creationId xmlns:a16="http://schemas.microsoft.com/office/drawing/2014/main" id="{A426DF76-DAE8-4467-B5E2-DC0B8D366BA3}"/>
              </a:ext>
            </a:extLst>
          </p:cNvPr>
          <p:cNvSpPr txBox="1"/>
          <p:nvPr/>
        </p:nvSpPr>
        <p:spPr>
          <a:xfrm>
            <a:off x="7195128" y="1002067"/>
            <a:ext cx="1967345" cy="369332"/>
          </a:xfrm>
          <a:prstGeom prst="rect">
            <a:avLst/>
          </a:prstGeom>
          <a:noFill/>
        </p:spPr>
        <p:txBody>
          <a:bodyPr wrap="square" rtlCol="0">
            <a:spAutoFit/>
          </a:bodyPr>
          <a:lstStyle/>
          <a:p>
            <a:r>
              <a:rPr lang="en-US" b="1" i="1" dirty="0">
                <a:solidFill>
                  <a:srgbClr val="FF0000"/>
                </a:solidFill>
              </a:rPr>
              <a:t>anti</a:t>
            </a:r>
            <a:r>
              <a:rPr lang="en-US" b="1" dirty="0">
                <a:solidFill>
                  <a:srgbClr val="FF0000"/>
                </a:solidFill>
              </a:rPr>
              <a:t>-</a:t>
            </a:r>
            <a:r>
              <a:rPr lang="en-US" dirty="0"/>
              <a:t> and </a:t>
            </a:r>
            <a:r>
              <a:rPr lang="en-US" b="1" i="1" dirty="0" err="1">
                <a:solidFill>
                  <a:srgbClr val="FF0000"/>
                </a:solidFill>
              </a:rPr>
              <a:t>huper</a:t>
            </a:r>
            <a:r>
              <a:rPr lang="en-US" b="1" dirty="0">
                <a:solidFill>
                  <a:srgbClr val="FF0000"/>
                </a:solidFill>
              </a:rPr>
              <a:t>- </a:t>
            </a:r>
            <a:r>
              <a:rPr lang="en-US" dirty="0"/>
              <a:t>=</a:t>
            </a:r>
          </a:p>
        </p:txBody>
      </p:sp>
      <p:sp>
        <p:nvSpPr>
          <p:cNvPr id="10" name="TextBox 9">
            <a:extLst>
              <a:ext uri="{FF2B5EF4-FFF2-40B4-BE49-F238E27FC236}">
                <a16:creationId xmlns:a16="http://schemas.microsoft.com/office/drawing/2014/main" id="{559D88E1-FE47-4AA1-921B-8832885163FD}"/>
              </a:ext>
            </a:extLst>
          </p:cNvPr>
          <p:cNvSpPr txBox="1"/>
          <p:nvPr/>
        </p:nvSpPr>
        <p:spPr>
          <a:xfrm>
            <a:off x="8876144" y="863568"/>
            <a:ext cx="2401455" cy="646331"/>
          </a:xfrm>
          <a:prstGeom prst="rect">
            <a:avLst/>
          </a:prstGeom>
          <a:noFill/>
        </p:spPr>
        <p:txBody>
          <a:bodyPr wrap="square">
            <a:spAutoFit/>
          </a:bodyPr>
          <a:lstStyle/>
          <a:p>
            <a:pPr algn="ctr"/>
            <a:r>
              <a:rPr lang="en-US" dirty="0"/>
              <a:t>“instead of, in the place of, as a substitute for”</a:t>
            </a:r>
          </a:p>
        </p:txBody>
      </p:sp>
      <p:sp>
        <p:nvSpPr>
          <p:cNvPr id="12" name="TextBox 11">
            <a:extLst>
              <a:ext uri="{FF2B5EF4-FFF2-40B4-BE49-F238E27FC236}">
                <a16:creationId xmlns:a16="http://schemas.microsoft.com/office/drawing/2014/main" id="{9F7135B9-AFDA-40FA-806E-090CCBCC6D76}"/>
              </a:ext>
            </a:extLst>
          </p:cNvPr>
          <p:cNvSpPr txBox="1"/>
          <p:nvPr/>
        </p:nvSpPr>
        <p:spPr>
          <a:xfrm>
            <a:off x="3509819" y="4955785"/>
            <a:ext cx="6096000" cy="1200329"/>
          </a:xfrm>
          <a:prstGeom prst="rect">
            <a:avLst/>
          </a:prstGeom>
          <a:noFill/>
        </p:spPr>
        <p:txBody>
          <a:bodyPr wrap="square">
            <a:spAutoFit/>
          </a:bodyPr>
          <a:lstStyle/>
          <a:p>
            <a:r>
              <a:rPr lang="en-US" dirty="0"/>
              <a:t>See also:</a:t>
            </a:r>
          </a:p>
          <a:p>
            <a:r>
              <a:rPr lang="en-US" dirty="0"/>
              <a:t>Matt. 26:28; Mark 14:24; Luke 22:20; John 6:51; 10:11; 15:13; Rom 5:6, 8; 1:32; 1 Cor. 15:3; 2 Cor 5:21; Gal. 1:4; 2:20; 3:13; Ephesians 5:2; Titus 2:14; Heb. 2:9; 1 Pet. 3:18</a:t>
            </a:r>
          </a:p>
        </p:txBody>
      </p:sp>
      <p:sp>
        <p:nvSpPr>
          <p:cNvPr id="14" name="TextBox 13">
            <a:extLst>
              <a:ext uri="{FF2B5EF4-FFF2-40B4-BE49-F238E27FC236}">
                <a16:creationId xmlns:a16="http://schemas.microsoft.com/office/drawing/2014/main" id="{2A535279-04B0-4D6C-B46A-0E9134053C76}"/>
              </a:ext>
            </a:extLst>
          </p:cNvPr>
          <p:cNvSpPr txBox="1"/>
          <p:nvPr/>
        </p:nvSpPr>
        <p:spPr>
          <a:xfrm>
            <a:off x="7176655" y="1727536"/>
            <a:ext cx="4858327" cy="646331"/>
          </a:xfrm>
          <a:prstGeom prst="rect">
            <a:avLst/>
          </a:prstGeom>
          <a:noFill/>
        </p:spPr>
        <p:txBody>
          <a:bodyPr wrap="square">
            <a:spAutoFit/>
          </a:bodyPr>
          <a:lstStyle/>
          <a:p>
            <a:r>
              <a:rPr lang="en-US" b="0" i="0" dirty="0">
                <a:solidFill>
                  <a:srgbClr val="000000"/>
                </a:solidFill>
                <a:effectLst/>
                <a:latin typeface="system-ui"/>
              </a:rPr>
              <a:t>Or if </a:t>
            </a:r>
            <a:r>
              <a:rPr lang="en-US" b="0" i="1" dirty="0">
                <a:solidFill>
                  <a:srgbClr val="000000"/>
                </a:solidFill>
                <a:effectLst/>
                <a:latin typeface="system-ui"/>
              </a:rPr>
              <a:t>he asks</a:t>
            </a:r>
            <a:r>
              <a:rPr lang="en-US" b="0" i="0" dirty="0">
                <a:solidFill>
                  <a:srgbClr val="000000"/>
                </a:solidFill>
                <a:effectLst/>
                <a:latin typeface="system-ui"/>
              </a:rPr>
              <a:t> for a fish, will he give him a serpent </a:t>
            </a:r>
            <a:r>
              <a:rPr lang="en-US" b="1" i="0" dirty="0">
                <a:solidFill>
                  <a:srgbClr val="FF0000"/>
                </a:solidFill>
                <a:effectLst/>
                <a:latin typeface="system-ui"/>
              </a:rPr>
              <a:t>instead of</a:t>
            </a:r>
            <a:r>
              <a:rPr lang="en-US" b="0" i="0" dirty="0">
                <a:solidFill>
                  <a:srgbClr val="000000"/>
                </a:solidFill>
                <a:effectLst/>
                <a:latin typeface="system-ui"/>
              </a:rPr>
              <a:t> a fish [</a:t>
            </a:r>
            <a:r>
              <a:rPr lang="el-GR" b="1" i="0" dirty="0">
                <a:solidFill>
                  <a:srgbClr val="FF0000"/>
                </a:solidFill>
                <a:effectLst/>
                <a:latin typeface="system-ui"/>
              </a:rPr>
              <a:t>ἀντὶ </a:t>
            </a:r>
            <a:r>
              <a:rPr lang="el-GR" b="0" i="0" dirty="0">
                <a:solidFill>
                  <a:srgbClr val="000000"/>
                </a:solidFill>
                <a:effectLst/>
                <a:latin typeface="system-ui"/>
              </a:rPr>
              <a:t>ἰχθύος ὄφιν</a:t>
            </a:r>
            <a:r>
              <a:rPr lang="en-US" b="0" i="0" dirty="0">
                <a:solidFill>
                  <a:srgbClr val="000000"/>
                </a:solidFill>
                <a:effectLst/>
                <a:latin typeface="system-ui"/>
              </a:rPr>
              <a:t>]? (Luke 11:11b)</a:t>
            </a:r>
            <a:endParaRPr lang="en-US" dirty="0"/>
          </a:p>
        </p:txBody>
      </p:sp>
    </p:spTree>
    <p:extLst>
      <p:ext uri="{BB962C8B-B14F-4D97-AF65-F5344CB8AC3E}">
        <p14:creationId xmlns:p14="http://schemas.microsoft.com/office/powerpoint/2010/main" val="10506933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normAutofit fontScale="92500" lnSpcReduction="20000"/>
          </a:bodyPr>
          <a:lstStyle/>
          <a:p>
            <a:r>
              <a:rPr lang="en-US" b="1" dirty="0">
                <a:latin typeface="+mj-lt"/>
              </a:rPr>
              <a:t>Hell</a:t>
            </a:r>
          </a:p>
          <a:p>
            <a:pPr lvl="1"/>
            <a:r>
              <a:rPr lang="en-US" b="1" dirty="0">
                <a:latin typeface="+mj-lt"/>
              </a:rPr>
              <a:t>False Views</a:t>
            </a:r>
          </a:p>
          <a:p>
            <a:pPr lvl="1"/>
            <a:r>
              <a:rPr lang="en-US" b="1" dirty="0">
                <a:latin typeface="+mj-lt"/>
              </a:rPr>
              <a:t>Sheol / Hades / Lake of Fire</a:t>
            </a:r>
          </a:p>
          <a:p>
            <a:pPr lvl="1"/>
            <a:r>
              <a:rPr lang="en-US" b="1" dirty="0">
                <a:latin typeface="+mj-lt"/>
              </a:rPr>
              <a:t>Jesus after the Crucifixion</a:t>
            </a:r>
          </a:p>
          <a:p>
            <a:pPr lvl="1"/>
            <a:r>
              <a:rPr lang="en-US" b="1" dirty="0">
                <a:latin typeface="+mj-lt"/>
              </a:rPr>
              <a:t>The Future of Humanity</a:t>
            </a:r>
          </a:p>
          <a:p>
            <a:r>
              <a:rPr lang="en-US" b="1" dirty="0">
                <a:latin typeface="+mj-lt"/>
              </a:rPr>
              <a:t>John 3:16</a:t>
            </a:r>
          </a:p>
          <a:p>
            <a:pPr lvl="1"/>
            <a:r>
              <a:rPr lang="en-US" b="1" dirty="0">
                <a:latin typeface="+mj-lt"/>
              </a:rPr>
              <a:t>The Sin Barrier</a:t>
            </a:r>
          </a:p>
          <a:p>
            <a:pPr lvl="1"/>
            <a:r>
              <a:rPr lang="en-US" b="1" dirty="0">
                <a:latin typeface="+mj-lt"/>
              </a:rPr>
              <a:t>What God Did</a:t>
            </a:r>
          </a:p>
          <a:p>
            <a:pPr lvl="1"/>
            <a:r>
              <a:rPr lang="en-US" b="1" dirty="0">
                <a:latin typeface="+mj-lt"/>
              </a:rPr>
              <a:t>What Belief Assures</a:t>
            </a:r>
          </a:p>
          <a:p>
            <a:r>
              <a:rPr lang="en-US" b="1" dirty="0">
                <a:latin typeface="+mj-lt"/>
              </a:rPr>
              <a:t>The Basics of Atonement</a:t>
            </a:r>
          </a:p>
          <a:p>
            <a:pPr lvl="1"/>
            <a:r>
              <a:rPr lang="en-US" b="1" dirty="0">
                <a:latin typeface="+mj-lt"/>
              </a:rPr>
              <a:t>Linguistic Considerations</a:t>
            </a:r>
          </a:p>
          <a:p>
            <a:pPr lvl="1"/>
            <a:r>
              <a:rPr lang="en-US" b="1" dirty="0">
                <a:latin typeface="+mj-lt"/>
              </a:rPr>
              <a:t>The Covering Sacrifices in the OT</a:t>
            </a:r>
          </a:p>
          <a:p>
            <a:pPr lvl="1"/>
            <a:r>
              <a:rPr lang="en-US" b="1" dirty="0">
                <a:latin typeface="+mj-lt"/>
              </a:rPr>
              <a:t>The Removal Sacrifice at the Cross</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III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
        <p:nvSpPr>
          <p:cNvPr id="6" name="TextBox 5">
            <a:extLst>
              <a:ext uri="{FF2B5EF4-FFF2-40B4-BE49-F238E27FC236}">
                <a16:creationId xmlns:a16="http://schemas.microsoft.com/office/drawing/2014/main" id="{7DD869F6-B489-4EEA-8753-0459E2EF1133}"/>
              </a:ext>
            </a:extLst>
          </p:cNvPr>
          <p:cNvSpPr txBox="1"/>
          <p:nvPr/>
        </p:nvSpPr>
        <p:spPr>
          <a:xfrm>
            <a:off x="6956096" y="6359297"/>
            <a:ext cx="5115831" cy="369332"/>
          </a:xfrm>
          <a:prstGeom prst="rect">
            <a:avLst/>
          </a:prstGeom>
          <a:noFill/>
        </p:spPr>
        <p:txBody>
          <a:bodyPr wrap="square">
            <a:spAutoFit/>
          </a:bodyPr>
          <a:lstStyle/>
          <a:p>
            <a:pPr lvl="1" algn="r"/>
            <a:r>
              <a:rPr lang="en-US" b="1" dirty="0">
                <a:latin typeface="+mj-lt"/>
              </a:rPr>
              <a:t>Next time…</a:t>
            </a:r>
          </a:p>
        </p:txBody>
      </p:sp>
    </p:spTree>
    <p:extLst>
      <p:ext uri="{BB962C8B-B14F-4D97-AF65-F5344CB8AC3E}">
        <p14:creationId xmlns:p14="http://schemas.microsoft.com/office/powerpoint/2010/main" val="29670708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AA67416F-DF88-4378-9568-56851886B5A4}"/>
              </a:ext>
            </a:extLst>
          </p:cNvPr>
          <p:cNvGraphicFramePr>
            <a:graphicFrameLocks noChangeAspect="1"/>
          </p:cNvGraphicFramePr>
          <p:nvPr>
            <p:extLst>
              <p:ext uri="{D42A27DB-BD31-4B8C-83A1-F6EECF244321}">
                <p14:modId xmlns:p14="http://schemas.microsoft.com/office/powerpoint/2010/main" val="3631175714"/>
              </p:ext>
            </p:extLst>
          </p:nvPr>
        </p:nvGraphicFramePr>
        <p:xfrm>
          <a:off x="250571" y="85878"/>
          <a:ext cx="11351491" cy="6686244"/>
        </p:xfrm>
        <a:graphic>
          <a:graphicData uri="http://schemas.openxmlformats.org/presentationml/2006/ole">
            <mc:AlternateContent xmlns:mc="http://schemas.openxmlformats.org/markup-compatibility/2006">
              <mc:Choice xmlns:v="urn:schemas-microsoft-com:vml" Requires="v">
                <p:oleObj spid="_x0000_s1133" r:id="rId3" imgW="4213860" imgH="2468880" progId="Draw.Document.6">
                  <p:embed/>
                </p:oleObj>
              </mc:Choice>
              <mc:Fallback>
                <p:oleObj r:id="rId3" imgW="4213860" imgH="2468880" progId="Draw.Document.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571" y="85878"/>
                        <a:ext cx="11351491" cy="6686244"/>
                      </a:xfrm>
                      <a:prstGeom prst="rect">
                        <a:avLst/>
                      </a:prstGeom>
                      <a:noFill/>
                    </p:spPr>
                  </p:pic>
                </p:oleObj>
              </mc:Fallback>
            </mc:AlternateContent>
          </a:graphicData>
        </a:graphic>
      </p:graphicFrame>
    </p:spTree>
    <p:extLst>
      <p:ext uri="{BB962C8B-B14F-4D97-AF65-F5344CB8AC3E}">
        <p14:creationId xmlns:p14="http://schemas.microsoft.com/office/powerpoint/2010/main" val="2687726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C53CCFFE-5F65-4C09-A426-EAFDCBD94366}"/>
              </a:ext>
            </a:extLst>
          </p:cNvPr>
          <p:cNvGraphicFramePr>
            <a:graphicFrameLocks noChangeAspect="1"/>
          </p:cNvGraphicFramePr>
          <p:nvPr>
            <p:extLst>
              <p:ext uri="{D42A27DB-BD31-4B8C-83A1-F6EECF244321}">
                <p14:modId xmlns:p14="http://schemas.microsoft.com/office/powerpoint/2010/main" val="2237646202"/>
              </p:ext>
            </p:extLst>
          </p:nvPr>
        </p:nvGraphicFramePr>
        <p:xfrm>
          <a:off x="171152" y="0"/>
          <a:ext cx="11849695" cy="6858000"/>
        </p:xfrm>
        <a:graphic>
          <a:graphicData uri="http://schemas.openxmlformats.org/presentationml/2006/ole">
            <mc:AlternateContent xmlns:mc="http://schemas.openxmlformats.org/markup-compatibility/2006">
              <mc:Choice xmlns:v="urn:schemas-microsoft-com:vml" Requires="v">
                <p:oleObj spid="_x0000_s2155" r:id="rId3" imgW="4213860" imgH="2438400" progId="Draw.Document.6">
                  <p:embed/>
                </p:oleObj>
              </mc:Choice>
              <mc:Fallback>
                <p:oleObj r:id="rId3" imgW="4213860" imgH="2438400" progId="Draw.Document.6">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152" y="0"/>
                        <a:ext cx="11849695" cy="6858000"/>
                      </a:xfrm>
                      <a:prstGeom prst="rect">
                        <a:avLst/>
                      </a:prstGeom>
                      <a:noFill/>
                    </p:spPr>
                  </p:pic>
                </p:oleObj>
              </mc:Fallback>
            </mc:AlternateContent>
          </a:graphicData>
        </a:graphic>
      </p:graphicFrame>
    </p:spTree>
    <p:extLst>
      <p:ext uri="{BB962C8B-B14F-4D97-AF65-F5344CB8AC3E}">
        <p14:creationId xmlns:p14="http://schemas.microsoft.com/office/powerpoint/2010/main" val="10044302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0DA261-56C1-415C-B7DA-CE952FDB2BDD}"/>
              </a:ext>
            </a:extLst>
          </p:cNvPr>
          <p:cNvSpPr>
            <a:spLocks noGrp="1"/>
          </p:cNvSpPr>
          <p:nvPr>
            <p:ph type="subTitle" idx="1"/>
          </p:nvPr>
        </p:nvSpPr>
        <p:spPr>
          <a:xfrm>
            <a:off x="1595021" y="6276512"/>
            <a:ext cx="9144000" cy="581487"/>
          </a:xfrm>
        </p:spPr>
        <p:txBody>
          <a:bodyPr/>
          <a:lstStyle/>
          <a:p>
            <a:r>
              <a:rPr lang="en-US" dirty="0"/>
              <a:t>Part I: Soteriology in Christian Theology</a:t>
            </a:r>
          </a:p>
        </p:txBody>
      </p:sp>
      <p:pic>
        <p:nvPicPr>
          <p:cNvPr id="5" name="Picture 4">
            <a:extLst>
              <a:ext uri="{FF2B5EF4-FFF2-40B4-BE49-F238E27FC236}">
                <a16:creationId xmlns:a16="http://schemas.microsoft.com/office/drawing/2014/main" id="{82772119-8B30-4190-A268-B2E24727E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359" y="132711"/>
            <a:ext cx="8833282" cy="5888854"/>
          </a:xfrm>
          <a:prstGeom prst="rect">
            <a:avLst/>
          </a:prstGeom>
        </p:spPr>
      </p:pic>
      <p:sp>
        <p:nvSpPr>
          <p:cNvPr id="7" name="Partial Circle 6">
            <a:extLst>
              <a:ext uri="{FF2B5EF4-FFF2-40B4-BE49-F238E27FC236}">
                <a16:creationId xmlns:a16="http://schemas.microsoft.com/office/drawing/2014/main" id="{64E9E5F7-E529-437A-A3B3-BBB3157B3D6F}"/>
              </a:ext>
            </a:extLst>
          </p:cNvPr>
          <p:cNvSpPr/>
          <p:nvPr/>
        </p:nvSpPr>
        <p:spPr>
          <a:xfrm>
            <a:off x="-3847879" y="1857968"/>
            <a:ext cx="15621250" cy="995422"/>
          </a:xfrm>
          <a:prstGeom prst="pie">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txBody>
          <a:bodyPr wrap="square" lIns="91440" tIns="45720" rIns="91440" bIns="45720">
            <a:spAutoFit/>
          </a:bodyPr>
          <a:lstStyle/>
          <a:p>
            <a:pPr algn="ctr"/>
            <a:r>
              <a:rPr lang="en-US" sz="4000" b="1" cap="none" spc="0" dirty="0">
                <a:ln w="13462">
                  <a:solidFill>
                    <a:srgbClr val="FF0000"/>
                  </a:solidFill>
                  <a:prstDash val="solid"/>
                </a:ln>
                <a:solidFill>
                  <a:srgbClr val="FFC000"/>
                </a:solidFill>
                <a:effectLst>
                  <a:outerShdw dist="38100" dir="2700000" algn="bl" rotWithShape="0">
                    <a:schemeClr val="accent5"/>
                  </a:outerShdw>
                </a:effectLst>
              </a:rPr>
              <a:t>STOP RECORDING, IDIOT</a:t>
            </a:r>
          </a:p>
        </p:txBody>
      </p:sp>
    </p:spTree>
    <p:extLst>
      <p:ext uri="{BB962C8B-B14F-4D97-AF65-F5344CB8AC3E}">
        <p14:creationId xmlns:p14="http://schemas.microsoft.com/office/powerpoint/2010/main" val="102410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7"/>
                                        </p:tgtEl>
                                      </p:cBhvr>
                                    </p:animEffect>
                                    <p:animScale>
                                      <p:cBhvr>
                                        <p:cTn id="7" dur="100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6FADB-3FD4-4E6A-AB4E-2A7CFF8231E8}"/>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2A514A0F-BFE7-4C94-AC60-A1D45BF65144}"/>
              </a:ext>
            </a:extLst>
          </p:cNvPr>
          <p:cNvSpPr>
            <a:spLocks noGrp="1"/>
          </p:cNvSpPr>
          <p:nvPr>
            <p:ph sz="half" idx="1"/>
          </p:nvPr>
        </p:nvSpPr>
        <p:spPr/>
        <p:txBody>
          <a:bodyPr/>
          <a:lstStyle/>
          <a:p>
            <a:r>
              <a:rPr lang="en-US" b="1" dirty="0"/>
              <a:t>God cannot have relationship with that which is unholy!</a:t>
            </a:r>
          </a:p>
          <a:p>
            <a:r>
              <a:rPr lang="en-US" b="1" dirty="0"/>
              <a:t>God’s holiness demands separation from that which is unholy!</a:t>
            </a:r>
          </a:p>
          <a:p>
            <a:r>
              <a:rPr lang="en-US" b="1" dirty="0">
                <a:solidFill>
                  <a:srgbClr val="FF0000"/>
                </a:solidFill>
              </a:rPr>
              <a:t>Judgment will separate God from that which is unholy.</a:t>
            </a:r>
          </a:p>
        </p:txBody>
      </p:sp>
      <p:sp>
        <p:nvSpPr>
          <p:cNvPr id="6" name="Content Placeholder 5">
            <a:extLst>
              <a:ext uri="{FF2B5EF4-FFF2-40B4-BE49-F238E27FC236}">
                <a16:creationId xmlns:a16="http://schemas.microsoft.com/office/drawing/2014/main" id="{CD8F1202-0A80-46F4-A723-652F0C3C42B5}"/>
              </a:ext>
            </a:extLst>
          </p:cNvPr>
          <p:cNvSpPr txBox="1">
            <a:spLocks noGrp="1"/>
          </p:cNvSpPr>
          <p:nvPr>
            <p:ph sz="half" idx="2"/>
          </p:nvPr>
        </p:nvSpPr>
        <p:spPr>
          <a:xfrm>
            <a:off x="6172200" y="1825625"/>
            <a:ext cx="5181600" cy="3126497"/>
          </a:xfrm>
          <a:prstGeom prst="rect">
            <a:avLst/>
          </a:prstGeom>
          <a:noFill/>
        </p:spPr>
        <p:txBody>
          <a:bodyPr wrap="square">
            <a:spAutoFit/>
          </a:bodyPr>
          <a:lstStyle/>
          <a:p>
            <a:pPr marL="0" indent="0" algn="l">
              <a:buNone/>
            </a:pPr>
            <a:r>
              <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rPr>
              <a:t>For in regard to the incapacity of the law, in that it was weak because of the flesh, by sending His own Son in the likeness of sinful flesh and as a sacrifice for sin, God pronounced sentence on sin in the flesh, (Rom. 8:3 ZCH)</a:t>
            </a:r>
          </a:p>
          <a:p>
            <a:pPr marL="0" indent="0" algn="l">
              <a:buNone/>
            </a:pPr>
            <a:endParaRPr lang="en-US" sz="2000" dirty="0">
              <a:solidFill>
                <a:srgbClr val="000000"/>
              </a:solidFill>
              <a:latin typeface="SBL BibLit" panose="02000000000000000000" pitchFamily="2" charset="-79"/>
              <a:ea typeface="SBL BibLit" panose="02000000000000000000" pitchFamily="2" charset="-79"/>
              <a:cs typeface="SBL BibLit" panose="02000000000000000000" pitchFamily="2" charset="-79"/>
            </a:endParaRPr>
          </a:p>
          <a:p>
            <a:pPr marL="0" indent="0" algn="l">
              <a:buNone/>
            </a:pPr>
            <a:r>
              <a:rPr lang="el-GR" sz="2000" dirty="0">
                <a:latin typeface="SBL BibLit" panose="02000000000000000000" pitchFamily="2" charset="-79"/>
                <a:ea typeface="SBL BibLit" panose="02000000000000000000" pitchFamily="2" charset="-79"/>
                <a:cs typeface="SBL BibLit" panose="02000000000000000000" pitchFamily="2" charset="-79"/>
              </a:rPr>
              <a:t>κρίνω</a:t>
            </a:r>
            <a:r>
              <a:rPr lang="en-US" sz="2000" dirty="0">
                <a:latin typeface="SBL BibLit" panose="02000000000000000000" pitchFamily="2" charset="-79"/>
                <a:ea typeface="SBL BibLit" panose="02000000000000000000" pitchFamily="2" charset="-79"/>
                <a:cs typeface="SBL BibLit" panose="02000000000000000000" pitchFamily="2" charset="-79"/>
              </a:rPr>
              <a:t>, [in LXX chiefly for </a:t>
            </a:r>
            <a:r>
              <a:rPr lang="he-IL" sz="2000" dirty="0">
                <a:latin typeface="SBL BibLit" panose="02000000000000000000" pitchFamily="2" charset="-79"/>
                <a:ea typeface="SBL BibLit" panose="02000000000000000000" pitchFamily="2" charset="-79"/>
                <a:cs typeface="SBL BibLit" panose="02000000000000000000" pitchFamily="2" charset="-79"/>
              </a:rPr>
              <a:t>שׁפט</a:t>
            </a:r>
            <a:r>
              <a:rPr lang="en-US" sz="2000" dirty="0">
                <a:latin typeface="SBL BibLit" panose="02000000000000000000" pitchFamily="2" charset="-79"/>
                <a:ea typeface="SBL BibLit" panose="02000000000000000000" pitchFamily="2" charset="-79"/>
                <a:cs typeface="SBL BibLit" panose="02000000000000000000" pitchFamily="2" charset="-79"/>
              </a:rPr>
              <a:t>, also for </a:t>
            </a:r>
            <a:r>
              <a:rPr lang="he-IL" sz="2000" dirty="0">
                <a:latin typeface="SBL BibLit" panose="02000000000000000000" pitchFamily="2" charset="-79"/>
                <a:ea typeface="SBL BibLit" panose="02000000000000000000" pitchFamily="2" charset="-79"/>
                <a:cs typeface="SBL BibLit" panose="02000000000000000000" pitchFamily="2" charset="-79"/>
              </a:rPr>
              <a:t>דּין</a:t>
            </a:r>
            <a:r>
              <a:rPr lang="en-US" sz="2000" dirty="0">
                <a:latin typeface="SBL BibLit" panose="02000000000000000000" pitchFamily="2" charset="-79"/>
                <a:ea typeface="SBL BibLit" panose="02000000000000000000" pitchFamily="2" charset="-79"/>
                <a:cs typeface="SBL BibLit" panose="02000000000000000000" pitchFamily="2" charset="-79"/>
              </a:rPr>
              <a:t>, </a:t>
            </a:r>
            <a:r>
              <a:rPr lang="he-IL" sz="2000" dirty="0">
                <a:latin typeface="SBL BibLit" panose="02000000000000000000" pitchFamily="2" charset="-79"/>
                <a:ea typeface="SBL BibLit" panose="02000000000000000000" pitchFamily="2" charset="-79"/>
                <a:cs typeface="SBL BibLit" panose="02000000000000000000" pitchFamily="2" charset="-79"/>
              </a:rPr>
              <a:t>ריב</a:t>
            </a:r>
            <a:r>
              <a:rPr lang="en-US" sz="2000" dirty="0">
                <a:latin typeface="SBL BibLit" panose="02000000000000000000" pitchFamily="2" charset="-79"/>
                <a:ea typeface="SBL BibLit" panose="02000000000000000000" pitchFamily="2" charset="-79"/>
                <a:cs typeface="SBL BibLit" panose="02000000000000000000" pitchFamily="2" charset="-79"/>
              </a:rPr>
              <a:t>, etc.;] 1. </a:t>
            </a:r>
            <a:r>
              <a:rPr lang="en-US" sz="2000" i="1" dirty="0">
                <a:latin typeface="SBL BibLit" panose="02000000000000000000" pitchFamily="2" charset="-79"/>
                <a:ea typeface="SBL BibLit" panose="02000000000000000000" pitchFamily="2" charset="-79"/>
                <a:cs typeface="SBL BibLit" panose="02000000000000000000" pitchFamily="2" charset="-79"/>
              </a:rPr>
              <a:t>to separate, select, choose (cl.; in LXX: 2 Mac 13:15).</a:t>
            </a:r>
            <a:endParaRPr lang="en-US" sz="2000" b="0" i="0" dirty="0">
              <a:solidFill>
                <a:srgbClr val="000000"/>
              </a:solidFill>
              <a:effectLst/>
              <a:latin typeface="SBL BibLit" panose="02000000000000000000" pitchFamily="2" charset="-79"/>
              <a:ea typeface="SBL BibLit" panose="02000000000000000000" pitchFamily="2" charset="-79"/>
              <a:cs typeface="SBL BibLit" panose="02000000000000000000" pitchFamily="2" charset="-79"/>
            </a:endParaRPr>
          </a:p>
        </p:txBody>
      </p:sp>
    </p:spTree>
    <p:extLst>
      <p:ext uri="{BB962C8B-B14F-4D97-AF65-F5344CB8AC3E}">
        <p14:creationId xmlns:p14="http://schemas.microsoft.com/office/powerpoint/2010/main" val="761455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54F207-787A-4E2A-9FC3-767F9036092D}"/>
              </a:ext>
            </a:extLst>
          </p:cNvPr>
          <p:cNvSpPr>
            <a:spLocks noGrp="1"/>
          </p:cNvSpPr>
          <p:nvPr>
            <p:ph idx="1"/>
          </p:nvPr>
        </p:nvSpPr>
        <p:spPr>
          <a:xfrm>
            <a:off x="296556" y="992187"/>
            <a:ext cx="6172200" cy="4873625"/>
          </a:xfrm>
        </p:spPr>
        <p:txBody>
          <a:bodyPr>
            <a:normAutofit fontScale="92500" lnSpcReduction="20000"/>
          </a:bodyPr>
          <a:lstStyle/>
          <a:p>
            <a:r>
              <a:rPr lang="en-US" b="1" dirty="0">
                <a:solidFill>
                  <a:srgbClr val="FF0000"/>
                </a:solidFill>
                <a:latin typeface="+mj-lt"/>
              </a:rPr>
              <a:t>Hell</a:t>
            </a:r>
          </a:p>
          <a:p>
            <a:pPr lvl="1"/>
            <a:r>
              <a:rPr lang="en-US" b="1" dirty="0">
                <a:solidFill>
                  <a:srgbClr val="FF0000"/>
                </a:solidFill>
                <a:latin typeface="+mj-lt"/>
              </a:rPr>
              <a:t>False Views</a:t>
            </a:r>
          </a:p>
          <a:p>
            <a:pPr lvl="1"/>
            <a:r>
              <a:rPr lang="en-US" dirty="0">
                <a:latin typeface="+mj-lt"/>
              </a:rPr>
              <a:t>Sheol / Hades / Lake of Fire</a:t>
            </a:r>
          </a:p>
          <a:p>
            <a:pPr lvl="1"/>
            <a:r>
              <a:rPr lang="en-US" dirty="0">
                <a:latin typeface="+mj-lt"/>
              </a:rPr>
              <a:t>Jesus after the Crucifixion</a:t>
            </a:r>
          </a:p>
          <a:p>
            <a:pPr lvl="1"/>
            <a:r>
              <a:rPr lang="en-US" dirty="0">
                <a:latin typeface="+mj-lt"/>
              </a:rPr>
              <a:t>The Future of Humanity</a:t>
            </a:r>
          </a:p>
          <a:p>
            <a:r>
              <a:rPr lang="en-US" dirty="0">
                <a:latin typeface="+mj-lt"/>
              </a:rPr>
              <a:t>John 3:16</a:t>
            </a:r>
          </a:p>
          <a:p>
            <a:pPr lvl="1"/>
            <a:r>
              <a:rPr lang="en-US" dirty="0">
                <a:latin typeface="+mj-lt"/>
              </a:rPr>
              <a:t>The Sin Barrier</a:t>
            </a:r>
          </a:p>
          <a:p>
            <a:pPr lvl="1"/>
            <a:r>
              <a:rPr lang="en-US" dirty="0">
                <a:latin typeface="+mj-lt"/>
              </a:rPr>
              <a:t>What God Did</a:t>
            </a:r>
          </a:p>
          <a:p>
            <a:pPr lvl="1"/>
            <a:r>
              <a:rPr lang="en-US" dirty="0">
                <a:latin typeface="+mj-lt"/>
              </a:rPr>
              <a:t>What Belief Assures</a:t>
            </a:r>
          </a:p>
          <a:p>
            <a:r>
              <a:rPr lang="en-US" dirty="0">
                <a:latin typeface="+mj-lt"/>
              </a:rPr>
              <a:t>The Basics of Atonement</a:t>
            </a:r>
          </a:p>
          <a:p>
            <a:pPr lvl="1"/>
            <a:r>
              <a:rPr lang="en-US" dirty="0">
                <a:latin typeface="+mj-lt"/>
              </a:rPr>
              <a:t>Linguistic Considerations</a:t>
            </a:r>
          </a:p>
          <a:p>
            <a:pPr lvl="1"/>
            <a:r>
              <a:rPr lang="en-US" dirty="0">
                <a:latin typeface="+mj-lt"/>
              </a:rPr>
              <a:t>The Covering Sacrifices in the OT</a:t>
            </a:r>
          </a:p>
          <a:p>
            <a:pPr lvl="1"/>
            <a:r>
              <a:rPr lang="en-US" dirty="0">
                <a:latin typeface="+mj-lt"/>
              </a:rPr>
              <a:t>The Removal Sacrifice at the Cross</a:t>
            </a:r>
          </a:p>
        </p:txBody>
      </p:sp>
      <p:sp>
        <p:nvSpPr>
          <p:cNvPr id="8" name="Subtitle 2">
            <a:extLst>
              <a:ext uri="{FF2B5EF4-FFF2-40B4-BE49-F238E27FC236}">
                <a16:creationId xmlns:a16="http://schemas.microsoft.com/office/drawing/2014/main" id="{ED3BE591-373E-4CEE-8BDF-65412E71919C}"/>
              </a:ext>
            </a:extLst>
          </p:cNvPr>
          <p:cNvSpPr txBox="1">
            <a:spLocks/>
          </p:cNvSpPr>
          <p:nvPr/>
        </p:nvSpPr>
        <p:spPr>
          <a:xfrm>
            <a:off x="7546741" y="4670967"/>
            <a:ext cx="3382296" cy="6413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a:latin typeface="+mj-lt"/>
              </a:rPr>
              <a:t>Part III</a:t>
            </a:r>
          </a:p>
        </p:txBody>
      </p:sp>
      <p:pic>
        <p:nvPicPr>
          <p:cNvPr id="11" name="Picture 10">
            <a:extLst>
              <a:ext uri="{FF2B5EF4-FFF2-40B4-BE49-F238E27FC236}">
                <a16:creationId xmlns:a16="http://schemas.microsoft.com/office/drawing/2014/main" id="{CD467076-15DB-4DF1-8225-23DD33534D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6096" y="1628576"/>
            <a:ext cx="4563587" cy="3042391"/>
          </a:xfrm>
          <a:prstGeom prst="rect">
            <a:avLst/>
          </a:prstGeom>
        </p:spPr>
      </p:pic>
    </p:spTree>
    <p:extLst>
      <p:ext uri="{BB962C8B-B14F-4D97-AF65-F5344CB8AC3E}">
        <p14:creationId xmlns:p14="http://schemas.microsoft.com/office/powerpoint/2010/main" val="58831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D64F51-FAFB-47BD-A7F3-BE4AADE09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205" y="226548"/>
            <a:ext cx="9824886" cy="3684333"/>
          </a:xfrm>
          <a:prstGeom prst="rect">
            <a:avLst/>
          </a:prstGeom>
        </p:spPr>
      </p:pic>
    </p:spTree>
    <p:extLst>
      <p:ext uri="{BB962C8B-B14F-4D97-AF65-F5344CB8AC3E}">
        <p14:creationId xmlns:p14="http://schemas.microsoft.com/office/powerpoint/2010/main" val="3174105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D64F51-FAFB-47BD-A7F3-BE4AADE09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205" y="226548"/>
            <a:ext cx="9824886" cy="3684333"/>
          </a:xfrm>
          <a:prstGeom prst="rect">
            <a:avLst/>
          </a:prstGeom>
        </p:spPr>
      </p:pic>
      <p:sp>
        <p:nvSpPr>
          <p:cNvPr id="3" name="TextBox 2">
            <a:extLst>
              <a:ext uri="{FF2B5EF4-FFF2-40B4-BE49-F238E27FC236}">
                <a16:creationId xmlns:a16="http://schemas.microsoft.com/office/drawing/2014/main" id="{49C24420-854D-4BA7-9331-EE6083139CD7}"/>
              </a:ext>
            </a:extLst>
          </p:cNvPr>
          <p:cNvSpPr txBox="1"/>
          <p:nvPr/>
        </p:nvSpPr>
        <p:spPr>
          <a:xfrm>
            <a:off x="2915415" y="4556655"/>
            <a:ext cx="9045676" cy="1477328"/>
          </a:xfrm>
          <a:prstGeom prst="rect">
            <a:avLst/>
          </a:prstGeom>
          <a:noFill/>
        </p:spPr>
        <p:txBody>
          <a:bodyPr wrap="square">
            <a:spAutoFit/>
          </a:bodyPr>
          <a:lstStyle/>
          <a:p>
            <a:pPr algn="l"/>
            <a:r>
              <a:rPr lang="en-US" b="0" i="0" dirty="0">
                <a:solidFill>
                  <a:srgbClr val="000000"/>
                </a:solidFill>
                <a:effectLst/>
                <a:latin typeface="Calibri" panose="020F0502020204030204" pitchFamily="34" charset="0"/>
              </a:rPr>
              <a:t>Before the time you first sinned you were the children of God and part of the Kingdom of God, but for your sins you have been made foul and evil, an instrument of the devil, the enemy of angels and slanderer of Holy Church, food for the false serpent and fuel for the flames of hell… You continue in your sinful way of life, which makes you rotten to the very core, like an animal wallowing in its own filth… Truly, sins are the paths that lead people to hell.</a:t>
            </a:r>
            <a:endParaRPr lang="en-US" b="0" i="0" dirty="0">
              <a:solidFill>
                <a:srgbClr val="222222"/>
              </a:solidFill>
              <a:effectLst/>
              <a:latin typeface="Georgia" panose="02040502050405020303" pitchFamily="18" charset="0"/>
            </a:endParaRPr>
          </a:p>
        </p:txBody>
      </p:sp>
      <p:sp>
        <p:nvSpPr>
          <p:cNvPr id="9" name="TextBox 8">
            <a:extLst>
              <a:ext uri="{FF2B5EF4-FFF2-40B4-BE49-F238E27FC236}">
                <a16:creationId xmlns:a16="http://schemas.microsoft.com/office/drawing/2014/main" id="{556B2E5A-9094-4620-B3C6-4A5CC2852492}"/>
              </a:ext>
            </a:extLst>
          </p:cNvPr>
          <p:cNvSpPr txBox="1"/>
          <p:nvPr/>
        </p:nvSpPr>
        <p:spPr>
          <a:xfrm>
            <a:off x="115454" y="6492952"/>
            <a:ext cx="11961091" cy="276999"/>
          </a:xfrm>
          <a:prstGeom prst="rect">
            <a:avLst/>
          </a:prstGeom>
          <a:noFill/>
        </p:spPr>
        <p:txBody>
          <a:bodyPr wrap="square">
            <a:spAutoFit/>
          </a:bodyPr>
          <a:lstStyle/>
          <a:p>
            <a:r>
              <a:rPr lang="en-US" sz="1200" dirty="0"/>
              <a:t>http://www.eleusinianm.co.uk/middle-english-literature-retold-in-modern-english/works-by-geoffrey-chaucer/the-parsons-tale</a:t>
            </a:r>
          </a:p>
        </p:txBody>
      </p:sp>
    </p:spTree>
    <p:extLst>
      <p:ext uri="{BB962C8B-B14F-4D97-AF65-F5344CB8AC3E}">
        <p14:creationId xmlns:p14="http://schemas.microsoft.com/office/powerpoint/2010/main" val="1040041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3D64F51-FAFB-47BD-A7F3-BE4AADE097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6205" y="226548"/>
            <a:ext cx="9824886" cy="3684333"/>
          </a:xfrm>
          <a:prstGeom prst="rect">
            <a:avLst/>
          </a:prstGeom>
        </p:spPr>
      </p:pic>
      <p:sp>
        <p:nvSpPr>
          <p:cNvPr id="3" name="TextBox 2">
            <a:extLst>
              <a:ext uri="{FF2B5EF4-FFF2-40B4-BE49-F238E27FC236}">
                <a16:creationId xmlns:a16="http://schemas.microsoft.com/office/drawing/2014/main" id="{49C24420-854D-4BA7-9331-EE6083139CD7}"/>
              </a:ext>
            </a:extLst>
          </p:cNvPr>
          <p:cNvSpPr txBox="1"/>
          <p:nvPr/>
        </p:nvSpPr>
        <p:spPr>
          <a:xfrm>
            <a:off x="2915415" y="4556655"/>
            <a:ext cx="9045676" cy="1477328"/>
          </a:xfrm>
          <a:prstGeom prst="rect">
            <a:avLst/>
          </a:prstGeom>
          <a:noFill/>
        </p:spPr>
        <p:txBody>
          <a:bodyPr wrap="square">
            <a:spAutoFit/>
          </a:bodyPr>
          <a:lstStyle/>
          <a:p>
            <a:pPr algn="l"/>
            <a:r>
              <a:rPr lang="en-US" b="0" i="0" dirty="0">
                <a:solidFill>
                  <a:srgbClr val="000000"/>
                </a:solidFill>
                <a:effectLst/>
                <a:latin typeface="Calibri" panose="020F0502020204030204" pitchFamily="34" charset="0"/>
              </a:rPr>
              <a:t>Before the time you first sinned you were the children of God and part of the Kingdom of God, but for your sins you have been made foul and evil, an instrument of the devil, the enemy of angels and slanderer of Holy Church, food for the false serpent and fuel for the flames of hell… You continue in your sinful way of life, which makes you rotten to the very core, like an animal wallowing in its own filth… Truly, sins are the paths that lead people to hell.</a:t>
            </a:r>
            <a:endParaRPr lang="en-US" b="0" i="0" dirty="0">
              <a:solidFill>
                <a:srgbClr val="222222"/>
              </a:solidFill>
              <a:effectLst/>
              <a:latin typeface="Georgia" panose="02040502050405020303" pitchFamily="18" charset="0"/>
            </a:endParaRPr>
          </a:p>
        </p:txBody>
      </p:sp>
      <p:sp>
        <p:nvSpPr>
          <p:cNvPr id="4" name="Arrow: Striped Right 3">
            <a:extLst>
              <a:ext uri="{FF2B5EF4-FFF2-40B4-BE49-F238E27FC236}">
                <a16:creationId xmlns:a16="http://schemas.microsoft.com/office/drawing/2014/main" id="{47297FE2-0EF2-4E61-9E98-2ECA3F106FE1}"/>
              </a:ext>
            </a:extLst>
          </p:cNvPr>
          <p:cNvSpPr/>
          <p:nvPr/>
        </p:nvSpPr>
        <p:spPr>
          <a:xfrm rot="15240890">
            <a:off x="4225447" y="2731759"/>
            <a:ext cx="2521887" cy="1158918"/>
          </a:xfrm>
          <a:prstGeom prst="stripedRightArrow">
            <a:avLst/>
          </a:prstGeom>
          <a:solidFill>
            <a:schemeClr val="accent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1654C2C-E72B-42A3-BBFF-9C8F178A5F30}"/>
              </a:ext>
            </a:extLst>
          </p:cNvPr>
          <p:cNvSpPr txBox="1"/>
          <p:nvPr/>
        </p:nvSpPr>
        <p:spPr>
          <a:xfrm>
            <a:off x="115454" y="6492952"/>
            <a:ext cx="11961091" cy="276999"/>
          </a:xfrm>
          <a:prstGeom prst="rect">
            <a:avLst/>
          </a:prstGeom>
          <a:noFill/>
        </p:spPr>
        <p:txBody>
          <a:bodyPr wrap="square">
            <a:spAutoFit/>
          </a:bodyPr>
          <a:lstStyle/>
          <a:p>
            <a:r>
              <a:rPr lang="en-US" sz="1200" dirty="0"/>
              <a:t>http://www.eleusinianm.co.uk/middle-english-literature-retold-in-modern-english/works-by-geoffrey-chaucer/the-parsons-tale</a:t>
            </a:r>
          </a:p>
        </p:txBody>
      </p:sp>
    </p:spTree>
    <p:extLst>
      <p:ext uri="{BB962C8B-B14F-4D97-AF65-F5344CB8AC3E}">
        <p14:creationId xmlns:p14="http://schemas.microsoft.com/office/powerpoint/2010/main" val="3910750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816</TotalTime>
  <Words>4357</Words>
  <Application>Microsoft Office PowerPoint</Application>
  <PresentationFormat>Widescreen</PresentationFormat>
  <Paragraphs>371</Paragraphs>
  <Slides>49</Slides>
  <Notes>0</Notes>
  <HiddenSlides>0</HiddenSlides>
  <MMClips>0</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64" baseType="lpstr">
      <vt:lpstr>adiabene</vt:lpstr>
      <vt:lpstr>Arial</vt:lpstr>
      <vt:lpstr>Arial Unicode MS</vt:lpstr>
      <vt:lpstr>Calibri</vt:lpstr>
      <vt:lpstr>Calibri Light</vt:lpstr>
      <vt:lpstr>Doulos SIL</vt:lpstr>
      <vt:lpstr>Galatia SIL</vt:lpstr>
      <vt:lpstr>Georgia</vt:lpstr>
      <vt:lpstr>kharput</vt:lpstr>
      <vt:lpstr>SBL BibLit</vt:lpstr>
      <vt:lpstr>SBL Hebrew</vt:lpstr>
      <vt:lpstr>system-ui</vt:lpstr>
      <vt:lpstr>Verdana</vt:lpstr>
      <vt:lpstr>Office Theme</vt:lpstr>
      <vt:lpstr>Draw.Document.6</vt:lpstr>
      <vt:lpstr>PowerPoint Presentation</vt:lpstr>
      <vt:lpstr>PowerPoint Presentation</vt:lpstr>
      <vt:lpstr>Review!</vt:lpstr>
      <vt:lpstr>Review!</vt:lpstr>
      <vt:lpstr>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Miles</dc:creator>
  <cp:lastModifiedBy>Paul Miles</cp:lastModifiedBy>
  <cp:revision>82</cp:revision>
  <dcterms:created xsi:type="dcterms:W3CDTF">2020-09-09T08:38:14Z</dcterms:created>
  <dcterms:modified xsi:type="dcterms:W3CDTF">2020-09-16T16:40:20Z</dcterms:modified>
</cp:coreProperties>
</file>