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340" r:id="rId3"/>
    <p:sldId id="403" r:id="rId4"/>
    <p:sldId id="280" r:id="rId5"/>
    <p:sldId id="330" r:id="rId6"/>
    <p:sldId id="289" r:id="rId7"/>
    <p:sldId id="464" r:id="rId8"/>
    <p:sldId id="506" r:id="rId9"/>
    <p:sldId id="507" r:id="rId10"/>
    <p:sldId id="315" r:id="rId11"/>
    <p:sldId id="508" r:id="rId12"/>
    <p:sldId id="511" r:id="rId13"/>
    <p:sldId id="509" r:id="rId14"/>
    <p:sldId id="510" r:id="rId15"/>
    <p:sldId id="512" r:id="rId16"/>
    <p:sldId id="513" r:id="rId17"/>
    <p:sldId id="515" r:id="rId18"/>
    <p:sldId id="516" r:id="rId19"/>
    <p:sldId id="517" r:id="rId20"/>
    <p:sldId id="521" r:id="rId21"/>
    <p:sldId id="522" r:id="rId22"/>
    <p:sldId id="518" r:id="rId23"/>
    <p:sldId id="519" r:id="rId24"/>
    <p:sldId id="520" r:id="rId25"/>
    <p:sldId id="524" r:id="rId26"/>
    <p:sldId id="525" r:id="rId27"/>
    <p:sldId id="526" r:id="rId28"/>
    <p:sldId id="527" r:id="rId29"/>
    <p:sldId id="528" r:id="rId30"/>
    <p:sldId id="529" r:id="rId31"/>
    <p:sldId id="530" r:id="rId32"/>
    <p:sldId id="531" r:id="rId33"/>
    <p:sldId id="533" r:id="rId34"/>
    <p:sldId id="534" r:id="rId35"/>
    <p:sldId id="343" r:id="rId36"/>
    <p:sldId id="47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29" autoAdjust="0"/>
    <p:restoredTop sz="94660"/>
  </p:normalViewPr>
  <p:slideViewPr>
    <p:cSldViewPr snapToGrid="0">
      <p:cViewPr varScale="1">
        <p:scale>
          <a:sx n="83" d="100"/>
          <a:sy n="83" d="100"/>
        </p:scale>
        <p:origin x="79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32CE9-9EE2-4A79-B146-50BCC5062C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B578F8-A844-42DA-8AAA-A79D6EC3DD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349259-9C07-4C19-B935-83C80877C9C5}"/>
              </a:ext>
            </a:extLst>
          </p:cNvPr>
          <p:cNvSpPr>
            <a:spLocks noGrp="1"/>
          </p:cNvSpPr>
          <p:nvPr>
            <p:ph type="dt" sz="half" idx="10"/>
          </p:nvPr>
        </p:nvSpPr>
        <p:spPr/>
        <p:txBody>
          <a:bodyPr/>
          <a:lstStyle/>
          <a:p>
            <a:fld id="{75CB9B84-6A01-4DB0-9458-E4495D65F7BE}" type="datetimeFigureOut">
              <a:rPr lang="en-US" smtClean="0"/>
              <a:t>9/30/2020</a:t>
            </a:fld>
            <a:endParaRPr lang="en-US"/>
          </a:p>
        </p:txBody>
      </p:sp>
      <p:sp>
        <p:nvSpPr>
          <p:cNvPr id="5" name="Footer Placeholder 4">
            <a:extLst>
              <a:ext uri="{FF2B5EF4-FFF2-40B4-BE49-F238E27FC236}">
                <a16:creationId xmlns:a16="http://schemas.microsoft.com/office/drawing/2014/main" id="{50579BEB-7D00-464C-9678-7EE7301BFB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990D98-51A1-4E43-A12A-E192CE99D96E}"/>
              </a:ext>
            </a:extLst>
          </p:cNvPr>
          <p:cNvSpPr>
            <a:spLocks noGrp="1"/>
          </p:cNvSpPr>
          <p:nvPr>
            <p:ph type="sldNum" sz="quarter" idx="12"/>
          </p:nvPr>
        </p:nvSpPr>
        <p:spPr/>
        <p:txBody>
          <a:bodyPr/>
          <a:lstStyle/>
          <a:p>
            <a:fld id="{FF13675B-9A9D-402F-AF7D-1D9347C84860}" type="slidenum">
              <a:rPr lang="en-US" smtClean="0"/>
              <a:t>‹#›</a:t>
            </a:fld>
            <a:endParaRPr lang="en-US"/>
          </a:p>
        </p:txBody>
      </p:sp>
    </p:spTree>
    <p:extLst>
      <p:ext uri="{BB962C8B-B14F-4D97-AF65-F5344CB8AC3E}">
        <p14:creationId xmlns:p14="http://schemas.microsoft.com/office/powerpoint/2010/main" val="285819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14743-A9D5-4D05-8A73-42154ED474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4E068B-073C-4026-B87C-8ED57401F3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C7EB59-5BFA-4348-8D11-DF885BA004D5}"/>
              </a:ext>
            </a:extLst>
          </p:cNvPr>
          <p:cNvSpPr>
            <a:spLocks noGrp="1"/>
          </p:cNvSpPr>
          <p:nvPr>
            <p:ph type="dt" sz="half" idx="10"/>
          </p:nvPr>
        </p:nvSpPr>
        <p:spPr/>
        <p:txBody>
          <a:bodyPr/>
          <a:lstStyle/>
          <a:p>
            <a:fld id="{75CB9B84-6A01-4DB0-9458-E4495D65F7BE}" type="datetimeFigureOut">
              <a:rPr lang="en-US" smtClean="0"/>
              <a:t>9/30/2020</a:t>
            </a:fld>
            <a:endParaRPr lang="en-US"/>
          </a:p>
        </p:txBody>
      </p:sp>
      <p:sp>
        <p:nvSpPr>
          <p:cNvPr id="5" name="Footer Placeholder 4">
            <a:extLst>
              <a:ext uri="{FF2B5EF4-FFF2-40B4-BE49-F238E27FC236}">
                <a16:creationId xmlns:a16="http://schemas.microsoft.com/office/drawing/2014/main" id="{644EA2F3-0036-4175-BB6F-97C896D927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B2B42-9FA2-49CB-9A43-B59A98716E08}"/>
              </a:ext>
            </a:extLst>
          </p:cNvPr>
          <p:cNvSpPr>
            <a:spLocks noGrp="1"/>
          </p:cNvSpPr>
          <p:nvPr>
            <p:ph type="sldNum" sz="quarter" idx="12"/>
          </p:nvPr>
        </p:nvSpPr>
        <p:spPr/>
        <p:txBody>
          <a:bodyPr/>
          <a:lstStyle/>
          <a:p>
            <a:fld id="{FF13675B-9A9D-402F-AF7D-1D9347C84860}" type="slidenum">
              <a:rPr lang="en-US" smtClean="0"/>
              <a:t>‹#›</a:t>
            </a:fld>
            <a:endParaRPr lang="en-US"/>
          </a:p>
        </p:txBody>
      </p:sp>
    </p:spTree>
    <p:extLst>
      <p:ext uri="{BB962C8B-B14F-4D97-AF65-F5344CB8AC3E}">
        <p14:creationId xmlns:p14="http://schemas.microsoft.com/office/powerpoint/2010/main" val="3026401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27718F-B650-48DC-A369-29BE01E5D0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9BADAA-48F0-4DEE-93AE-3D11AB65D3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0C817A-9F5E-41E6-8816-8A60F75D83DC}"/>
              </a:ext>
            </a:extLst>
          </p:cNvPr>
          <p:cNvSpPr>
            <a:spLocks noGrp="1"/>
          </p:cNvSpPr>
          <p:nvPr>
            <p:ph type="dt" sz="half" idx="10"/>
          </p:nvPr>
        </p:nvSpPr>
        <p:spPr/>
        <p:txBody>
          <a:bodyPr/>
          <a:lstStyle/>
          <a:p>
            <a:fld id="{75CB9B84-6A01-4DB0-9458-E4495D65F7BE}" type="datetimeFigureOut">
              <a:rPr lang="en-US" smtClean="0"/>
              <a:t>9/30/2020</a:t>
            </a:fld>
            <a:endParaRPr lang="en-US"/>
          </a:p>
        </p:txBody>
      </p:sp>
      <p:sp>
        <p:nvSpPr>
          <p:cNvPr id="5" name="Footer Placeholder 4">
            <a:extLst>
              <a:ext uri="{FF2B5EF4-FFF2-40B4-BE49-F238E27FC236}">
                <a16:creationId xmlns:a16="http://schemas.microsoft.com/office/drawing/2014/main" id="{FABF8DA6-D70B-404D-A3DA-B16C09B4EC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6B9754-69C8-422D-B688-294DF3569500}"/>
              </a:ext>
            </a:extLst>
          </p:cNvPr>
          <p:cNvSpPr>
            <a:spLocks noGrp="1"/>
          </p:cNvSpPr>
          <p:nvPr>
            <p:ph type="sldNum" sz="quarter" idx="12"/>
          </p:nvPr>
        </p:nvSpPr>
        <p:spPr/>
        <p:txBody>
          <a:bodyPr/>
          <a:lstStyle/>
          <a:p>
            <a:fld id="{FF13675B-9A9D-402F-AF7D-1D9347C84860}" type="slidenum">
              <a:rPr lang="en-US" smtClean="0"/>
              <a:t>‹#›</a:t>
            </a:fld>
            <a:endParaRPr lang="en-US"/>
          </a:p>
        </p:txBody>
      </p:sp>
    </p:spTree>
    <p:extLst>
      <p:ext uri="{BB962C8B-B14F-4D97-AF65-F5344CB8AC3E}">
        <p14:creationId xmlns:p14="http://schemas.microsoft.com/office/powerpoint/2010/main" val="352672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6463C-213E-4839-8FD8-2DFB407B2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54DB43-3CAE-45F2-AB1A-00DD006F70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B3521-2CA5-47F8-B2FD-7ABAB17C35BB}"/>
              </a:ext>
            </a:extLst>
          </p:cNvPr>
          <p:cNvSpPr>
            <a:spLocks noGrp="1"/>
          </p:cNvSpPr>
          <p:nvPr>
            <p:ph type="dt" sz="half" idx="10"/>
          </p:nvPr>
        </p:nvSpPr>
        <p:spPr/>
        <p:txBody>
          <a:bodyPr/>
          <a:lstStyle/>
          <a:p>
            <a:fld id="{75CB9B84-6A01-4DB0-9458-E4495D65F7BE}" type="datetimeFigureOut">
              <a:rPr lang="en-US" smtClean="0"/>
              <a:t>9/30/2020</a:t>
            </a:fld>
            <a:endParaRPr lang="en-US"/>
          </a:p>
        </p:txBody>
      </p:sp>
      <p:sp>
        <p:nvSpPr>
          <p:cNvPr id="5" name="Footer Placeholder 4">
            <a:extLst>
              <a:ext uri="{FF2B5EF4-FFF2-40B4-BE49-F238E27FC236}">
                <a16:creationId xmlns:a16="http://schemas.microsoft.com/office/drawing/2014/main" id="{29CB7262-A056-42B7-9768-3C6319179E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B778D2-2077-4013-B7E3-781065899819}"/>
              </a:ext>
            </a:extLst>
          </p:cNvPr>
          <p:cNvSpPr>
            <a:spLocks noGrp="1"/>
          </p:cNvSpPr>
          <p:nvPr>
            <p:ph type="sldNum" sz="quarter" idx="12"/>
          </p:nvPr>
        </p:nvSpPr>
        <p:spPr/>
        <p:txBody>
          <a:bodyPr/>
          <a:lstStyle/>
          <a:p>
            <a:fld id="{FF13675B-9A9D-402F-AF7D-1D9347C84860}" type="slidenum">
              <a:rPr lang="en-US" smtClean="0"/>
              <a:t>‹#›</a:t>
            </a:fld>
            <a:endParaRPr lang="en-US"/>
          </a:p>
        </p:txBody>
      </p:sp>
    </p:spTree>
    <p:extLst>
      <p:ext uri="{BB962C8B-B14F-4D97-AF65-F5344CB8AC3E}">
        <p14:creationId xmlns:p14="http://schemas.microsoft.com/office/powerpoint/2010/main" val="3768258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9E267-A69B-4DE2-984D-6C0D27A315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D01B81-39A5-4ABF-BEBB-45C98BA00B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801A91-D7F0-4AB3-BFF4-582C4FC01966}"/>
              </a:ext>
            </a:extLst>
          </p:cNvPr>
          <p:cNvSpPr>
            <a:spLocks noGrp="1"/>
          </p:cNvSpPr>
          <p:nvPr>
            <p:ph type="dt" sz="half" idx="10"/>
          </p:nvPr>
        </p:nvSpPr>
        <p:spPr/>
        <p:txBody>
          <a:bodyPr/>
          <a:lstStyle/>
          <a:p>
            <a:fld id="{75CB9B84-6A01-4DB0-9458-E4495D65F7BE}" type="datetimeFigureOut">
              <a:rPr lang="en-US" smtClean="0"/>
              <a:t>9/30/2020</a:t>
            </a:fld>
            <a:endParaRPr lang="en-US"/>
          </a:p>
        </p:txBody>
      </p:sp>
      <p:sp>
        <p:nvSpPr>
          <p:cNvPr id="5" name="Footer Placeholder 4">
            <a:extLst>
              <a:ext uri="{FF2B5EF4-FFF2-40B4-BE49-F238E27FC236}">
                <a16:creationId xmlns:a16="http://schemas.microsoft.com/office/drawing/2014/main" id="{1A0F901B-967F-4B60-8CDA-3AE9A79488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0F0BB3-776D-4166-9785-EAAFC71837B6}"/>
              </a:ext>
            </a:extLst>
          </p:cNvPr>
          <p:cNvSpPr>
            <a:spLocks noGrp="1"/>
          </p:cNvSpPr>
          <p:nvPr>
            <p:ph type="sldNum" sz="quarter" idx="12"/>
          </p:nvPr>
        </p:nvSpPr>
        <p:spPr/>
        <p:txBody>
          <a:bodyPr/>
          <a:lstStyle/>
          <a:p>
            <a:fld id="{FF13675B-9A9D-402F-AF7D-1D9347C84860}" type="slidenum">
              <a:rPr lang="en-US" smtClean="0"/>
              <a:t>‹#›</a:t>
            </a:fld>
            <a:endParaRPr lang="en-US"/>
          </a:p>
        </p:txBody>
      </p:sp>
    </p:spTree>
    <p:extLst>
      <p:ext uri="{BB962C8B-B14F-4D97-AF65-F5344CB8AC3E}">
        <p14:creationId xmlns:p14="http://schemas.microsoft.com/office/powerpoint/2010/main" val="3096585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A4E33-61A8-4E86-A39C-3F33575E3A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350BB5-C85C-4ED9-A977-346491F1A5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0EA531-B092-4F8C-B5F1-B6F468BBE4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89D498-A59E-45C7-925C-F0167346784C}"/>
              </a:ext>
            </a:extLst>
          </p:cNvPr>
          <p:cNvSpPr>
            <a:spLocks noGrp="1"/>
          </p:cNvSpPr>
          <p:nvPr>
            <p:ph type="dt" sz="half" idx="10"/>
          </p:nvPr>
        </p:nvSpPr>
        <p:spPr/>
        <p:txBody>
          <a:bodyPr/>
          <a:lstStyle/>
          <a:p>
            <a:fld id="{75CB9B84-6A01-4DB0-9458-E4495D65F7BE}" type="datetimeFigureOut">
              <a:rPr lang="en-US" smtClean="0"/>
              <a:t>9/30/2020</a:t>
            </a:fld>
            <a:endParaRPr lang="en-US"/>
          </a:p>
        </p:txBody>
      </p:sp>
      <p:sp>
        <p:nvSpPr>
          <p:cNvPr id="6" name="Footer Placeholder 5">
            <a:extLst>
              <a:ext uri="{FF2B5EF4-FFF2-40B4-BE49-F238E27FC236}">
                <a16:creationId xmlns:a16="http://schemas.microsoft.com/office/drawing/2014/main" id="{27BBADF1-F152-4233-9C10-07562356C3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FB3F75-D2B8-423C-927A-AAF0891CECA3}"/>
              </a:ext>
            </a:extLst>
          </p:cNvPr>
          <p:cNvSpPr>
            <a:spLocks noGrp="1"/>
          </p:cNvSpPr>
          <p:nvPr>
            <p:ph type="sldNum" sz="quarter" idx="12"/>
          </p:nvPr>
        </p:nvSpPr>
        <p:spPr/>
        <p:txBody>
          <a:bodyPr/>
          <a:lstStyle/>
          <a:p>
            <a:fld id="{FF13675B-9A9D-402F-AF7D-1D9347C84860}" type="slidenum">
              <a:rPr lang="en-US" smtClean="0"/>
              <a:t>‹#›</a:t>
            </a:fld>
            <a:endParaRPr lang="en-US"/>
          </a:p>
        </p:txBody>
      </p:sp>
    </p:spTree>
    <p:extLst>
      <p:ext uri="{BB962C8B-B14F-4D97-AF65-F5344CB8AC3E}">
        <p14:creationId xmlns:p14="http://schemas.microsoft.com/office/powerpoint/2010/main" val="1632319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97E67-4238-4137-BCA6-B8EC13AF8E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CB48B8-E62F-4CBB-87F9-40DEB2468B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9AFCF6-2A92-40D1-AB96-D81724E5B8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C65332-18F2-48A8-9C41-4B6445E51E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B67A9F-395F-4E76-90FD-0B6989088C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8BFED6-A589-445B-97F6-89F2525E0426}"/>
              </a:ext>
            </a:extLst>
          </p:cNvPr>
          <p:cNvSpPr>
            <a:spLocks noGrp="1"/>
          </p:cNvSpPr>
          <p:nvPr>
            <p:ph type="dt" sz="half" idx="10"/>
          </p:nvPr>
        </p:nvSpPr>
        <p:spPr/>
        <p:txBody>
          <a:bodyPr/>
          <a:lstStyle/>
          <a:p>
            <a:fld id="{75CB9B84-6A01-4DB0-9458-E4495D65F7BE}" type="datetimeFigureOut">
              <a:rPr lang="en-US" smtClean="0"/>
              <a:t>9/30/2020</a:t>
            </a:fld>
            <a:endParaRPr lang="en-US"/>
          </a:p>
        </p:txBody>
      </p:sp>
      <p:sp>
        <p:nvSpPr>
          <p:cNvPr id="8" name="Footer Placeholder 7">
            <a:extLst>
              <a:ext uri="{FF2B5EF4-FFF2-40B4-BE49-F238E27FC236}">
                <a16:creationId xmlns:a16="http://schemas.microsoft.com/office/drawing/2014/main" id="{0271F02A-0284-4D98-8E00-1FF8C2183A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91C4EF-3750-4826-8426-3D60BC339C9F}"/>
              </a:ext>
            </a:extLst>
          </p:cNvPr>
          <p:cNvSpPr>
            <a:spLocks noGrp="1"/>
          </p:cNvSpPr>
          <p:nvPr>
            <p:ph type="sldNum" sz="quarter" idx="12"/>
          </p:nvPr>
        </p:nvSpPr>
        <p:spPr/>
        <p:txBody>
          <a:bodyPr/>
          <a:lstStyle/>
          <a:p>
            <a:fld id="{FF13675B-9A9D-402F-AF7D-1D9347C84860}" type="slidenum">
              <a:rPr lang="en-US" smtClean="0"/>
              <a:t>‹#›</a:t>
            </a:fld>
            <a:endParaRPr lang="en-US"/>
          </a:p>
        </p:txBody>
      </p:sp>
    </p:spTree>
    <p:extLst>
      <p:ext uri="{BB962C8B-B14F-4D97-AF65-F5344CB8AC3E}">
        <p14:creationId xmlns:p14="http://schemas.microsoft.com/office/powerpoint/2010/main" val="1570623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E45C8-E479-49E6-A0D3-DC08FE6DB4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C39432-1826-4E03-8465-FE57C33BD439}"/>
              </a:ext>
            </a:extLst>
          </p:cNvPr>
          <p:cNvSpPr>
            <a:spLocks noGrp="1"/>
          </p:cNvSpPr>
          <p:nvPr>
            <p:ph type="dt" sz="half" idx="10"/>
          </p:nvPr>
        </p:nvSpPr>
        <p:spPr/>
        <p:txBody>
          <a:bodyPr/>
          <a:lstStyle/>
          <a:p>
            <a:fld id="{75CB9B84-6A01-4DB0-9458-E4495D65F7BE}" type="datetimeFigureOut">
              <a:rPr lang="en-US" smtClean="0"/>
              <a:t>9/30/2020</a:t>
            </a:fld>
            <a:endParaRPr lang="en-US"/>
          </a:p>
        </p:txBody>
      </p:sp>
      <p:sp>
        <p:nvSpPr>
          <p:cNvPr id="4" name="Footer Placeholder 3">
            <a:extLst>
              <a:ext uri="{FF2B5EF4-FFF2-40B4-BE49-F238E27FC236}">
                <a16:creationId xmlns:a16="http://schemas.microsoft.com/office/drawing/2014/main" id="{31707048-7755-45A3-B065-1043575559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7B542B-A239-4193-B3A6-1FE14671E973}"/>
              </a:ext>
            </a:extLst>
          </p:cNvPr>
          <p:cNvSpPr>
            <a:spLocks noGrp="1"/>
          </p:cNvSpPr>
          <p:nvPr>
            <p:ph type="sldNum" sz="quarter" idx="12"/>
          </p:nvPr>
        </p:nvSpPr>
        <p:spPr/>
        <p:txBody>
          <a:bodyPr/>
          <a:lstStyle/>
          <a:p>
            <a:fld id="{FF13675B-9A9D-402F-AF7D-1D9347C84860}" type="slidenum">
              <a:rPr lang="en-US" smtClean="0"/>
              <a:t>‹#›</a:t>
            </a:fld>
            <a:endParaRPr lang="en-US"/>
          </a:p>
        </p:txBody>
      </p:sp>
    </p:spTree>
    <p:extLst>
      <p:ext uri="{BB962C8B-B14F-4D97-AF65-F5344CB8AC3E}">
        <p14:creationId xmlns:p14="http://schemas.microsoft.com/office/powerpoint/2010/main" val="889563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6876D6-91B8-4B38-95DC-D7B64E2A3637}"/>
              </a:ext>
            </a:extLst>
          </p:cNvPr>
          <p:cNvSpPr>
            <a:spLocks noGrp="1"/>
          </p:cNvSpPr>
          <p:nvPr>
            <p:ph type="dt" sz="half" idx="10"/>
          </p:nvPr>
        </p:nvSpPr>
        <p:spPr/>
        <p:txBody>
          <a:bodyPr/>
          <a:lstStyle/>
          <a:p>
            <a:fld id="{75CB9B84-6A01-4DB0-9458-E4495D65F7BE}" type="datetimeFigureOut">
              <a:rPr lang="en-US" smtClean="0"/>
              <a:t>9/30/2020</a:t>
            </a:fld>
            <a:endParaRPr lang="en-US"/>
          </a:p>
        </p:txBody>
      </p:sp>
      <p:sp>
        <p:nvSpPr>
          <p:cNvPr id="3" name="Footer Placeholder 2">
            <a:extLst>
              <a:ext uri="{FF2B5EF4-FFF2-40B4-BE49-F238E27FC236}">
                <a16:creationId xmlns:a16="http://schemas.microsoft.com/office/drawing/2014/main" id="{6B0C8982-B491-4746-AE5E-7D06227D9F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874015-AC16-437C-A615-B743CE681F52}"/>
              </a:ext>
            </a:extLst>
          </p:cNvPr>
          <p:cNvSpPr>
            <a:spLocks noGrp="1"/>
          </p:cNvSpPr>
          <p:nvPr>
            <p:ph type="sldNum" sz="quarter" idx="12"/>
          </p:nvPr>
        </p:nvSpPr>
        <p:spPr/>
        <p:txBody>
          <a:bodyPr/>
          <a:lstStyle/>
          <a:p>
            <a:fld id="{FF13675B-9A9D-402F-AF7D-1D9347C84860}" type="slidenum">
              <a:rPr lang="en-US" smtClean="0"/>
              <a:t>‹#›</a:t>
            </a:fld>
            <a:endParaRPr lang="en-US"/>
          </a:p>
        </p:txBody>
      </p:sp>
    </p:spTree>
    <p:extLst>
      <p:ext uri="{BB962C8B-B14F-4D97-AF65-F5344CB8AC3E}">
        <p14:creationId xmlns:p14="http://schemas.microsoft.com/office/powerpoint/2010/main" val="2233270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5DEF-010A-4059-9434-231A5AC01E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162C62-D975-4422-B795-6CD149877A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B993CE-FC0B-4053-8CE3-23A45FDC97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9CF672-A751-4F35-BE89-80C1931E2D57}"/>
              </a:ext>
            </a:extLst>
          </p:cNvPr>
          <p:cNvSpPr>
            <a:spLocks noGrp="1"/>
          </p:cNvSpPr>
          <p:nvPr>
            <p:ph type="dt" sz="half" idx="10"/>
          </p:nvPr>
        </p:nvSpPr>
        <p:spPr/>
        <p:txBody>
          <a:bodyPr/>
          <a:lstStyle/>
          <a:p>
            <a:fld id="{75CB9B84-6A01-4DB0-9458-E4495D65F7BE}" type="datetimeFigureOut">
              <a:rPr lang="en-US" smtClean="0"/>
              <a:t>9/30/2020</a:t>
            </a:fld>
            <a:endParaRPr lang="en-US"/>
          </a:p>
        </p:txBody>
      </p:sp>
      <p:sp>
        <p:nvSpPr>
          <p:cNvPr id="6" name="Footer Placeholder 5">
            <a:extLst>
              <a:ext uri="{FF2B5EF4-FFF2-40B4-BE49-F238E27FC236}">
                <a16:creationId xmlns:a16="http://schemas.microsoft.com/office/drawing/2014/main" id="{BE04F33B-D3EB-43A1-9580-A1F1BD6D67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73CCAD-456A-49E6-848A-85AC38B5829E}"/>
              </a:ext>
            </a:extLst>
          </p:cNvPr>
          <p:cNvSpPr>
            <a:spLocks noGrp="1"/>
          </p:cNvSpPr>
          <p:nvPr>
            <p:ph type="sldNum" sz="quarter" idx="12"/>
          </p:nvPr>
        </p:nvSpPr>
        <p:spPr/>
        <p:txBody>
          <a:bodyPr/>
          <a:lstStyle/>
          <a:p>
            <a:fld id="{FF13675B-9A9D-402F-AF7D-1D9347C84860}" type="slidenum">
              <a:rPr lang="en-US" smtClean="0"/>
              <a:t>‹#›</a:t>
            </a:fld>
            <a:endParaRPr lang="en-US"/>
          </a:p>
        </p:txBody>
      </p:sp>
    </p:spTree>
    <p:extLst>
      <p:ext uri="{BB962C8B-B14F-4D97-AF65-F5344CB8AC3E}">
        <p14:creationId xmlns:p14="http://schemas.microsoft.com/office/powerpoint/2010/main" val="1167174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0E0BF-A860-4AD2-BAD9-692ECA49AB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50A0BB-C86E-4BF9-91BE-B1D5D95358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5F2EC5-E42D-4F6A-BF9F-2CF30567B9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E2396F-F3AC-48BB-854F-F6AF21E1D580}"/>
              </a:ext>
            </a:extLst>
          </p:cNvPr>
          <p:cNvSpPr>
            <a:spLocks noGrp="1"/>
          </p:cNvSpPr>
          <p:nvPr>
            <p:ph type="dt" sz="half" idx="10"/>
          </p:nvPr>
        </p:nvSpPr>
        <p:spPr/>
        <p:txBody>
          <a:bodyPr/>
          <a:lstStyle/>
          <a:p>
            <a:fld id="{75CB9B84-6A01-4DB0-9458-E4495D65F7BE}" type="datetimeFigureOut">
              <a:rPr lang="en-US" smtClean="0"/>
              <a:t>9/30/2020</a:t>
            </a:fld>
            <a:endParaRPr lang="en-US"/>
          </a:p>
        </p:txBody>
      </p:sp>
      <p:sp>
        <p:nvSpPr>
          <p:cNvPr id="6" name="Footer Placeholder 5">
            <a:extLst>
              <a:ext uri="{FF2B5EF4-FFF2-40B4-BE49-F238E27FC236}">
                <a16:creationId xmlns:a16="http://schemas.microsoft.com/office/drawing/2014/main" id="{0E775BFC-A2C1-46E5-AF3D-E9CB91BDE5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64DB31-0546-4135-ADFC-1D92A8ECC92E}"/>
              </a:ext>
            </a:extLst>
          </p:cNvPr>
          <p:cNvSpPr>
            <a:spLocks noGrp="1"/>
          </p:cNvSpPr>
          <p:nvPr>
            <p:ph type="sldNum" sz="quarter" idx="12"/>
          </p:nvPr>
        </p:nvSpPr>
        <p:spPr/>
        <p:txBody>
          <a:bodyPr/>
          <a:lstStyle/>
          <a:p>
            <a:fld id="{FF13675B-9A9D-402F-AF7D-1D9347C84860}" type="slidenum">
              <a:rPr lang="en-US" smtClean="0"/>
              <a:t>‹#›</a:t>
            </a:fld>
            <a:endParaRPr lang="en-US"/>
          </a:p>
        </p:txBody>
      </p:sp>
    </p:spTree>
    <p:extLst>
      <p:ext uri="{BB962C8B-B14F-4D97-AF65-F5344CB8AC3E}">
        <p14:creationId xmlns:p14="http://schemas.microsoft.com/office/powerpoint/2010/main" val="1056564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B1EA08-67C7-459E-9109-09C47BA21E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6BAC58-4B9C-4833-B6EC-6E5FB1E30C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FEAD1E-5F57-486E-9AB6-00FA889516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B9B84-6A01-4DB0-9458-E4495D65F7BE}" type="datetimeFigureOut">
              <a:rPr lang="en-US" smtClean="0"/>
              <a:t>9/30/2020</a:t>
            </a:fld>
            <a:endParaRPr lang="en-US"/>
          </a:p>
        </p:txBody>
      </p:sp>
      <p:sp>
        <p:nvSpPr>
          <p:cNvPr id="5" name="Footer Placeholder 4">
            <a:extLst>
              <a:ext uri="{FF2B5EF4-FFF2-40B4-BE49-F238E27FC236}">
                <a16:creationId xmlns:a16="http://schemas.microsoft.com/office/drawing/2014/main" id="{8EFA065C-6430-45C6-B9F8-2523C08727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55917B-8F99-4803-B082-2DE0A856FA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13675B-9A9D-402F-AF7D-1D9347C84860}" type="slidenum">
              <a:rPr lang="en-US" smtClean="0"/>
              <a:t>‹#›</a:t>
            </a:fld>
            <a:endParaRPr lang="en-US"/>
          </a:p>
        </p:txBody>
      </p:sp>
    </p:spTree>
    <p:extLst>
      <p:ext uri="{BB962C8B-B14F-4D97-AF65-F5344CB8AC3E}">
        <p14:creationId xmlns:p14="http://schemas.microsoft.com/office/powerpoint/2010/main" val="3917494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8.jpeg"/><Relationship Id="rId5" Type="http://schemas.openxmlformats.org/officeDocument/2006/relationships/image" Target="../media/image2.jpeg"/><Relationship Id="rId10" Type="http://schemas.openxmlformats.org/officeDocument/2006/relationships/image" Target="../media/image7.jpeg"/><Relationship Id="rId4" Type="http://schemas.openxmlformats.org/officeDocument/2006/relationships/image" Target="../media/image11.jpeg"/><Relationship Id="rId9"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0DA261-56C1-415C-B7DA-CE952FDB2BDD}"/>
              </a:ext>
            </a:extLst>
          </p:cNvPr>
          <p:cNvSpPr>
            <a:spLocks noGrp="1"/>
          </p:cNvSpPr>
          <p:nvPr>
            <p:ph type="subTitle" idx="1"/>
          </p:nvPr>
        </p:nvSpPr>
        <p:spPr>
          <a:xfrm>
            <a:off x="1595021" y="6276512"/>
            <a:ext cx="9144000" cy="581487"/>
          </a:xfrm>
        </p:spPr>
        <p:txBody>
          <a:bodyPr/>
          <a:lstStyle/>
          <a:p>
            <a:r>
              <a:rPr lang="en-US" dirty="0"/>
              <a:t>Part V: Faith</a:t>
            </a:r>
          </a:p>
        </p:txBody>
      </p:sp>
      <p:pic>
        <p:nvPicPr>
          <p:cNvPr id="2" name="Picture 1">
            <a:extLst>
              <a:ext uri="{FF2B5EF4-FFF2-40B4-BE49-F238E27FC236}">
                <a16:creationId xmlns:a16="http://schemas.microsoft.com/office/drawing/2014/main" id="{8EEB095E-9C1B-4B60-A920-F4BC3F7B80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359" y="132711"/>
            <a:ext cx="8833282" cy="5888854"/>
          </a:xfrm>
          <a:prstGeom prst="rect">
            <a:avLst/>
          </a:prstGeom>
        </p:spPr>
      </p:pic>
    </p:spTree>
    <p:extLst>
      <p:ext uri="{BB962C8B-B14F-4D97-AF65-F5344CB8AC3E}">
        <p14:creationId xmlns:p14="http://schemas.microsoft.com/office/powerpoint/2010/main" val="2816640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75638"/>
            <a:ext cx="12192000" cy="523220"/>
          </a:xfrm>
          <a:prstGeom prst="rect">
            <a:avLst/>
          </a:prstGeom>
          <a:noFill/>
        </p:spPr>
        <p:txBody>
          <a:bodyPr wrap="square" rtlCol="0">
            <a:spAutoFit/>
          </a:bodyPr>
          <a:lstStyle/>
          <a:p>
            <a:pPr algn="ctr"/>
            <a:r>
              <a:rPr lang="en-US" sz="2800" dirty="0"/>
              <a:t>1000-Year Messianic Kingdom (Rev 20:4–6)</a:t>
            </a:r>
          </a:p>
        </p:txBody>
      </p:sp>
      <p:pic>
        <p:nvPicPr>
          <p:cNvPr id="12" name="Picture 11"/>
          <p:cNvPicPr>
            <a:picLocks noChangeAspect="1"/>
          </p:cNvPicPr>
          <p:nvPr/>
        </p:nvPicPr>
        <p:blipFill rotWithShape="1">
          <a:blip r:embed="rId2" cstate="screen">
            <a:biLevel thresh="75000"/>
            <a:extLst>
              <a:ext uri="{28A0092B-C50C-407E-A947-70E740481C1C}">
                <a14:useLocalDpi xmlns:a14="http://schemas.microsoft.com/office/drawing/2010/main"/>
              </a:ext>
            </a:extLst>
          </a:blip>
          <a:srcRect/>
          <a:stretch/>
        </p:blipFill>
        <p:spPr>
          <a:xfrm flipH="1">
            <a:off x="303651" y="4022359"/>
            <a:ext cx="425288" cy="914400"/>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406" y="193590"/>
            <a:ext cx="914400" cy="914400"/>
          </a:xfrm>
          <a:prstGeom prst="rect">
            <a:avLst/>
          </a:prstGeom>
        </p:spPr>
      </p:pic>
      <p:cxnSp>
        <p:nvCxnSpPr>
          <p:cNvPr id="20" name="Straight Connector 19"/>
          <p:cNvCxnSpPr/>
          <p:nvPr/>
        </p:nvCxnSpPr>
        <p:spPr>
          <a:xfrm>
            <a:off x="125946" y="5545145"/>
            <a:ext cx="843901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2040" y="1170280"/>
            <a:ext cx="1253292" cy="369332"/>
          </a:xfrm>
          <a:prstGeom prst="rect">
            <a:avLst/>
          </a:prstGeom>
          <a:noFill/>
        </p:spPr>
        <p:txBody>
          <a:bodyPr wrap="none" rtlCol="0">
            <a:spAutoFit/>
          </a:bodyPr>
          <a:lstStyle/>
          <a:p>
            <a:r>
              <a:rPr lang="en-US" dirty="0"/>
              <a:t>Tribulation</a:t>
            </a:r>
          </a:p>
        </p:txBody>
      </p:sp>
      <p:sp>
        <p:nvSpPr>
          <p:cNvPr id="15" name="Rectangle 14"/>
          <p:cNvSpPr/>
          <p:nvPr/>
        </p:nvSpPr>
        <p:spPr>
          <a:xfrm>
            <a:off x="2074887" y="5727004"/>
            <a:ext cx="3813865" cy="369332"/>
          </a:xfrm>
          <a:prstGeom prst="rect">
            <a:avLst/>
          </a:prstGeom>
        </p:spPr>
        <p:txBody>
          <a:bodyPr wrap="none">
            <a:spAutoFit/>
          </a:bodyPr>
          <a:lstStyle/>
          <a:p>
            <a:r>
              <a:rPr lang="en-US" dirty="0"/>
              <a:t>Satan bound in Hades (Rev 20:1-5)</a:t>
            </a:r>
          </a:p>
        </p:txBody>
      </p:sp>
      <p:sp>
        <p:nvSpPr>
          <p:cNvPr id="16" name="Rectangle 15"/>
          <p:cNvSpPr/>
          <p:nvPr/>
        </p:nvSpPr>
        <p:spPr>
          <a:xfrm>
            <a:off x="10152663" y="1170280"/>
            <a:ext cx="1518364" cy="369332"/>
          </a:xfrm>
          <a:prstGeom prst="rect">
            <a:avLst/>
          </a:prstGeom>
        </p:spPr>
        <p:txBody>
          <a:bodyPr wrap="none">
            <a:spAutoFit/>
          </a:bodyPr>
          <a:lstStyle/>
          <a:p>
            <a:pPr algn="ctr"/>
            <a:r>
              <a:rPr lang="en-US" dirty="0"/>
              <a:t>Eternal State</a:t>
            </a:r>
          </a:p>
        </p:txBody>
      </p:sp>
      <p:pic>
        <p:nvPicPr>
          <p:cNvPr id="24" name="Picture 23"/>
          <p:cNvPicPr>
            <a:picLocks noChangeAspect="1"/>
          </p:cNvPicPr>
          <p:nvPr/>
        </p:nvPicPr>
        <p:blipFill rotWithShape="1">
          <a:blip r:embed="rId4" cstate="screen">
            <a:biLevel thresh="50000"/>
            <a:extLst>
              <a:ext uri="{28A0092B-C50C-407E-A947-70E740481C1C}">
                <a14:useLocalDpi xmlns:a14="http://schemas.microsoft.com/office/drawing/2010/main"/>
              </a:ext>
            </a:extLst>
          </a:blip>
          <a:srcRect/>
          <a:stretch/>
        </p:blipFill>
        <p:spPr>
          <a:xfrm>
            <a:off x="732266" y="4006583"/>
            <a:ext cx="519304" cy="914400"/>
          </a:xfrm>
          <a:prstGeom prst="rect">
            <a:avLst/>
          </a:prstGeom>
        </p:spPr>
      </p:pic>
      <p:cxnSp>
        <p:nvCxnSpPr>
          <p:cNvPr id="34" name="Straight Arrow Connector 33"/>
          <p:cNvCxnSpPr/>
          <p:nvPr/>
        </p:nvCxnSpPr>
        <p:spPr>
          <a:xfrm flipH="1">
            <a:off x="1376465" y="2688677"/>
            <a:ext cx="0" cy="2811228"/>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84867" y="1777981"/>
            <a:ext cx="1800493" cy="923330"/>
          </a:xfrm>
          <a:prstGeom prst="rect">
            <a:avLst/>
          </a:prstGeom>
          <a:noFill/>
        </p:spPr>
        <p:txBody>
          <a:bodyPr wrap="none" rtlCol="0">
            <a:spAutoFit/>
          </a:bodyPr>
          <a:lstStyle/>
          <a:p>
            <a:pPr algn="ctr"/>
            <a:r>
              <a:rPr lang="en-US" dirty="0"/>
              <a:t>Return of Christ</a:t>
            </a:r>
          </a:p>
          <a:p>
            <a:pPr algn="ctr"/>
            <a:r>
              <a:rPr lang="en-US" dirty="0"/>
              <a:t>With the Saints</a:t>
            </a:r>
          </a:p>
          <a:p>
            <a:pPr algn="ctr"/>
            <a:r>
              <a:rPr lang="en-US" dirty="0"/>
              <a:t>(Rev 19:11–16)</a:t>
            </a:r>
          </a:p>
        </p:txBody>
      </p:sp>
      <p:sp>
        <p:nvSpPr>
          <p:cNvPr id="22" name="Rectangle 21"/>
          <p:cNvSpPr/>
          <p:nvPr/>
        </p:nvSpPr>
        <p:spPr>
          <a:xfrm>
            <a:off x="8002778" y="5657671"/>
            <a:ext cx="2258954" cy="1200329"/>
          </a:xfrm>
          <a:prstGeom prst="rect">
            <a:avLst/>
          </a:prstGeom>
        </p:spPr>
        <p:txBody>
          <a:bodyPr wrap="square">
            <a:spAutoFit/>
          </a:bodyPr>
          <a:lstStyle/>
          <a:p>
            <a:pPr algn="ctr"/>
            <a:r>
              <a:rPr lang="en-US" dirty="0"/>
              <a:t>Great White Throne,</a:t>
            </a:r>
          </a:p>
          <a:p>
            <a:pPr algn="ctr"/>
            <a:r>
              <a:rPr lang="en-US" dirty="0"/>
              <a:t>Lake of Fire</a:t>
            </a:r>
          </a:p>
          <a:p>
            <a:pPr algn="ctr"/>
            <a:r>
              <a:rPr lang="en-US" dirty="0"/>
              <a:t>For Unbelievers</a:t>
            </a:r>
          </a:p>
          <a:p>
            <a:pPr algn="ctr"/>
            <a:r>
              <a:rPr lang="en-US" dirty="0"/>
              <a:t>(Rev 20:11–15)</a:t>
            </a:r>
          </a:p>
        </p:txBody>
      </p:sp>
      <p:pic>
        <p:nvPicPr>
          <p:cNvPr id="39" name="Picture 3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38800" y="198948"/>
            <a:ext cx="914400" cy="914400"/>
          </a:xfrm>
          <a:prstGeom prst="rect">
            <a:avLst/>
          </a:prstGeom>
        </p:spPr>
      </p:pic>
      <p:pic>
        <p:nvPicPr>
          <p:cNvPr id="3" name="Picture 2"/>
          <p:cNvPicPr>
            <a:picLocks noChangeAspect="1"/>
          </p:cNvPicPr>
          <p:nvPr/>
        </p:nvPicPr>
        <p:blipFill rotWithShape="1">
          <a:blip r:embed="rId6" cstate="print">
            <a:biLevel thresh="50000"/>
            <a:extLst>
              <a:ext uri="{28A0092B-C50C-407E-A947-70E740481C1C}">
                <a14:useLocalDpi xmlns:a14="http://schemas.microsoft.com/office/drawing/2010/main" val="0"/>
              </a:ext>
            </a:extLst>
          </a:blip>
          <a:srcRect l="6085" t="13162" r="9524" b="11706"/>
          <a:stretch/>
        </p:blipFill>
        <p:spPr>
          <a:xfrm>
            <a:off x="1332923" y="5727004"/>
            <a:ext cx="685800" cy="610555"/>
          </a:xfrm>
          <a:prstGeom prst="rect">
            <a:avLst/>
          </a:prstGeom>
        </p:spPr>
      </p:pic>
      <p:cxnSp>
        <p:nvCxnSpPr>
          <p:cNvPr id="9" name="Straight Connector 8"/>
          <p:cNvCxnSpPr/>
          <p:nvPr/>
        </p:nvCxnSpPr>
        <p:spPr>
          <a:xfrm>
            <a:off x="2177143" y="6096336"/>
            <a:ext cx="504280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211219" y="5729385"/>
            <a:ext cx="377371" cy="36933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3" name="Picture 42"/>
          <p:cNvPicPr>
            <a:picLocks noChangeAspect="1"/>
          </p:cNvPicPr>
          <p:nvPr/>
        </p:nvPicPr>
        <p:blipFill rotWithShape="1">
          <a:blip r:embed="rId6" cstate="print">
            <a:biLevel thresh="50000"/>
            <a:extLst>
              <a:ext uri="{28A0092B-C50C-407E-A947-70E740481C1C}">
                <a14:useLocalDpi xmlns:a14="http://schemas.microsoft.com/office/drawing/2010/main" val="0"/>
              </a:ext>
            </a:extLst>
          </a:blip>
          <a:srcRect l="6085" t="13162" r="9524" b="11706"/>
          <a:stretch/>
        </p:blipFill>
        <p:spPr>
          <a:xfrm>
            <a:off x="7366699" y="4105629"/>
            <a:ext cx="685800" cy="610555"/>
          </a:xfrm>
          <a:prstGeom prst="rect">
            <a:avLst/>
          </a:prstGeom>
        </p:spPr>
      </p:pic>
      <p:sp>
        <p:nvSpPr>
          <p:cNvPr id="47" name="Rectangle 46"/>
          <p:cNvSpPr/>
          <p:nvPr/>
        </p:nvSpPr>
        <p:spPr>
          <a:xfrm>
            <a:off x="6854237" y="4621389"/>
            <a:ext cx="1710725" cy="923330"/>
          </a:xfrm>
          <a:prstGeom prst="rect">
            <a:avLst/>
          </a:prstGeom>
        </p:spPr>
        <p:txBody>
          <a:bodyPr wrap="none">
            <a:spAutoFit/>
          </a:bodyPr>
          <a:lstStyle/>
          <a:p>
            <a:pPr algn="ctr"/>
            <a:r>
              <a:rPr lang="en-US" dirty="0"/>
              <a:t>Satan Leads</a:t>
            </a:r>
          </a:p>
          <a:p>
            <a:pPr algn="ctr"/>
            <a:r>
              <a:rPr lang="en-US" dirty="0"/>
              <a:t>Final Rebellion</a:t>
            </a:r>
          </a:p>
          <a:p>
            <a:pPr algn="ctr"/>
            <a:r>
              <a:rPr lang="en-US" dirty="0"/>
              <a:t>(Rev 20:7-10)</a:t>
            </a:r>
          </a:p>
        </p:txBody>
      </p:sp>
      <p:cxnSp>
        <p:nvCxnSpPr>
          <p:cNvPr id="27" name="Straight Arrow Connector 26"/>
          <p:cNvCxnSpPr/>
          <p:nvPr/>
        </p:nvCxnSpPr>
        <p:spPr>
          <a:xfrm>
            <a:off x="9841706" y="5544719"/>
            <a:ext cx="2140279"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8" name="Picture 47"/>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448301" y="193590"/>
            <a:ext cx="927088" cy="930199"/>
          </a:xfrm>
          <a:prstGeom prst="rect">
            <a:avLst/>
          </a:prstGeom>
        </p:spPr>
      </p:pic>
      <p:pic>
        <p:nvPicPr>
          <p:cNvPr id="49" name="Picture 48"/>
          <p:cNvPicPr>
            <a:picLocks noChangeAspect="1"/>
          </p:cNvPicPr>
          <p:nvPr/>
        </p:nvPicPr>
        <p:blipFill rotWithShape="1">
          <a:blip r:embed="rId8" cstate="screen">
            <a:biLevel thresh="50000"/>
            <a:extLst>
              <a:ext uri="{28A0092B-C50C-407E-A947-70E740481C1C}">
                <a14:useLocalDpi xmlns:a14="http://schemas.microsoft.com/office/drawing/2010/main"/>
              </a:ext>
            </a:extLst>
          </a:blip>
          <a:srcRect/>
          <a:stretch/>
        </p:blipFill>
        <p:spPr>
          <a:xfrm>
            <a:off x="10117351" y="3256851"/>
            <a:ext cx="1438297" cy="1364538"/>
          </a:xfrm>
          <a:prstGeom prst="rect">
            <a:avLst/>
          </a:prstGeom>
        </p:spPr>
      </p:pic>
      <p:sp>
        <p:nvSpPr>
          <p:cNvPr id="50" name="TextBox 49"/>
          <p:cNvSpPr txBox="1"/>
          <p:nvPr/>
        </p:nvSpPr>
        <p:spPr>
          <a:xfrm>
            <a:off x="9481001" y="4564913"/>
            <a:ext cx="2710999" cy="923330"/>
          </a:xfrm>
          <a:prstGeom prst="rect">
            <a:avLst/>
          </a:prstGeom>
          <a:noFill/>
        </p:spPr>
        <p:txBody>
          <a:bodyPr wrap="none" rtlCol="0">
            <a:spAutoFit/>
          </a:bodyPr>
          <a:lstStyle/>
          <a:p>
            <a:pPr algn="ctr"/>
            <a:r>
              <a:rPr lang="en-US" dirty="0"/>
              <a:t>New Heaven, New Earth</a:t>
            </a:r>
          </a:p>
          <a:p>
            <a:pPr algn="ctr"/>
            <a:r>
              <a:rPr lang="en-US" dirty="0"/>
              <a:t>For Believers</a:t>
            </a:r>
          </a:p>
          <a:p>
            <a:pPr algn="ctr"/>
            <a:r>
              <a:rPr lang="en-US" dirty="0"/>
              <a:t>(Rev 21:1–22:5)</a:t>
            </a:r>
          </a:p>
        </p:txBody>
      </p:sp>
      <p:sp>
        <p:nvSpPr>
          <p:cNvPr id="51" name="Rectangle 50"/>
          <p:cNvSpPr/>
          <p:nvPr/>
        </p:nvSpPr>
        <p:spPr>
          <a:xfrm>
            <a:off x="1476271" y="3936014"/>
            <a:ext cx="6096000" cy="1477328"/>
          </a:xfrm>
          <a:prstGeom prst="rect">
            <a:avLst/>
          </a:prstGeom>
        </p:spPr>
        <p:txBody>
          <a:bodyPr>
            <a:spAutoFit/>
          </a:bodyPr>
          <a:lstStyle/>
          <a:p>
            <a:r>
              <a:rPr lang="en-US" dirty="0"/>
              <a:t>Sheep and Goats Judgment For Tribulation Survivors</a:t>
            </a:r>
          </a:p>
          <a:p>
            <a:r>
              <a:rPr lang="en-US" dirty="0"/>
              <a:t>(Matt 25:31–46)</a:t>
            </a:r>
            <a:br>
              <a:rPr lang="en-US" dirty="0"/>
            </a:br>
            <a:endParaRPr lang="en-US" dirty="0"/>
          </a:p>
          <a:p>
            <a:r>
              <a:rPr lang="en-US" dirty="0"/>
              <a:t>Judgement Seat of Christ For Believers</a:t>
            </a:r>
          </a:p>
          <a:p>
            <a:r>
              <a:rPr lang="en-US" dirty="0"/>
              <a:t>(1 </a:t>
            </a:r>
            <a:r>
              <a:rPr lang="en-US" dirty="0" err="1"/>
              <a:t>Cor</a:t>
            </a:r>
            <a:r>
              <a:rPr lang="en-US" dirty="0"/>
              <a:t> 3:10–15; 2 </a:t>
            </a:r>
            <a:r>
              <a:rPr lang="en-US" dirty="0" err="1"/>
              <a:t>Cor</a:t>
            </a:r>
            <a:r>
              <a:rPr lang="en-US" dirty="0"/>
              <a:t> 5:9–10; Rom 14:10)</a:t>
            </a:r>
          </a:p>
        </p:txBody>
      </p:sp>
      <p:pic>
        <p:nvPicPr>
          <p:cNvPr id="54" name="Picture 53"/>
          <p:cNvPicPr>
            <a:picLocks noChangeAspect="1"/>
          </p:cNvPicPr>
          <p:nvPr/>
        </p:nvPicPr>
        <p:blipFill>
          <a:blip r:embed="rId9" cstate="screen">
            <a:biLevel thresh="50000"/>
            <a:extLst>
              <a:ext uri="{28A0092B-C50C-407E-A947-70E740481C1C}">
                <a14:useLocalDpi xmlns:a14="http://schemas.microsoft.com/office/drawing/2010/main"/>
              </a:ext>
            </a:extLst>
          </a:blip>
          <a:stretch>
            <a:fillRect/>
          </a:stretch>
        </p:blipFill>
        <p:spPr>
          <a:xfrm>
            <a:off x="4533211" y="1764911"/>
            <a:ext cx="914400" cy="914400"/>
          </a:xfrm>
          <a:prstGeom prst="rect">
            <a:avLst/>
          </a:prstGeom>
        </p:spPr>
      </p:pic>
      <p:pic>
        <p:nvPicPr>
          <p:cNvPr id="55" name="Picture 54"/>
          <p:cNvPicPr>
            <a:picLocks noChangeAspect="1"/>
          </p:cNvPicPr>
          <p:nvPr/>
        </p:nvPicPr>
        <p:blipFill>
          <a:blip r:embed="rId10" cstate="screen">
            <a:biLevel thresh="50000"/>
            <a:extLst>
              <a:ext uri="{28A0092B-C50C-407E-A947-70E740481C1C}">
                <a14:useLocalDpi xmlns:a14="http://schemas.microsoft.com/office/drawing/2010/main"/>
              </a:ext>
            </a:extLst>
          </a:blip>
          <a:stretch>
            <a:fillRect/>
          </a:stretch>
        </p:blipFill>
        <p:spPr>
          <a:xfrm>
            <a:off x="5693724" y="1754025"/>
            <a:ext cx="914400" cy="914400"/>
          </a:xfrm>
          <a:prstGeom prst="rect">
            <a:avLst/>
          </a:prstGeom>
        </p:spPr>
      </p:pic>
      <p:pic>
        <p:nvPicPr>
          <p:cNvPr id="56" name="Picture 55"/>
          <p:cNvPicPr>
            <a:picLocks noChangeAspect="1"/>
          </p:cNvPicPr>
          <p:nvPr/>
        </p:nvPicPr>
        <p:blipFill>
          <a:blip r:embed="rId11" cstate="screen">
            <a:biLevel thresh="50000"/>
            <a:extLst>
              <a:ext uri="{28A0092B-C50C-407E-A947-70E740481C1C}">
                <a14:useLocalDpi xmlns:a14="http://schemas.microsoft.com/office/drawing/2010/main"/>
              </a:ext>
            </a:extLst>
          </a:blip>
          <a:stretch>
            <a:fillRect/>
          </a:stretch>
        </p:blipFill>
        <p:spPr>
          <a:xfrm>
            <a:off x="6854237" y="1754025"/>
            <a:ext cx="914400" cy="914400"/>
          </a:xfrm>
          <a:prstGeom prst="rect">
            <a:avLst/>
          </a:prstGeom>
        </p:spPr>
      </p:pic>
      <p:sp>
        <p:nvSpPr>
          <p:cNvPr id="57" name="TextBox 56"/>
          <p:cNvSpPr txBox="1"/>
          <p:nvPr/>
        </p:nvSpPr>
        <p:spPr>
          <a:xfrm>
            <a:off x="4641597" y="2644969"/>
            <a:ext cx="697627" cy="369332"/>
          </a:xfrm>
          <a:prstGeom prst="rect">
            <a:avLst/>
          </a:prstGeom>
          <a:noFill/>
        </p:spPr>
        <p:txBody>
          <a:bodyPr wrap="none" rtlCol="0">
            <a:spAutoFit/>
          </a:bodyPr>
          <a:lstStyle/>
          <a:p>
            <a:r>
              <a:rPr lang="en-US" dirty="0"/>
              <a:t>Land</a:t>
            </a:r>
          </a:p>
        </p:txBody>
      </p:sp>
      <p:sp>
        <p:nvSpPr>
          <p:cNvPr id="58" name="TextBox 57"/>
          <p:cNvSpPr txBox="1"/>
          <p:nvPr/>
        </p:nvSpPr>
        <p:spPr>
          <a:xfrm>
            <a:off x="5789286" y="2648742"/>
            <a:ext cx="723275" cy="369332"/>
          </a:xfrm>
          <a:prstGeom prst="rect">
            <a:avLst/>
          </a:prstGeom>
          <a:noFill/>
        </p:spPr>
        <p:txBody>
          <a:bodyPr wrap="none" rtlCol="0">
            <a:spAutoFit/>
          </a:bodyPr>
          <a:lstStyle/>
          <a:p>
            <a:r>
              <a:rPr lang="en-US" dirty="0"/>
              <a:t>Seed</a:t>
            </a:r>
          </a:p>
        </p:txBody>
      </p:sp>
      <p:sp>
        <p:nvSpPr>
          <p:cNvPr id="59" name="TextBox 58"/>
          <p:cNvSpPr txBox="1"/>
          <p:nvPr/>
        </p:nvSpPr>
        <p:spPr>
          <a:xfrm>
            <a:off x="6783087" y="2674895"/>
            <a:ext cx="1056700" cy="369332"/>
          </a:xfrm>
          <a:prstGeom prst="rect">
            <a:avLst/>
          </a:prstGeom>
          <a:noFill/>
        </p:spPr>
        <p:txBody>
          <a:bodyPr wrap="none" rtlCol="0">
            <a:spAutoFit/>
          </a:bodyPr>
          <a:lstStyle/>
          <a:p>
            <a:r>
              <a:rPr lang="en-US" dirty="0"/>
              <a:t>Blessing</a:t>
            </a:r>
          </a:p>
        </p:txBody>
      </p:sp>
      <p:sp>
        <p:nvSpPr>
          <p:cNvPr id="60" name="Rectangle 59"/>
          <p:cNvSpPr/>
          <p:nvPr/>
        </p:nvSpPr>
        <p:spPr>
          <a:xfrm>
            <a:off x="-195263" y="4898370"/>
            <a:ext cx="1777301" cy="646331"/>
          </a:xfrm>
          <a:prstGeom prst="rect">
            <a:avLst/>
          </a:prstGeom>
        </p:spPr>
        <p:txBody>
          <a:bodyPr wrap="square">
            <a:spAutoFit/>
          </a:bodyPr>
          <a:lstStyle/>
          <a:p>
            <a:pPr algn="ctr"/>
            <a:r>
              <a:rPr lang="en-US" dirty="0"/>
              <a:t>Armageddon</a:t>
            </a:r>
          </a:p>
          <a:p>
            <a:pPr algn="ctr"/>
            <a:r>
              <a:rPr lang="en-US" dirty="0"/>
              <a:t>(</a:t>
            </a:r>
            <a:r>
              <a:rPr lang="en-US" dirty="0" err="1"/>
              <a:t>Ezek</a:t>
            </a:r>
            <a:r>
              <a:rPr lang="en-US" dirty="0"/>
              <a:t> 39)</a:t>
            </a:r>
          </a:p>
        </p:txBody>
      </p:sp>
    </p:spTree>
    <p:extLst>
      <p:ext uri="{BB962C8B-B14F-4D97-AF65-F5344CB8AC3E}">
        <p14:creationId xmlns:p14="http://schemas.microsoft.com/office/powerpoint/2010/main" val="3024687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2D8BA-4B5C-4187-BD15-BE657F9EA4D6}"/>
              </a:ext>
            </a:extLst>
          </p:cNvPr>
          <p:cNvSpPr>
            <a:spLocks noGrp="1"/>
          </p:cNvSpPr>
          <p:nvPr>
            <p:ph type="title"/>
          </p:nvPr>
        </p:nvSpPr>
        <p:spPr/>
        <p:txBody>
          <a:bodyPr/>
          <a:lstStyle/>
          <a:p>
            <a:r>
              <a:rPr lang="en-US" dirty="0"/>
              <a:t>Faith</a:t>
            </a:r>
          </a:p>
        </p:txBody>
      </p:sp>
      <p:sp>
        <p:nvSpPr>
          <p:cNvPr id="3" name="Content Placeholder 2">
            <a:extLst>
              <a:ext uri="{FF2B5EF4-FFF2-40B4-BE49-F238E27FC236}">
                <a16:creationId xmlns:a16="http://schemas.microsoft.com/office/drawing/2014/main" id="{16D897A2-B568-4058-BE91-6B7E150899EF}"/>
              </a:ext>
            </a:extLst>
          </p:cNvPr>
          <p:cNvSpPr>
            <a:spLocks noGrp="1"/>
          </p:cNvSpPr>
          <p:nvPr>
            <p:ph sz="half" idx="1"/>
          </p:nvPr>
        </p:nvSpPr>
        <p:spPr>
          <a:xfrm>
            <a:off x="838199" y="1825625"/>
            <a:ext cx="5839691" cy="3042391"/>
          </a:xfrm>
        </p:spPr>
        <p:txBody>
          <a:bodyPr>
            <a:normAutofit/>
          </a:bodyPr>
          <a:lstStyle/>
          <a:p>
            <a:r>
              <a:rPr lang="el-GR" b="1" dirty="0">
                <a:solidFill>
                  <a:srgbClr val="FF0000"/>
                </a:solidFill>
              </a:rPr>
              <a:t>πιστεύω </a:t>
            </a:r>
            <a:r>
              <a:rPr lang="en-US" b="1" dirty="0">
                <a:solidFill>
                  <a:srgbClr val="FF0000"/>
                </a:solidFill>
              </a:rPr>
              <a:t>(</a:t>
            </a:r>
            <a:r>
              <a:rPr lang="en-US" b="1" i="1" dirty="0">
                <a:solidFill>
                  <a:srgbClr val="FF0000"/>
                </a:solidFill>
              </a:rPr>
              <a:t>pisteuo</a:t>
            </a:r>
            <a:r>
              <a:rPr lang="en-US" b="1" dirty="0">
                <a:solidFill>
                  <a:srgbClr val="FF0000"/>
                </a:solidFill>
              </a:rPr>
              <a:t>̄);</a:t>
            </a:r>
            <a:r>
              <a:rPr lang="el-GR" b="1" dirty="0">
                <a:solidFill>
                  <a:srgbClr val="FF0000"/>
                </a:solidFill>
              </a:rPr>
              <a:t> πίστις </a:t>
            </a:r>
            <a:r>
              <a:rPr lang="en-US" b="1" dirty="0">
                <a:solidFill>
                  <a:srgbClr val="FF0000"/>
                </a:solidFill>
              </a:rPr>
              <a:t>(</a:t>
            </a:r>
            <a:r>
              <a:rPr lang="en-US" b="1" i="1" dirty="0">
                <a:solidFill>
                  <a:srgbClr val="FF0000"/>
                </a:solidFill>
              </a:rPr>
              <a:t>pistis</a:t>
            </a:r>
            <a:r>
              <a:rPr lang="en-US" b="1" dirty="0">
                <a:solidFill>
                  <a:srgbClr val="FF0000"/>
                </a:solidFill>
              </a:rPr>
              <a:t>) </a:t>
            </a:r>
          </a:p>
          <a:p>
            <a:r>
              <a:rPr lang="en-US" dirty="0"/>
              <a:t>Attempted redefinitions:</a:t>
            </a:r>
          </a:p>
          <a:p>
            <a:pPr lvl="1"/>
            <a:r>
              <a:rPr lang="en-US" dirty="0"/>
              <a:t>Faith/Belief distinction</a:t>
            </a:r>
          </a:p>
          <a:p>
            <a:pPr lvl="1"/>
            <a:r>
              <a:rPr lang="en-US" dirty="0"/>
              <a:t>James 2</a:t>
            </a:r>
          </a:p>
          <a:p>
            <a:pPr lvl="1"/>
            <a:r>
              <a:rPr lang="en-US" i="1" dirty="0"/>
              <a:t>Notitia</a:t>
            </a:r>
            <a:r>
              <a:rPr lang="en-US" dirty="0"/>
              <a:t>, </a:t>
            </a:r>
            <a:r>
              <a:rPr lang="en-US" i="1" dirty="0"/>
              <a:t>assensus</a:t>
            </a:r>
            <a:r>
              <a:rPr lang="en-US" dirty="0"/>
              <a:t>, </a:t>
            </a:r>
            <a:r>
              <a:rPr lang="en-US" i="1" dirty="0"/>
              <a:t>fiducia</a:t>
            </a:r>
            <a:endParaRPr lang="en-US" dirty="0"/>
          </a:p>
          <a:p>
            <a:r>
              <a:rPr lang="en-US" dirty="0"/>
              <a:t>Some final thoughts</a:t>
            </a:r>
          </a:p>
          <a:p>
            <a:pPr marL="0" indent="0">
              <a:buNone/>
            </a:pPr>
            <a:endParaRPr lang="en-US" dirty="0"/>
          </a:p>
        </p:txBody>
      </p:sp>
      <p:sp>
        <p:nvSpPr>
          <p:cNvPr id="5" name="Subtitle 2">
            <a:extLst>
              <a:ext uri="{FF2B5EF4-FFF2-40B4-BE49-F238E27FC236}">
                <a16:creationId xmlns:a16="http://schemas.microsoft.com/office/drawing/2014/main" id="{A1BE8347-D0D2-4602-9C5C-7CF4688CF1A1}"/>
              </a:ext>
            </a:extLst>
          </p:cNvPr>
          <p:cNvSpPr txBox="1">
            <a:spLocks/>
          </p:cNvSpPr>
          <p:nvPr/>
        </p:nvSpPr>
        <p:spPr>
          <a:xfrm>
            <a:off x="7546741" y="4670967"/>
            <a:ext cx="3382296" cy="6413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a:latin typeface="+mj-lt"/>
              </a:rPr>
              <a:t>Part V</a:t>
            </a:r>
          </a:p>
        </p:txBody>
      </p:sp>
      <p:pic>
        <p:nvPicPr>
          <p:cNvPr id="7" name="Picture 6">
            <a:extLst>
              <a:ext uri="{FF2B5EF4-FFF2-40B4-BE49-F238E27FC236}">
                <a16:creationId xmlns:a16="http://schemas.microsoft.com/office/drawing/2014/main" id="{4F7E278E-E27C-4001-B6BA-F9E94FCA5A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6096" y="1628576"/>
            <a:ext cx="4563587" cy="3042391"/>
          </a:xfrm>
          <a:prstGeom prst="rect">
            <a:avLst/>
          </a:prstGeom>
        </p:spPr>
      </p:pic>
    </p:spTree>
    <p:extLst>
      <p:ext uri="{BB962C8B-B14F-4D97-AF65-F5344CB8AC3E}">
        <p14:creationId xmlns:p14="http://schemas.microsoft.com/office/powerpoint/2010/main" val="2405335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2D8BA-4B5C-4187-BD15-BE657F9EA4D6}"/>
              </a:ext>
            </a:extLst>
          </p:cNvPr>
          <p:cNvSpPr>
            <a:spLocks noGrp="1"/>
          </p:cNvSpPr>
          <p:nvPr>
            <p:ph type="title"/>
          </p:nvPr>
        </p:nvSpPr>
        <p:spPr/>
        <p:txBody>
          <a:bodyPr/>
          <a:lstStyle/>
          <a:p>
            <a:r>
              <a:rPr lang="en-US" dirty="0"/>
              <a:t>Faith</a:t>
            </a:r>
          </a:p>
        </p:txBody>
      </p:sp>
      <p:sp>
        <p:nvSpPr>
          <p:cNvPr id="3" name="Content Placeholder 2">
            <a:extLst>
              <a:ext uri="{FF2B5EF4-FFF2-40B4-BE49-F238E27FC236}">
                <a16:creationId xmlns:a16="http://schemas.microsoft.com/office/drawing/2014/main" id="{16D897A2-B568-4058-BE91-6B7E150899EF}"/>
              </a:ext>
            </a:extLst>
          </p:cNvPr>
          <p:cNvSpPr>
            <a:spLocks noGrp="1"/>
          </p:cNvSpPr>
          <p:nvPr>
            <p:ph sz="half" idx="1"/>
          </p:nvPr>
        </p:nvSpPr>
        <p:spPr>
          <a:xfrm>
            <a:off x="838199" y="1825625"/>
            <a:ext cx="5839691" cy="3042391"/>
          </a:xfrm>
        </p:spPr>
        <p:txBody>
          <a:bodyPr>
            <a:normAutofit/>
          </a:bodyPr>
          <a:lstStyle/>
          <a:p>
            <a:r>
              <a:rPr lang="el-GR" b="1" dirty="0"/>
              <a:t>πιστεύω </a:t>
            </a:r>
            <a:r>
              <a:rPr lang="en-US" b="1" dirty="0"/>
              <a:t>(</a:t>
            </a:r>
            <a:r>
              <a:rPr lang="en-US" b="1" i="1" dirty="0"/>
              <a:t>pisteuo</a:t>
            </a:r>
            <a:r>
              <a:rPr lang="en-US" b="1" dirty="0"/>
              <a:t>̄);</a:t>
            </a:r>
            <a:r>
              <a:rPr lang="el-GR" b="1" dirty="0"/>
              <a:t> πίστις </a:t>
            </a:r>
            <a:r>
              <a:rPr lang="en-US" b="1" dirty="0"/>
              <a:t>(</a:t>
            </a:r>
            <a:r>
              <a:rPr lang="en-US" b="1" i="1" dirty="0"/>
              <a:t>pistis</a:t>
            </a:r>
            <a:r>
              <a:rPr lang="en-US" b="1" dirty="0"/>
              <a:t>) </a:t>
            </a:r>
          </a:p>
          <a:p>
            <a:r>
              <a:rPr lang="en-US" b="1" dirty="0">
                <a:solidFill>
                  <a:srgbClr val="FF0000"/>
                </a:solidFill>
              </a:rPr>
              <a:t>Attempted redefinitions:</a:t>
            </a:r>
          </a:p>
          <a:p>
            <a:pPr lvl="1"/>
            <a:r>
              <a:rPr lang="en-US" b="1" dirty="0">
                <a:solidFill>
                  <a:srgbClr val="FF0000"/>
                </a:solidFill>
              </a:rPr>
              <a:t>Faith/Belief distinction</a:t>
            </a:r>
          </a:p>
          <a:p>
            <a:pPr lvl="1"/>
            <a:r>
              <a:rPr lang="en-US" dirty="0"/>
              <a:t>James 2</a:t>
            </a:r>
          </a:p>
          <a:p>
            <a:pPr lvl="1"/>
            <a:r>
              <a:rPr lang="en-US" i="1" dirty="0"/>
              <a:t>Notitia</a:t>
            </a:r>
            <a:r>
              <a:rPr lang="en-US" dirty="0"/>
              <a:t>, </a:t>
            </a:r>
            <a:r>
              <a:rPr lang="en-US" i="1" dirty="0"/>
              <a:t>assensus</a:t>
            </a:r>
            <a:r>
              <a:rPr lang="en-US" dirty="0"/>
              <a:t>, </a:t>
            </a:r>
            <a:r>
              <a:rPr lang="en-US" i="1" dirty="0"/>
              <a:t>fiducia</a:t>
            </a:r>
            <a:endParaRPr lang="en-US" dirty="0"/>
          </a:p>
          <a:p>
            <a:r>
              <a:rPr lang="en-US" dirty="0"/>
              <a:t>Some final thoughts</a:t>
            </a:r>
          </a:p>
          <a:p>
            <a:pPr marL="0" indent="0">
              <a:buNone/>
            </a:pPr>
            <a:endParaRPr lang="en-US" dirty="0"/>
          </a:p>
        </p:txBody>
      </p:sp>
      <p:sp>
        <p:nvSpPr>
          <p:cNvPr id="5" name="Subtitle 2">
            <a:extLst>
              <a:ext uri="{FF2B5EF4-FFF2-40B4-BE49-F238E27FC236}">
                <a16:creationId xmlns:a16="http://schemas.microsoft.com/office/drawing/2014/main" id="{A1BE8347-D0D2-4602-9C5C-7CF4688CF1A1}"/>
              </a:ext>
            </a:extLst>
          </p:cNvPr>
          <p:cNvSpPr txBox="1">
            <a:spLocks/>
          </p:cNvSpPr>
          <p:nvPr/>
        </p:nvSpPr>
        <p:spPr>
          <a:xfrm>
            <a:off x="7546741" y="4670967"/>
            <a:ext cx="3382296" cy="6413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a:latin typeface="+mj-lt"/>
              </a:rPr>
              <a:t>Part V</a:t>
            </a:r>
          </a:p>
        </p:txBody>
      </p:sp>
      <p:pic>
        <p:nvPicPr>
          <p:cNvPr id="7" name="Picture 6">
            <a:extLst>
              <a:ext uri="{FF2B5EF4-FFF2-40B4-BE49-F238E27FC236}">
                <a16:creationId xmlns:a16="http://schemas.microsoft.com/office/drawing/2014/main" id="{4F7E278E-E27C-4001-B6BA-F9E94FCA5A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6096" y="1628576"/>
            <a:ext cx="4563587" cy="3042391"/>
          </a:xfrm>
          <a:prstGeom prst="rect">
            <a:avLst/>
          </a:prstGeom>
        </p:spPr>
      </p:pic>
    </p:spTree>
    <p:extLst>
      <p:ext uri="{BB962C8B-B14F-4D97-AF65-F5344CB8AC3E}">
        <p14:creationId xmlns:p14="http://schemas.microsoft.com/office/powerpoint/2010/main" val="3305710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B5EABF-0B1A-49C0-9FD0-14331C05D118}"/>
              </a:ext>
            </a:extLst>
          </p:cNvPr>
          <p:cNvPicPr>
            <a:picLocks noChangeAspect="1"/>
          </p:cNvPicPr>
          <p:nvPr/>
        </p:nvPicPr>
        <p:blipFill>
          <a:blip r:embed="rId2"/>
          <a:stretch>
            <a:fillRect/>
          </a:stretch>
        </p:blipFill>
        <p:spPr>
          <a:xfrm>
            <a:off x="418877" y="1009067"/>
            <a:ext cx="5320145" cy="5394036"/>
          </a:xfrm>
          <a:prstGeom prst="rect">
            <a:avLst/>
          </a:prstGeom>
        </p:spPr>
      </p:pic>
      <p:pic>
        <p:nvPicPr>
          <p:cNvPr id="5" name="Picture 4">
            <a:extLst>
              <a:ext uri="{FF2B5EF4-FFF2-40B4-BE49-F238E27FC236}">
                <a16:creationId xmlns:a16="http://schemas.microsoft.com/office/drawing/2014/main" id="{44819B19-31B1-4075-9DD1-3225FB76FBA2}"/>
              </a:ext>
            </a:extLst>
          </p:cNvPr>
          <p:cNvPicPr>
            <a:picLocks noChangeAspect="1"/>
          </p:cNvPicPr>
          <p:nvPr/>
        </p:nvPicPr>
        <p:blipFill>
          <a:blip r:embed="rId3"/>
          <a:stretch>
            <a:fillRect/>
          </a:stretch>
        </p:blipFill>
        <p:spPr>
          <a:xfrm>
            <a:off x="6439922" y="1009067"/>
            <a:ext cx="5333201" cy="5394036"/>
          </a:xfrm>
          <a:prstGeom prst="rect">
            <a:avLst/>
          </a:prstGeom>
        </p:spPr>
      </p:pic>
      <p:sp>
        <p:nvSpPr>
          <p:cNvPr id="7" name="TextBox 6">
            <a:extLst>
              <a:ext uri="{FF2B5EF4-FFF2-40B4-BE49-F238E27FC236}">
                <a16:creationId xmlns:a16="http://schemas.microsoft.com/office/drawing/2014/main" id="{FD62F793-C3F5-44B4-AF5D-A56B71DC6932}"/>
              </a:ext>
            </a:extLst>
          </p:cNvPr>
          <p:cNvSpPr txBox="1"/>
          <p:nvPr/>
        </p:nvSpPr>
        <p:spPr>
          <a:xfrm>
            <a:off x="64655" y="6493163"/>
            <a:ext cx="3269673" cy="276999"/>
          </a:xfrm>
          <a:prstGeom prst="rect">
            <a:avLst/>
          </a:prstGeom>
          <a:noFill/>
        </p:spPr>
        <p:txBody>
          <a:bodyPr wrap="square">
            <a:spAutoFit/>
          </a:bodyPr>
          <a:lstStyle/>
          <a:p>
            <a:r>
              <a:rPr lang="en-US" sz="1200" dirty="0"/>
              <a:t>https://ukdataexplorer.com/european-translator</a:t>
            </a:r>
          </a:p>
        </p:txBody>
      </p:sp>
      <p:sp>
        <p:nvSpPr>
          <p:cNvPr id="11" name="TextBox 10">
            <a:extLst>
              <a:ext uri="{FF2B5EF4-FFF2-40B4-BE49-F238E27FC236}">
                <a16:creationId xmlns:a16="http://schemas.microsoft.com/office/drawing/2014/main" id="{79B2A2C8-01A5-4350-85C6-A4F0E1BB9CF2}"/>
              </a:ext>
            </a:extLst>
          </p:cNvPr>
          <p:cNvSpPr txBox="1"/>
          <p:nvPr/>
        </p:nvSpPr>
        <p:spPr>
          <a:xfrm>
            <a:off x="520476" y="320674"/>
            <a:ext cx="11514505" cy="584775"/>
          </a:xfrm>
          <a:prstGeom prst="rect">
            <a:avLst/>
          </a:prstGeom>
          <a:noFill/>
        </p:spPr>
        <p:txBody>
          <a:bodyPr wrap="square">
            <a:spAutoFit/>
          </a:bodyPr>
          <a:lstStyle/>
          <a:p>
            <a:r>
              <a:rPr lang="el-GR" sz="3200" b="1" dirty="0"/>
              <a:t>πιστεύω </a:t>
            </a:r>
            <a:r>
              <a:rPr lang="en-US" sz="3200" b="1" dirty="0"/>
              <a:t>(</a:t>
            </a:r>
            <a:r>
              <a:rPr lang="en-US" sz="3200" b="1" i="1" dirty="0"/>
              <a:t>pisteuo</a:t>
            </a:r>
            <a:r>
              <a:rPr lang="en-US" sz="3200" b="1" dirty="0"/>
              <a:t>̄)                                                                </a:t>
            </a:r>
            <a:r>
              <a:rPr lang="el-GR" sz="3200" b="1" dirty="0"/>
              <a:t> πίστις </a:t>
            </a:r>
            <a:r>
              <a:rPr lang="en-US" sz="3200" b="1" dirty="0"/>
              <a:t>(</a:t>
            </a:r>
            <a:r>
              <a:rPr lang="en-US" sz="3200" b="1" i="1" dirty="0"/>
              <a:t>pistis</a:t>
            </a:r>
            <a:r>
              <a:rPr lang="en-US" sz="3200" b="1" dirty="0"/>
              <a:t>) </a:t>
            </a:r>
          </a:p>
        </p:txBody>
      </p:sp>
    </p:spTree>
    <p:extLst>
      <p:ext uri="{BB962C8B-B14F-4D97-AF65-F5344CB8AC3E}">
        <p14:creationId xmlns:p14="http://schemas.microsoft.com/office/powerpoint/2010/main" val="1366875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A31648-9BD7-4402-AEC2-B11AC0893EA3}"/>
              </a:ext>
            </a:extLst>
          </p:cNvPr>
          <p:cNvPicPr>
            <a:picLocks noChangeAspect="1"/>
          </p:cNvPicPr>
          <p:nvPr/>
        </p:nvPicPr>
        <p:blipFill>
          <a:blip r:embed="rId2"/>
          <a:stretch>
            <a:fillRect/>
          </a:stretch>
        </p:blipFill>
        <p:spPr>
          <a:xfrm>
            <a:off x="418878" y="1009067"/>
            <a:ext cx="5333201" cy="5467877"/>
          </a:xfrm>
          <a:prstGeom prst="rect">
            <a:avLst/>
          </a:prstGeom>
        </p:spPr>
      </p:pic>
      <p:pic>
        <p:nvPicPr>
          <p:cNvPr id="5" name="Picture 4">
            <a:extLst>
              <a:ext uri="{FF2B5EF4-FFF2-40B4-BE49-F238E27FC236}">
                <a16:creationId xmlns:a16="http://schemas.microsoft.com/office/drawing/2014/main" id="{9D129BE1-D15A-43F9-8609-0D1B41770B70}"/>
              </a:ext>
            </a:extLst>
          </p:cNvPr>
          <p:cNvPicPr>
            <a:picLocks noChangeAspect="1"/>
          </p:cNvPicPr>
          <p:nvPr/>
        </p:nvPicPr>
        <p:blipFill>
          <a:blip r:embed="rId3"/>
          <a:stretch>
            <a:fillRect/>
          </a:stretch>
        </p:blipFill>
        <p:spPr>
          <a:xfrm>
            <a:off x="6439922" y="1009067"/>
            <a:ext cx="5333201" cy="5394036"/>
          </a:xfrm>
          <a:prstGeom prst="rect">
            <a:avLst/>
          </a:prstGeom>
        </p:spPr>
      </p:pic>
      <p:sp>
        <p:nvSpPr>
          <p:cNvPr id="7" name="TextBox 6">
            <a:extLst>
              <a:ext uri="{FF2B5EF4-FFF2-40B4-BE49-F238E27FC236}">
                <a16:creationId xmlns:a16="http://schemas.microsoft.com/office/drawing/2014/main" id="{373295ED-858E-4885-9A54-BA7EECEEB746}"/>
              </a:ext>
            </a:extLst>
          </p:cNvPr>
          <p:cNvSpPr txBox="1"/>
          <p:nvPr/>
        </p:nvSpPr>
        <p:spPr>
          <a:xfrm>
            <a:off x="520476" y="320674"/>
            <a:ext cx="11514505" cy="584775"/>
          </a:xfrm>
          <a:prstGeom prst="rect">
            <a:avLst/>
          </a:prstGeom>
          <a:noFill/>
        </p:spPr>
        <p:txBody>
          <a:bodyPr wrap="square">
            <a:spAutoFit/>
          </a:bodyPr>
          <a:lstStyle/>
          <a:p>
            <a:r>
              <a:rPr lang="en-US" sz="3200" b="1" dirty="0"/>
              <a:t>“Belief”                                                                                             </a:t>
            </a:r>
            <a:r>
              <a:rPr lang="el-GR" sz="3200" b="1" dirty="0"/>
              <a:t> </a:t>
            </a:r>
            <a:r>
              <a:rPr lang="en-US" sz="3200" b="1" dirty="0"/>
              <a:t>“Faith” </a:t>
            </a:r>
          </a:p>
        </p:txBody>
      </p:sp>
    </p:spTree>
    <p:extLst>
      <p:ext uri="{BB962C8B-B14F-4D97-AF65-F5344CB8AC3E}">
        <p14:creationId xmlns:p14="http://schemas.microsoft.com/office/powerpoint/2010/main" val="3307544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2D8BA-4B5C-4187-BD15-BE657F9EA4D6}"/>
              </a:ext>
            </a:extLst>
          </p:cNvPr>
          <p:cNvSpPr>
            <a:spLocks noGrp="1"/>
          </p:cNvSpPr>
          <p:nvPr>
            <p:ph type="title"/>
          </p:nvPr>
        </p:nvSpPr>
        <p:spPr/>
        <p:txBody>
          <a:bodyPr/>
          <a:lstStyle/>
          <a:p>
            <a:r>
              <a:rPr lang="en-US" dirty="0"/>
              <a:t>Faith</a:t>
            </a:r>
          </a:p>
        </p:txBody>
      </p:sp>
      <p:sp>
        <p:nvSpPr>
          <p:cNvPr id="3" name="Content Placeholder 2">
            <a:extLst>
              <a:ext uri="{FF2B5EF4-FFF2-40B4-BE49-F238E27FC236}">
                <a16:creationId xmlns:a16="http://schemas.microsoft.com/office/drawing/2014/main" id="{16D897A2-B568-4058-BE91-6B7E150899EF}"/>
              </a:ext>
            </a:extLst>
          </p:cNvPr>
          <p:cNvSpPr>
            <a:spLocks noGrp="1"/>
          </p:cNvSpPr>
          <p:nvPr>
            <p:ph sz="half" idx="1"/>
          </p:nvPr>
        </p:nvSpPr>
        <p:spPr>
          <a:xfrm>
            <a:off x="838199" y="1825625"/>
            <a:ext cx="5839691" cy="3042391"/>
          </a:xfrm>
        </p:spPr>
        <p:txBody>
          <a:bodyPr>
            <a:normAutofit/>
          </a:bodyPr>
          <a:lstStyle/>
          <a:p>
            <a:r>
              <a:rPr lang="el-GR" b="1" dirty="0"/>
              <a:t>πιστεύω </a:t>
            </a:r>
            <a:r>
              <a:rPr lang="en-US" b="1" dirty="0"/>
              <a:t>(</a:t>
            </a:r>
            <a:r>
              <a:rPr lang="en-US" b="1" i="1" dirty="0"/>
              <a:t>pisteuo</a:t>
            </a:r>
            <a:r>
              <a:rPr lang="en-US" b="1" dirty="0"/>
              <a:t>̄);</a:t>
            </a:r>
            <a:r>
              <a:rPr lang="el-GR" b="1" dirty="0"/>
              <a:t> πίστις </a:t>
            </a:r>
            <a:r>
              <a:rPr lang="en-US" b="1" dirty="0"/>
              <a:t>(</a:t>
            </a:r>
            <a:r>
              <a:rPr lang="en-US" b="1" i="1" dirty="0"/>
              <a:t>pistis</a:t>
            </a:r>
            <a:r>
              <a:rPr lang="en-US" b="1" dirty="0"/>
              <a:t>) </a:t>
            </a:r>
          </a:p>
          <a:p>
            <a:r>
              <a:rPr lang="en-US" b="1" dirty="0">
                <a:solidFill>
                  <a:srgbClr val="FF0000"/>
                </a:solidFill>
              </a:rPr>
              <a:t>Attempted redefinitions:</a:t>
            </a:r>
          </a:p>
          <a:p>
            <a:pPr lvl="1"/>
            <a:r>
              <a:rPr lang="en-US" b="1" dirty="0"/>
              <a:t>Faith/Belief distinction</a:t>
            </a:r>
          </a:p>
          <a:p>
            <a:pPr lvl="1"/>
            <a:r>
              <a:rPr lang="en-US" b="1" dirty="0">
                <a:solidFill>
                  <a:srgbClr val="FF0000"/>
                </a:solidFill>
              </a:rPr>
              <a:t>James 2</a:t>
            </a:r>
          </a:p>
          <a:p>
            <a:pPr lvl="1"/>
            <a:r>
              <a:rPr lang="en-US" i="1" dirty="0"/>
              <a:t>Notitia</a:t>
            </a:r>
            <a:r>
              <a:rPr lang="en-US" dirty="0"/>
              <a:t>, </a:t>
            </a:r>
            <a:r>
              <a:rPr lang="en-US" i="1" dirty="0"/>
              <a:t>assensus</a:t>
            </a:r>
            <a:r>
              <a:rPr lang="en-US" dirty="0"/>
              <a:t>, </a:t>
            </a:r>
            <a:r>
              <a:rPr lang="en-US" i="1" dirty="0"/>
              <a:t>fiducia</a:t>
            </a:r>
            <a:endParaRPr lang="en-US" dirty="0"/>
          </a:p>
          <a:p>
            <a:r>
              <a:rPr lang="en-US" dirty="0"/>
              <a:t>Some final thoughts</a:t>
            </a:r>
          </a:p>
          <a:p>
            <a:pPr marL="0" indent="0">
              <a:buNone/>
            </a:pPr>
            <a:endParaRPr lang="en-US" dirty="0"/>
          </a:p>
        </p:txBody>
      </p:sp>
      <p:sp>
        <p:nvSpPr>
          <p:cNvPr id="5" name="Subtitle 2">
            <a:extLst>
              <a:ext uri="{FF2B5EF4-FFF2-40B4-BE49-F238E27FC236}">
                <a16:creationId xmlns:a16="http://schemas.microsoft.com/office/drawing/2014/main" id="{A1BE8347-D0D2-4602-9C5C-7CF4688CF1A1}"/>
              </a:ext>
            </a:extLst>
          </p:cNvPr>
          <p:cNvSpPr txBox="1">
            <a:spLocks/>
          </p:cNvSpPr>
          <p:nvPr/>
        </p:nvSpPr>
        <p:spPr>
          <a:xfrm>
            <a:off x="7546741" y="4670967"/>
            <a:ext cx="3382296" cy="6413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a:latin typeface="+mj-lt"/>
              </a:rPr>
              <a:t>Part V</a:t>
            </a:r>
          </a:p>
        </p:txBody>
      </p:sp>
      <p:pic>
        <p:nvPicPr>
          <p:cNvPr id="7" name="Picture 6">
            <a:extLst>
              <a:ext uri="{FF2B5EF4-FFF2-40B4-BE49-F238E27FC236}">
                <a16:creationId xmlns:a16="http://schemas.microsoft.com/office/drawing/2014/main" id="{4F7E278E-E27C-4001-B6BA-F9E94FCA5A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6096" y="1628576"/>
            <a:ext cx="4563587" cy="3042391"/>
          </a:xfrm>
          <a:prstGeom prst="rect">
            <a:avLst/>
          </a:prstGeom>
        </p:spPr>
      </p:pic>
    </p:spTree>
    <p:extLst>
      <p:ext uri="{BB962C8B-B14F-4D97-AF65-F5344CB8AC3E}">
        <p14:creationId xmlns:p14="http://schemas.microsoft.com/office/powerpoint/2010/main" val="2909795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032692-6FD7-4FDE-8F9F-5311023B9956}"/>
              </a:ext>
            </a:extLst>
          </p:cNvPr>
          <p:cNvSpPr txBox="1"/>
          <p:nvPr/>
        </p:nvSpPr>
        <p:spPr>
          <a:xfrm>
            <a:off x="387927" y="2485060"/>
            <a:ext cx="5467929" cy="3139321"/>
          </a:xfrm>
          <a:prstGeom prst="rect">
            <a:avLst/>
          </a:prstGeom>
          <a:noFill/>
        </p:spPr>
        <p:txBody>
          <a:bodyPr wrap="square">
            <a:spAutoFit/>
          </a:bodyPr>
          <a:lstStyle/>
          <a:p>
            <a:pPr marR="0" algn="l" rtl="0"/>
            <a:r>
              <a:rPr lang="en-US" sz="1800" b="0" i="0" u="none" strike="noStrike" baseline="0" dirty="0">
                <a:latin typeface="SBL BibLit" panose="02000000000000000000" pitchFamily="2" charset="-79"/>
                <a:ea typeface="SBL BibLit" panose="02000000000000000000" pitchFamily="2" charset="-79"/>
                <a:cs typeface="SBL BibLit" panose="02000000000000000000" pitchFamily="2" charset="-79"/>
              </a:rPr>
              <a:t>What good is it, my brothers, if someone says he has faith but does not have works? Can </a:t>
            </a:r>
            <a:r>
              <a:rPr lang="en-US" sz="1800" b="1" i="0" u="none" strike="noStrike" baseline="0" dirty="0">
                <a:latin typeface="SBL BibLit" panose="02000000000000000000" pitchFamily="2" charset="-79"/>
                <a:ea typeface="SBL BibLit" panose="02000000000000000000" pitchFamily="2" charset="-79"/>
                <a:cs typeface="SBL BibLit" panose="02000000000000000000" pitchFamily="2" charset="-79"/>
              </a:rPr>
              <a:t>that faith</a:t>
            </a:r>
            <a:r>
              <a:rPr lang="en-US" sz="1800" b="0" i="0" u="none" strike="noStrike" baseline="0" dirty="0">
                <a:latin typeface="SBL BibLit" panose="02000000000000000000" pitchFamily="2" charset="-79"/>
                <a:ea typeface="SBL BibLit" panose="02000000000000000000" pitchFamily="2" charset="-79"/>
                <a:cs typeface="SBL BibLit" panose="02000000000000000000" pitchFamily="2" charset="-79"/>
              </a:rPr>
              <a:t> save him? (ESV)</a:t>
            </a:r>
          </a:p>
          <a:p>
            <a:pPr marR="0" algn="l" rtl="0"/>
            <a:endParaRPr lang="en-US" sz="1800" b="0" i="0" u="none" strike="noStrike" baseline="0" dirty="0">
              <a:latin typeface="SBL BibLit" panose="02000000000000000000" pitchFamily="2" charset="-79"/>
              <a:ea typeface="SBL BibLit" panose="02000000000000000000" pitchFamily="2" charset="-79"/>
              <a:cs typeface="SBL BibLit" panose="02000000000000000000" pitchFamily="2" charset="-79"/>
            </a:endParaRPr>
          </a:p>
          <a:p>
            <a:pPr marR="0" algn="l" rtl="0"/>
            <a:r>
              <a:rPr lang="en-US" b="0" i="0" dirty="0">
                <a:effectLst/>
                <a:latin typeface="SBL BibLit" panose="02000000000000000000" pitchFamily="2" charset="-79"/>
                <a:ea typeface="SBL BibLit" panose="02000000000000000000" pitchFamily="2" charset="-79"/>
                <a:cs typeface="SBL BibLit" panose="02000000000000000000" pitchFamily="2" charset="-79"/>
              </a:rPr>
              <a:t>Of what benefit is it, my brothers, if someone says he has faith but he does not have works?</a:t>
            </a:r>
            <a:r>
              <a:rPr lang="en-US" b="0" i="0" u="none" strike="noStrike" dirty="0">
                <a:effectLst/>
                <a:latin typeface="SBL BibLit" panose="02000000000000000000" pitchFamily="2" charset="-79"/>
                <a:ea typeface="SBL BibLit" panose="02000000000000000000" pitchFamily="2" charset="-79"/>
                <a:cs typeface="SBL BibLit" panose="02000000000000000000" pitchFamily="2" charset="-79"/>
              </a:rPr>
              <a:t> </a:t>
            </a:r>
            <a:r>
              <a:rPr lang="en-US" b="1" i="0" dirty="0">
                <a:effectLst/>
                <a:latin typeface="SBL BibLit" panose="02000000000000000000" pitchFamily="2" charset="-79"/>
                <a:ea typeface="SBL BibLit" panose="02000000000000000000" pitchFamily="2" charset="-79"/>
                <a:cs typeface="SBL BibLit" panose="02000000000000000000" pitchFamily="2" charset="-79"/>
              </a:rPr>
              <a:t>That faith</a:t>
            </a:r>
            <a:r>
              <a:rPr lang="en-US" b="0" i="0" dirty="0">
                <a:effectLst/>
                <a:latin typeface="SBL BibLit" panose="02000000000000000000" pitchFamily="2" charset="-79"/>
                <a:ea typeface="SBL BibLit" panose="02000000000000000000" pitchFamily="2" charset="-79"/>
                <a:cs typeface="SBL BibLit" panose="02000000000000000000" pitchFamily="2" charset="-79"/>
              </a:rPr>
              <a:t> cannot save him, can it? (NWT)</a:t>
            </a:r>
          </a:p>
          <a:p>
            <a:pPr marR="0" algn="l" rtl="0"/>
            <a:endParaRPr lang="en-US" dirty="0">
              <a:latin typeface="SBL BibLit" panose="02000000000000000000" pitchFamily="2" charset="-79"/>
              <a:ea typeface="SBL BibLit" panose="02000000000000000000" pitchFamily="2" charset="-79"/>
              <a:cs typeface="SBL BibLit" panose="02000000000000000000" pitchFamily="2" charset="-79"/>
            </a:endParaRPr>
          </a:p>
          <a:p>
            <a:r>
              <a:rPr lang="en-US" sz="1800" b="0" i="0" u="none" strike="noStrike" baseline="0" dirty="0">
                <a:latin typeface="Times New Roman" panose="02020603050405020304" pitchFamily="18" charset="0"/>
              </a:rPr>
              <a:t>What does it profit, my brothers, if someone says he has faith but does not have works? Is </a:t>
            </a:r>
            <a:r>
              <a:rPr lang="en-US" sz="1800" b="1" i="0" u="none" strike="noStrike" baseline="0" dirty="0">
                <a:latin typeface="Times New Roman" panose="02020603050405020304" pitchFamily="18" charset="0"/>
              </a:rPr>
              <a:t>that </a:t>
            </a:r>
            <a:r>
              <a:rPr lang="en-US" sz="1800" b="1" i="0" u="none" strike="noStrike" baseline="0" dirty="0">
                <a:solidFill>
                  <a:srgbClr val="757575"/>
                </a:solidFill>
                <a:latin typeface="Times New Roman" panose="02020603050405020304" pitchFamily="18" charset="0"/>
              </a:rPr>
              <a:t>kind of</a:t>
            </a:r>
            <a:r>
              <a:rPr lang="en-US" sz="1800" b="1" i="0" u="none" strike="noStrike" baseline="0" dirty="0">
                <a:solidFill>
                  <a:srgbClr val="292F33"/>
                </a:solidFill>
                <a:latin typeface="Times New Roman" panose="02020603050405020304" pitchFamily="18" charset="0"/>
              </a:rPr>
              <a:t> </a:t>
            </a:r>
            <a:r>
              <a:rPr lang="en-US" sz="1800" b="1" i="0" u="none" strike="noStrike" baseline="0" dirty="0">
                <a:latin typeface="Times New Roman" panose="02020603050405020304" pitchFamily="18" charset="0"/>
              </a:rPr>
              <a:t>faith</a:t>
            </a:r>
            <a:r>
              <a:rPr lang="en-US" sz="1800" b="0" i="0" u="none" strike="noStrike" baseline="0" dirty="0">
                <a:latin typeface="Times New Roman" panose="02020603050405020304" pitchFamily="18" charset="0"/>
              </a:rPr>
              <a:t> able to save him? </a:t>
            </a:r>
            <a:r>
              <a:rPr lang="en-US" sz="1800" u="none" strike="noStrike" baseline="0" dirty="0">
                <a:latin typeface="SBL BibLit" panose="02000000000000000000" pitchFamily="2" charset="-79"/>
                <a:ea typeface="SBL BibLit" panose="02000000000000000000" pitchFamily="2" charset="-79"/>
                <a:cs typeface="SBL BibLit" panose="02000000000000000000" pitchFamily="2" charset="-79"/>
              </a:rPr>
              <a:t>(EMTV)</a:t>
            </a:r>
            <a:endParaRPr lang="en-US" sz="1800" b="0" i="0" u="none" strike="noStrike" baseline="0" dirty="0">
              <a:latin typeface="Times New Roman" panose="02020603050405020304" pitchFamily="18" charset="0"/>
            </a:endParaRPr>
          </a:p>
        </p:txBody>
      </p:sp>
      <p:sp>
        <p:nvSpPr>
          <p:cNvPr id="4" name="Title 1">
            <a:extLst>
              <a:ext uri="{FF2B5EF4-FFF2-40B4-BE49-F238E27FC236}">
                <a16:creationId xmlns:a16="http://schemas.microsoft.com/office/drawing/2014/main" id="{EF606AC9-F715-4210-95AD-4B0C162B17DD}"/>
              </a:ext>
            </a:extLst>
          </p:cNvPr>
          <p:cNvSpPr txBox="1">
            <a:spLocks/>
          </p:cNvSpPr>
          <p:nvPr/>
        </p:nvSpPr>
        <p:spPr>
          <a:xfrm>
            <a:off x="838200" y="365126"/>
            <a:ext cx="10515600" cy="6693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Controversy #1 — James 2:14</a:t>
            </a:r>
          </a:p>
        </p:txBody>
      </p:sp>
      <p:sp>
        <p:nvSpPr>
          <p:cNvPr id="6" name="TextBox 5">
            <a:extLst>
              <a:ext uri="{FF2B5EF4-FFF2-40B4-BE49-F238E27FC236}">
                <a16:creationId xmlns:a16="http://schemas.microsoft.com/office/drawing/2014/main" id="{0186FBEF-9FFF-4D81-BA6E-AABCAF8327CE}"/>
              </a:ext>
            </a:extLst>
          </p:cNvPr>
          <p:cNvSpPr txBox="1"/>
          <p:nvPr/>
        </p:nvSpPr>
        <p:spPr>
          <a:xfrm>
            <a:off x="6336145" y="2485061"/>
            <a:ext cx="5467928" cy="3139321"/>
          </a:xfrm>
          <a:prstGeom prst="rect">
            <a:avLst/>
          </a:prstGeom>
          <a:noFill/>
        </p:spPr>
        <p:txBody>
          <a:bodyPr wrap="square">
            <a:spAutoFit/>
          </a:bodyPr>
          <a:lstStyle/>
          <a:p>
            <a:pPr marR="0" algn="l" rtl="0"/>
            <a:r>
              <a:rPr lang="en-US" sz="1800" b="0" i="0" u="none" strike="noStrike" baseline="0" dirty="0">
                <a:latin typeface="SBL BibLit" panose="02000000000000000000" pitchFamily="2" charset="-79"/>
                <a:ea typeface="SBL BibLit" panose="02000000000000000000" pitchFamily="2" charset="-79"/>
                <a:cs typeface="SBL BibLit" panose="02000000000000000000" pitchFamily="2" charset="-79"/>
              </a:rPr>
              <a:t>What</a:t>
            </a:r>
            <a:r>
              <a:rPr lang="en-US" sz="1800" b="0" i="0" u="none" strike="noStrike" baseline="0" dirty="0">
                <a:solidFill>
                  <a:srgbClr val="292F33"/>
                </a:solidFill>
                <a:latin typeface="SBL BibLit" panose="02000000000000000000" pitchFamily="2" charset="-79"/>
                <a:ea typeface="SBL BibLit" panose="02000000000000000000" pitchFamily="2" charset="-79"/>
                <a:cs typeface="SBL BibLit" panose="02000000000000000000" pitchFamily="2" charset="-79"/>
              </a:rPr>
              <a:t> </a:t>
            </a:r>
            <a:r>
              <a:rPr lang="en-US" sz="1800" b="0" i="1" u="none" strike="noStrike" baseline="0" dirty="0">
                <a:solidFill>
                  <a:srgbClr val="808080"/>
                </a:solidFill>
                <a:latin typeface="SBL BibLit" panose="02000000000000000000" pitchFamily="2" charset="-79"/>
                <a:ea typeface="SBL BibLit" panose="02000000000000000000" pitchFamily="2" charset="-79"/>
                <a:cs typeface="SBL BibLit" panose="02000000000000000000" pitchFamily="2" charset="-79"/>
              </a:rPr>
              <a:t>doth it</a:t>
            </a:r>
            <a:r>
              <a:rPr lang="en-US" sz="1800" b="0" i="0" u="none" strike="noStrike" baseline="0" dirty="0">
                <a:solidFill>
                  <a:srgbClr val="292F33"/>
                </a:solidFill>
                <a:latin typeface="SBL BibLit" panose="02000000000000000000" pitchFamily="2" charset="-79"/>
                <a:ea typeface="SBL BibLit" panose="02000000000000000000" pitchFamily="2" charset="-79"/>
                <a:cs typeface="SBL BibLit" panose="02000000000000000000" pitchFamily="2" charset="-79"/>
              </a:rPr>
              <a:t> </a:t>
            </a:r>
            <a:r>
              <a:rPr lang="en-US" sz="1800" b="0" i="0" u="none" strike="noStrike" baseline="0" dirty="0">
                <a:latin typeface="SBL BibLit" panose="02000000000000000000" pitchFamily="2" charset="-79"/>
                <a:ea typeface="SBL BibLit" panose="02000000000000000000" pitchFamily="2" charset="-79"/>
                <a:cs typeface="SBL BibLit" panose="02000000000000000000" pitchFamily="2" charset="-79"/>
              </a:rPr>
              <a:t>profit, my brethren, though a man say he hath faith, and have not works? can</a:t>
            </a:r>
            <a:r>
              <a:rPr lang="en-US" sz="1800" b="1" i="0" u="none" strike="noStrike" baseline="0" dirty="0">
                <a:latin typeface="SBL BibLit" panose="02000000000000000000" pitchFamily="2" charset="-79"/>
                <a:ea typeface="SBL BibLit" panose="02000000000000000000" pitchFamily="2" charset="-79"/>
                <a:cs typeface="SBL BibLit" panose="02000000000000000000" pitchFamily="2" charset="-79"/>
              </a:rPr>
              <a:t> faith </a:t>
            </a:r>
            <a:r>
              <a:rPr lang="en-US" sz="1800" b="0" i="0" u="none" strike="noStrike" baseline="0" dirty="0">
                <a:latin typeface="SBL BibLit" panose="02000000000000000000" pitchFamily="2" charset="-79"/>
                <a:ea typeface="SBL BibLit" panose="02000000000000000000" pitchFamily="2" charset="-79"/>
                <a:cs typeface="SBL BibLit" panose="02000000000000000000" pitchFamily="2" charset="-79"/>
              </a:rPr>
              <a:t>save him? (KJV)</a:t>
            </a:r>
          </a:p>
          <a:p>
            <a:pPr marR="0" algn="l" rtl="0"/>
            <a:endParaRPr lang="en-US" dirty="0">
              <a:solidFill>
                <a:srgbClr val="292F33"/>
              </a:solidFill>
              <a:latin typeface="SBL BibLit" panose="02000000000000000000" pitchFamily="2" charset="-79"/>
              <a:ea typeface="SBL BibLit" panose="02000000000000000000" pitchFamily="2" charset="-79"/>
              <a:cs typeface="SBL BibLit" panose="02000000000000000000" pitchFamily="2" charset="-79"/>
            </a:endParaRPr>
          </a:p>
          <a:p>
            <a:r>
              <a:rPr lang="en-US" sz="1800" b="0" i="0" u="none" strike="noStrike" baseline="0" dirty="0">
                <a:latin typeface="SBL BibLit" panose="02000000000000000000" pitchFamily="2" charset="-79"/>
                <a:ea typeface="SBL BibLit" panose="02000000000000000000" pitchFamily="2" charset="-79"/>
                <a:cs typeface="SBL BibLit" panose="02000000000000000000" pitchFamily="2" charset="-79"/>
              </a:rPr>
              <a:t>What</a:t>
            </a:r>
            <a:r>
              <a:rPr lang="en-US" sz="1800" b="0" i="0" u="none" strike="noStrike" baseline="0" dirty="0">
                <a:solidFill>
                  <a:srgbClr val="292F33"/>
                </a:solidFill>
                <a:latin typeface="SBL BibLit" panose="02000000000000000000" pitchFamily="2" charset="-79"/>
                <a:ea typeface="SBL BibLit" panose="02000000000000000000" pitchFamily="2" charset="-79"/>
                <a:cs typeface="SBL BibLit" panose="02000000000000000000" pitchFamily="2" charset="-79"/>
              </a:rPr>
              <a:t> </a:t>
            </a:r>
            <a:r>
              <a:rPr lang="en-US" sz="1800" b="0" i="1" u="none" strike="noStrike" baseline="0" dirty="0">
                <a:solidFill>
                  <a:srgbClr val="808080"/>
                </a:solidFill>
                <a:latin typeface="SBL BibLit" panose="02000000000000000000" pitchFamily="2" charset="-79"/>
                <a:ea typeface="SBL BibLit" panose="02000000000000000000" pitchFamily="2" charset="-79"/>
                <a:cs typeface="SBL BibLit" panose="02000000000000000000" pitchFamily="2" charset="-79"/>
              </a:rPr>
              <a:t>is</a:t>
            </a:r>
            <a:r>
              <a:rPr lang="en-US" sz="1800" b="0" i="0" u="none" strike="noStrike" baseline="0" dirty="0">
                <a:solidFill>
                  <a:srgbClr val="292F33"/>
                </a:solidFill>
                <a:latin typeface="SBL BibLit" panose="02000000000000000000" pitchFamily="2" charset="-79"/>
                <a:ea typeface="SBL BibLit" panose="02000000000000000000" pitchFamily="2" charset="-79"/>
                <a:cs typeface="SBL BibLit" panose="02000000000000000000" pitchFamily="2" charset="-79"/>
              </a:rPr>
              <a:t> </a:t>
            </a:r>
            <a:r>
              <a:rPr lang="en-US" sz="1800" b="0" i="0" u="none" strike="noStrike" baseline="0" dirty="0">
                <a:latin typeface="SBL BibLit" panose="02000000000000000000" pitchFamily="2" charset="-79"/>
                <a:ea typeface="SBL BibLit" panose="02000000000000000000" pitchFamily="2" charset="-79"/>
                <a:cs typeface="SBL BibLit" panose="02000000000000000000" pitchFamily="2" charset="-79"/>
              </a:rPr>
              <a:t>the profit, my brethren, if any one say he have faith, but have not works? can</a:t>
            </a:r>
            <a:r>
              <a:rPr lang="en-US" sz="1800" b="1" i="0" u="none" strike="noStrike" baseline="0" dirty="0">
                <a:latin typeface="SBL BibLit" panose="02000000000000000000" pitchFamily="2" charset="-79"/>
                <a:ea typeface="SBL BibLit" panose="02000000000000000000" pitchFamily="2" charset="-79"/>
                <a:cs typeface="SBL BibLit" panose="02000000000000000000" pitchFamily="2" charset="-79"/>
              </a:rPr>
              <a:t> faith </a:t>
            </a:r>
            <a:r>
              <a:rPr lang="en-US" sz="1800" b="0" i="0" u="none" strike="noStrike" baseline="0" dirty="0">
                <a:latin typeface="SBL BibLit" panose="02000000000000000000" pitchFamily="2" charset="-79"/>
                <a:ea typeface="SBL BibLit" panose="02000000000000000000" pitchFamily="2" charset="-79"/>
                <a:cs typeface="SBL BibLit" panose="02000000000000000000" pitchFamily="2" charset="-79"/>
              </a:rPr>
              <a:t>save him? (DARBY)</a:t>
            </a:r>
          </a:p>
          <a:p>
            <a:endParaRPr lang="en-US" dirty="0">
              <a:latin typeface="SBL BibLit" panose="02000000000000000000" pitchFamily="2" charset="-79"/>
              <a:ea typeface="SBL BibLit" panose="02000000000000000000" pitchFamily="2" charset="-79"/>
              <a:cs typeface="SBL BibLit" panose="02000000000000000000" pitchFamily="2" charset="-79"/>
            </a:endParaRPr>
          </a:p>
          <a:p>
            <a:r>
              <a:rPr lang="en-US" sz="1800" b="0" i="0" u="none" strike="noStrike" baseline="0" dirty="0">
                <a:latin typeface="SBL BibLit" panose="02000000000000000000" pitchFamily="2" charset="-79"/>
                <a:ea typeface="SBL BibLit" panose="02000000000000000000" pitchFamily="2" charset="-79"/>
                <a:cs typeface="SBL BibLit" panose="02000000000000000000" pitchFamily="2" charset="-79"/>
              </a:rPr>
              <a:t>What good is it, my brothers, if someone says he has faith but does not have works? Can </a:t>
            </a:r>
            <a:r>
              <a:rPr lang="en-US" sz="1800" b="1" i="0" u="none" strike="noStrike" baseline="0" dirty="0">
                <a:latin typeface="SBL BibLit" panose="02000000000000000000" pitchFamily="2" charset="-79"/>
                <a:ea typeface="SBL BibLit" panose="02000000000000000000" pitchFamily="2" charset="-79"/>
                <a:cs typeface="SBL BibLit" panose="02000000000000000000" pitchFamily="2" charset="-79"/>
              </a:rPr>
              <a:t>his faith </a:t>
            </a:r>
            <a:r>
              <a:rPr lang="en-US" sz="1800" b="0" i="0" u="none" strike="noStrike" baseline="0" dirty="0">
                <a:latin typeface="SBL BibLit" panose="02000000000000000000" pitchFamily="2" charset="-79"/>
                <a:ea typeface="SBL BibLit" panose="02000000000000000000" pitchFamily="2" charset="-79"/>
                <a:cs typeface="SBL BibLit" panose="02000000000000000000" pitchFamily="2" charset="-79"/>
              </a:rPr>
              <a:t>save him? (HCSB)</a:t>
            </a:r>
          </a:p>
        </p:txBody>
      </p:sp>
      <p:sp>
        <p:nvSpPr>
          <p:cNvPr id="8" name="TextBox 7">
            <a:extLst>
              <a:ext uri="{FF2B5EF4-FFF2-40B4-BE49-F238E27FC236}">
                <a16:creationId xmlns:a16="http://schemas.microsoft.com/office/drawing/2014/main" id="{BE47ECEF-BAF3-40C4-B411-DF1A65E1257A}"/>
              </a:ext>
            </a:extLst>
          </p:cNvPr>
          <p:cNvSpPr txBox="1"/>
          <p:nvPr/>
        </p:nvSpPr>
        <p:spPr>
          <a:xfrm>
            <a:off x="387927" y="1436601"/>
            <a:ext cx="11055927" cy="830997"/>
          </a:xfrm>
          <a:prstGeom prst="rect">
            <a:avLst/>
          </a:prstGeom>
          <a:noFill/>
        </p:spPr>
        <p:txBody>
          <a:bodyPr wrap="square">
            <a:spAutoFit/>
          </a:bodyPr>
          <a:lstStyle/>
          <a:p>
            <a:pPr marR="0" algn="ctr" rtl="0"/>
            <a:r>
              <a:rPr lang="el-GR" sz="2400" b="0" i="0" u="none" strike="noStrike" baseline="0" dirty="0">
                <a:latin typeface="SBL BibLit" panose="02000000000000000000" pitchFamily="2" charset="-79"/>
                <a:ea typeface="SBL BibLit" panose="02000000000000000000" pitchFamily="2" charset="-79"/>
                <a:cs typeface="SBL BibLit" panose="02000000000000000000" pitchFamily="2" charset="-79"/>
              </a:rPr>
              <a:t>Τί τὸ ὄφελος, ἀδελφοί μου, ἐὰν πίστιν λέγῃ τις ἔχειν, ἔργα δὲ μὴ ἔχῃ; </a:t>
            </a:r>
            <a:br>
              <a:rPr lang="en-US" sz="2400" b="0" i="0" u="none" strike="noStrike" baseline="0" dirty="0">
                <a:latin typeface="SBL BibLit" panose="02000000000000000000" pitchFamily="2" charset="-79"/>
                <a:ea typeface="SBL BibLit" panose="02000000000000000000" pitchFamily="2" charset="-79"/>
                <a:cs typeface="SBL BibLit" panose="02000000000000000000" pitchFamily="2" charset="-79"/>
              </a:rPr>
            </a:br>
            <a:r>
              <a:rPr lang="el-GR" sz="2400" b="0" i="0" u="none" strike="noStrike" baseline="0" dirty="0">
                <a:latin typeface="SBL BibLit" panose="02000000000000000000" pitchFamily="2" charset="-79"/>
                <a:ea typeface="SBL BibLit" panose="02000000000000000000" pitchFamily="2" charset="-79"/>
                <a:cs typeface="SBL BibLit" panose="02000000000000000000" pitchFamily="2" charset="-79"/>
              </a:rPr>
              <a:t>μὴ δύναται </a:t>
            </a:r>
            <a:r>
              <a:rPr lang="el-GR" sz="2400" b="1" i="0" u="none" strike="noStrike" baseline="0" dirty="0">
                <a:latin typeface="SBL BibLit" panose="02000000000000000000" pitchFamily="2" charset="-79"/>
                <a:ea typeface="SBL BibLit" panose="02000000000000000000" pitchFamily="2" charset="-79"/>
                <a:cs typeface="SBL BibLit" panose="02000000000000000000" pitchFamily="2" charset="-79"/>
              </a:rPr>
              <a:t>ἡ πίστις</a:t>
            </a:r>
            <a:r>
              <a:rPr lang="el-GR" sz="2400" b="0" i="0" u="none" strike="noStrike" baseline="0" dirty="0">
                <a:latin typeface="SBL BibLit" panose="02000000000000000000" pitchFamily="2" charset="-79"/>
                <a:ea typeface="SBL BibLit" panose="02000000000000000000" pitchFamily="2" charset="-79"/>
                <a:cs typeface="SBL BibLit" panose="02000000000000000000" pitchFamily="2" charset="-79"/>
              </a:rPr>
              <a:t> σῶσαι αὐτόν; </a:t>
            </a:r>
          </a:p>
        </p:txBody>
      </p:sp>
      <p:sp>
        <p:nvSpPr>
          <p:cNvPr id="10" name="TextBox 9">
            <a:extLst>
              <a:ext uri="{FF2B5EF4-FFF2-40B4-BE49-F238E27FC236}">
                <a16:creationId xmlns:a16="http://schemas.microsoft.com/office/drawing/2014/main" id="{9A5C9D91-96AB-44C2-A84D-24D0B1B131D8}"/>
              </a:ext>
            </a:extLst>
          </p:cNvPr>
          <p:cNvSpPr txBox="1"/>
          <p:nvPr/>
        </p:nvSpPr>
        <p:spPr>
          <a:xfrm>
            <a:off x="0" y="5841843"/>
            <a:ext cx="5915890" cy="461665"/>
          </a:xfrm>
          <a:prstGeom prst="rect">
            <a:avLst/>
          </a:prstGeom>
          <a:noFill/>
        </p:spPr>
        <p:txBody>
          <a:bodyPr wrap="square">
            <a:spAutoFit/>
          </a:bodyPr>
          <a:lstStyle/>
          <a:p>
            <a:pPr marR="0" algn="ctr" rtl="0"/>
            <a:r>
              <a:rPr lang="en-US" sz="2400" b="1" i="0" u="none" strike="noStrike" baseline="0" dirty="0">
                <a:latin typeface="SBL BibLit" panose="02000000000000000000" pitchFamily="2" charset="-79"/>
                <a:ea typeface="SBL BibLit" panose="02000000000000000000" pitchFamily="2" charset="-79"/>
                <a:cs typeface="SBL BibLit" panose="02000000000000000000" pitchFamily="2" charset="-79"/>
              </a:rPr>
              <a:t>Why is “that” missing in James 2:17, 22, 26?</a:t>
            </a:r>
            <a:endParaRPr lang="el-GR" sz="2400" b="1" i="0" u="none" strike="noStrike" baseline="0" dirty="0">
              <a:latin typeface="SBL BibLit" panose="02000000000000000000" pitchFamily="2" charset="-79"/>
              <a:ea typeface="SBL BibLit" panose="02000000000000000000" pitchFamily="2" charset="-79"/>
              <a:cs typeface="SBL BibLit" panose="02000000000000000000" pitchFamily="2" charset="-79"/>
            </a:endParaRPr>
          </a:p>
        </p:txBody>
      </p:sp>
    </p:spTree>
    <p:extLst>
      <p:ext uri="{BB962C8B-B14F-4D97-AF65-F5344CB8AC3E}">
        <p14:creationId xmlns:p14="http://schemas.microsoft.com/office/powerpoint/2010/main" val="588919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F606AC9-F715-4210-95AD-4B0C162B17DD}"/>
              </a:ext>
            </a:extLst>
          </p:cNvPr>
          <p:cNvSpPr txBox="1">
            <a:spLocks/>
          </p:cNvSpPr>
          <p:nvPr/>
        </p:nvSpPr>
        <p:spPr>
          <a:xfrm>
            <a:off x="838200" y="365126"/>
            <a:ext cx="10515600" cy="6693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Controversy #2 — James 2:17</a:t>
            </a:r>
          </a:p>
        </p:txBody>
      </p:sp>
      <p:sp>
        <p:nvSpPr>
          <p:cNvPr id="8" name="TextBox 7">
            <a:extLst>
              <a:ext uri="{FF2B5EF4-FFF2-40B4-BE49-F238E27FC236}">
                <a16:creationId xmlns:a16="http://schemas.microsoft.com/office/drawing/2014/main" id="{BE47ECEF-BAF3-40C4-B411-DF1A65E1257A}"/>
              </a:ext>
            </a:extLst>
          </p:cNvPr>
          <p:cNvSpPr txBox="1"/>
          <p:nvPr/>
        </p:nvSpPr>
        <p:spPr>
          <a:xfrm>
            <a:off x="387927" y="1649036"/>
            <a:ext cx="11055927" cy="769441"/>
          </a:xfrm>
          <a:prstGeom prst="rect">
            <a:avLst/>
          </a:prstGeom>
          <a:noFill/>
        </p:spPr>
        <p:txBody>
          <a:bodyPr wrap="square">
            <a:spAutoFit/>
          </a:bodyPr>
          <a:lstStyle/>
          <a:p>
            <a:pPr marR="0" algn="ctr" rtl="0"/>
            <a:r>
              <a:rPr lang="en-US" sz="2400" b="0" i="0" u="none" strike="noStrike" baseline="0" dirty="0">
                <a:latin typeface="SBL BibLit" panose="02000000000000000000" pitchFamily="2" charset="-79"/>
                <a:ea typeface="SBL BibLit" panose="02000000000000000000" pitchFamily="2" charset="-79"/>
                <a:cs typeface="SBL BibLit" panose="02000000000000000000" pitchFamily="2" charset="-79"/>
              </a:rPr>
              <a:t>So also faith by itself, if it does not have works, is dead. (ESV)</a:t>
            </a:r>
          </a:p>
          <a:p>
            <a:pPr marR="0" algn="ctr" rtl="0"/>
            <a:r>
              <a:rPr lang="en-US" sz="2000" dirty="0">
                <a:latin typeface="SBL BibLit" panose="02000000000000000000" pitchFamily="2" charset="-79"/>
                <a:ea typeface="SBL BibLit" panose="02000000000000000000" pitchFamily="2" charset="-79"/>
                <a:cs typeface="SBL BibLit" panose="02000000000000000000" pitchFamily="2" charset="-79"/>
              </a:rPr>
              <a:t>(Note: “that” is missing in translation…)</a:t>
            </a:r>
            <a:endParaRPr lang="el-GR" sz="2400" b="0" i="0" u="none" strike="noStrike" baseline="0" dirty="0">
              <a:latin typeface="SBL BibLit" panose="02000000000000000000" pitchFamily="2" charset="-79"/>
              <a:ea typeface="SBL BibLit" panose="02000000000000000000" pitchFamily="2" charset="-79"/>
              <a:cs typeface="SBL BibLit" panose="02000000000000000000" pitchFamily="2" charset="-79"/>
            </a:endParaRPr>
          </a:p>
        </p:txBody>
      </p:sp>
      <p:sp>
        <p:nvSpPr>
          <p:cNvPr id="9" name="TextBox 8">
            <a:extLst>
              <a:ext uri="{FF2B5EF4-FFF2-40B4-BE49-F238E27FC236}">
                <a16:creationId xmlns:a16="http://schemas.microsoft.com/office/drawing/2014/main" id="{05C6F45C-F0A2-4F84-9B3A-CC4B8380C314}"/>
              </a:ext>
            </a:extLst>
          </p:cNvPr>
          <p:cNvSpPr txBox="1"/>
          <p:nvPr/>
        </p:nvSpPr>
        <p:spPr>
          <a:xfrm>
            <a:off x="387927" y="2782669"/>
            <a:ext cx="5126182" cy="646331"/>
          </a:xfrm>
          <a:prstGeom prst="rect">
            <a:avLst/>
          </a:prstGeom>
          <a:noFill/>
        </p:spPr>
        <p:txBody>
          <a:bodyPr wrap="square">
            <a:spAutoFit/>
          </a:bodyPr>
          <a:lstStyle/>
          <a:p>
            <a:pPr marR="0" algn="l" rtl="0"/>
            <a:r>
              <a:rPr lang="en-US" sz="1800" b="0" i="0" u="none" strike="noStrike" baseline="0" dirty="0">
                <a:solidFill>
                  <a:srgbClr val="292F33"/>
                </a:solidFill>
                <a:latin typeface="Times New Roman" panose="02020603050405020304" pitchFamily="18" charset="0"/>
              </a:rPr>
              <a:t>Do you want to be shown, you foolish person, that faith apart from works is useless? (James 2:20 ESV)</a:t>
            </a:r>
          </a:p>
        </p:txBody>
      </p:sp>
      <p:pic>
        <p:nvPicPr>
          <p:cNvPr id="7" name="Picture 6">
            <a:extLst>
              <a:ext uri="{FF2B5EF4-FFF2-40B4-BE49-F238E27FC236}">
                <a16:creationId xmlns:a16="http://schemas.microsoft.com/office/drawing/2014/main" id="{606885DF-C519-4611-8EF1-2916ABBF39A0}"/>
              </a:ext>
            </a:extLst>
          </p:cNvPr>
          <p:cNvPicPr>
            <a:picLocks noChangeAspect="1"/>
          </p:cNvPicPr>
          <p:nvPr/>
        </p:nvPicPr>
        <p:blipFill>
          <a:blip r:embed="rId2"/>
          <a:stretch>
            <a:fillRect/>
          </a:stretch>
        </p:blipFill>
        <p:spPr>
          <a:xfrm>
            <a:off x="5377007" y="2991534"/>
            <a:ext cx="1733550" cy="228600"/>
          </a:xfrm>
          <a:prstGeom prst="rect">
            <a:avLst/>
          </a:prstGeom>
        </p:spPr>
      </p:pic>
      <p:pic>
        <p:nvPicPr>
          <p:cNvPr id="14" name="Picture 13">
            <a:extLst>
              <a:ext uri="{FF2B5EF4-FFF2-40B4-BE49-F238E27FC236}">
                <a16:creationId xmlns:a16="http://schemas.microsoft.com/office/drawing/2014/main" id="{72E8E710-3BC0-4E8A-8D3E-700F2BB407A5}"/>
              </a:ext>
            </a:extLst>
          </p:cNvPr>
          <p:cNvPicPr>
            <a:picLocks noChangeAspect="1"/>
          </p:cNvPicPr>
          <p:nvPr/>
        </p:nvPicPr>
        <p:blipFill>
          <a:blip r:embed="rId3"/>
          <a:stretch>
            <a:fillRect/>
          </a:stretch>
        </p:blipFill>
        <p:spPr>
          <a:xfrm>
            <a:off x="203198" y="3884941"/>
            <a:ext cx="7121238" cy="1976011"/>
          </a:xfrm>
          <a:prstGeom prst="rect">
            <a:avLst/>
          </a:prstGeom>
        </p:spPr>
      </p:pic>
      <p:sp>
        <p:nvSpPr>
          <p:cNvPr id="15" name="TextBox 14">
            <a:extLst>
              <a:ext uri="{FF2B5EF4-FFF2-40B4-BE49-F238E27FC236}">
                <a16:creationId xmlns:a16="http://schemas.microsoft.com/office/drawing/2014/main" id="{48214E9C-F605-4899-829D-8CC8BE2C7FE5}"/>
              </a:ext>
            </a:extLst>
          </p:cNvPr>
          <p:cNvSpPr txBox="1"/>
          <p:nvPr/>
        </p:nvSpPr>
        <p:spPr>
          <a:xfrm>
            <a:off x="203198" y="6029565"/>
            <a:ext cx="7121238" cy="369332"/>
          </a:xfrm>
          <a:prstGeom prst="rect">
            <a:avLst/>
          </a:prstGeom>
          <a:noFill/>
        </p:spPr>
        <p:txBody>
          <a:bodyPr wrap="square" rtlCol="0">
            <a:spAutoFit/>
          </a:bodyPr>
          <a:lstStyle/>
          <a:p>
            <a:pPr algn="ctr"/>
            <a:r>
              <a:rPr lang="en-US" dirty="0"/>
              <a:t>Sample text from Codex </a:t>
            </a:r>
            <a:r>
              <a:rPr lang="en-US" dirty="0" err="1"/>
              <a:t>Ephraemi</a:t>
            </a:r>
            <a:r>
              <a:rPr lang="en-US" dirty="0"/>
              <a:t> </a:t>
            </a:r>
            <a:r>
              <a:rPr lang="en-US" dirty="0" err="1"/>
              <a:t>Rescriptus</a:t>
            </a:r>
            <a:r>
              <a:rPr lang="en-US" dirty="0"/>
              <a:t> (James 1:21–25)</a:t>
            </a:r>
          </a:p>
        </p:txBody>
      </p:sp>
      <p:sp>
        <p:nvSpPr>
          <p:cNvPr id="16" name="TextBox 15">
            <a:extLst>
              <a:ext uri="{FF2B5EF4-FFF2-40B4-BE49-F238E27FC236}">
                <a16:creationId xmlns:a16="http://schemas.microsoft.com/office/drawing/2014/main" id="{D2527279-DD98-4066-A8BC-FEF10C9B23AD}"/>
              </a:ext>
            </a:extLst>
          </p:cNvPr>
          <p:cNvSpPr txBox="1"/>
          <p:nvPr/>
        </p:nvSpPr>
        <p:spPr>
          <a:xfrm>
            <a:off x="8205622" y="2921168"/>
            <a:ext cx="3894015" cy="369332"/>
          </a:xfrm>
          <a:prstGeom prst="rect">
            <a:avLst/>
          </a:prstGeom>
          <a:noFill/>
        </p:spPr>
        <p:txBody>
          <a:bodyPr wrap="none" rtlCol="0">
            <a:spAutoFit/>
          </a:bodyPr>
          <a:lstStyle/>
          <a:p>
            <a:r>
              <a:rPr lang="en-US" dirty="0"/>
              <a:t>Common argument, but not preferable.</a:t>
            </a:r>
          </a:p>
        </p:txBody>
      </p:sp>
      <p:cxnSp>
        <p:nvCxnSpPr>
          <p:cNvPr id="18" name="Straight Arrow Connector 17">
            <a:extLst>
              <a:ext uri="{FF2B5EF4-FFF2-40B4-BE49-F238E27FC236}">
                <a16:creationId xmlns:a16="http://schemas.microsoft.com/office/drawing/2014/main" id="{C2C4E9BF-C058-416B-A73A-452D7C7C21CC}"/>
              </a:ext>
            </a:extLst>
          </p:cNvPr>
          <p:cNvCxnSpPr/>
          <p:nvPr/>
        </p:nvCxnSpPr>
        <p:spPr>
          <a:xfrm flipH="1">
            <a:off x="7296727" y="3105834"/>
            <a:ext cx="794328"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pic>
        <p:nvPicPr>
          <p:cNvPr id="20" name="Picture 4" descr="Only A Texan Would Dress Up A Dead Armadillo With A Beer | 98.7 KLUV">
            <a:extLst>
              <a:ext uri="{FF2B5EF4-FFF2-40B4-BE49-F238E27FC236}">
                <a16:creationId xmlns:a16="http://schemas.microsoft.com/office/drawing/2014/main" id="{95764EFF-3607-4383-908F-C061945D6E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668"/>
          <a:stretch/>
        </p:blipFill>
        <p:spPr bwMode="auto">
          <a:xfrm>
            <a:off x="7675418" y="3561348"/>
            <a:ext cx="4221141" cy="254210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0326EDE3-F403-48E1-84BA-81D2B51F7B1F}"/>
              </a:ext>
            </a:extLst>
          </p:cNvPr>
          <p:cNvSpPr txBox="1"/>
          <p:nvPr/>
        </p:nvSpPr>
        <p:spPr>
          <a:xfrm>
            <a:off x="7675417" y="6185709"/>
            <a:ext cx="4221141" cy="369332"/>
          </a:xfrm>
          <a:prstGeom prst="rect">
            <a:avLst/>
          </a:prstGeom>
          <a:noFill/>
        </p:spPr>
        <p:txBody>
          <a:bodyPr wrap="square" rtlCol="0">
            <a:spAutoFit/>
          </a:bodyPr>
          <a:lstStyle/>
          <a:p>
            <a:pPr algn="ctr"/>
            <a:r>
              <a:rPr lang="en-US" dirty="0"/>
              <a:t>Dead armadillo is dead.</a:t>
            </a:r>
          </a:p>
        </p:txBody>
      </p:sp>
    </p:spTree>
    <p:extLst>
      <p:ext uri="{BB962C8B-B14F-4D97-AF65-F5344CB8AC3E}">
        <p14:creationId xmlns:p14="http://schemas.microsoft.com/office/powerpoint/2010/main" val="3467024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F606AC9-F715-4210-95AD-4B0C162B17DD}"/>
              </a:ext>
            </a:extLst>
          </p:cNvPr>
          <p:cNvSpPr txBox="1">
            <a:spLocks/>
          </p:cNvSpPr>
          <p:nvPr/>
        </p:nvSpPr>
        <p:spPr>
          <a:xfrm>
            <a:off x="838200" y="365126"/>
            <a:ext cx="10515600" cy="6693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Controversy #3 — James 2:24</a:t>
            </a:r>
          </a:p>
        </p:txBody>
      </p:sp>
      <p:sp>
        <p:nvSpPr>
          <p:cNvPr id="12" name="Rectangle 11">
            <a:extLst>
              <a:ext uri="{FF2B5EF4-FFF2-40B4-BE49-F238E27FC236}">
                <a16:creationId xmlns:a16="http://schemas.microsoft.com/office/drawing/2014/main" id="{560AA88C-D59A-4811-8FDA-915AB3F14285}"/>
              </a:ext>
            </a:extLst>
          </p:cNvPr>
          <p:cNvSpPr/>
          <p:nvPr/>
        </p:nvSpPr>
        <p:spPr>
          <a:xfrm>
            <a:off x="622141" y="2895318"/>
            <a:ext cx="5650177" cy="1323439"/>
          </a:xfrm>
          <a:prstGeom prst="rect">
            <a:avLst/>
          </a:prstGeom>
        </p:spPr>
        <p:txBody>
          <a:bodyPr wrap="square">
            <a:spAutoFit/>
          </a:bodyPr>
          <a:lstStyle/>
          <a:p>
            <a:r>
              <a:rPr lang="el-GR" sz="2000" b="1" dirty="0">
                <a:latin typeface="Arial" panose="020B0604020202020204" pitchFamily="34" charset="0"/>
                <a:cs typeface="Arial" panose="020B0604020202020204" pitchFamily="34" charset="0"/>
              </a:rPr>
              <a:t>καὶ οὐκ ἐκ πίστεως </a:t>
            </a:r>
            <a:r>
              <a:rPr lang="el-GR" sz="2000" b="1" dirty="0">
                <a:solidFill>
                  <a:srgbClr val="FF0000"/>
                </a:solidFill>
                <a:latin typeface="Arial" panose="020B0604020202020204" pitchFamily="34" charset="0"/>
                <a:cs typeface="Arial" panose="020B0604020202020204" pitchFamily="34" charset="0"/>
              </a:rPr>
              <a:t>μόνον</a:t>
            </a:r>
            <a:r>
              <a:rPr lang="el-GR"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r>
              <a:rPr lang="en-US" sz="2000" b="1" i="1" dirty="0">
                <a:latin typeface="Arial" panose="020B0604020202020204" pitchFamily="34" charset="0"/>
                <a:cs typeface="Arial" panose="020B0604020202020204" pitchFamily="34" charset="0"/>
              </a:rPr>
              <a:t>kai </a:t>
            </a:r>
            <a:r>
              <a:rPr lang="en-US" sz="2000" b="1" i="1" dirty="0" err="1">
                <a:latin typeface="Arial" panose="020B0604020202020204" pitchFamily="34" charset="0"/>
                <a:cs typeface="Arial" panose="020B0604020202020204" pitchFamily="34" charset="0"/>
              </a:rPr>
              <a:t>ouk</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ek</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pisteos</a:t>
            </a:r>
            <a:r>
              <a:rPr lang="en-US" sz="2000" b="1" i="1" dirty="0">
                <a:latin typeface="Arial" panose="020B0604020202020204" pitchFamily="34" charset="0"/>
                <a:cs typeface="Arial" panose="020B0604020202020204" pitchFamily="34" charset="0"/>
              </a:rPr>
              <a:t> </a:t>
            </a:r>
            <a:r>
              <a:rPr lang="en-US" sz="2000" b="1" i="1" dirty="0" err="1">
                <a:solidFill>
                  <a:srgbClr val="FF0000"/>
                </a:solidFill>
                <a:latin typeface="Arial" panose="020B0604020202020204" pitchFamily="34" charset="0"/>
                <a:cs typeface="Arial" panose="020B0604020202020204" pitchFamily="34" charset="0"/>
              </a:rPr>
              <a:t>monon</a:t>
            </a:r>
            <a:r>
              <a:rPr lang="en-US" sz="2000" dirty="0">
                <a:latin typeface="Arial" panose="020B0604020202020204" pitchFamily="34" charset="0"/>
                <a:cs typeface="Arial" panose="020B0604020202020204" pitchFamily="34" charset="0"/>
              </a:rPr>
              <a:t>.</a:t>
            </a:r>
            <a:r>
              <a:rPr lang="en-US" sz="2000" i="1" dirty="0">
                <a:latin typeface="Arial" panose="020B0604020202020204" pitchFamily="34" charset="0"/>
                <a:cs typeface="Arial" panose="020B0604020202020204" pitchFamily="34" charset="0"/>
              </a:rPr>
              <a:t> </a:t>
            </a:r>
            <a:r>
              <a:rPr lang="el-GR" sz="2000" i="1" dirty="0">
                <a:latin typeface="Arial" panose="020B0604020202020204" pitchFamily="34" charset="0"/>
                <a:cs typeface="Arial" panose="020B0604020202020204" pitchFamily="34" charset="0"/>
              </a:rPr>
              <a:t> </a:t>
            </a:r>
            <a:endParaRPr lang="en-US" sz="2000" i="1"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and not only </a:t>
            </a:r>
            <a:r>
              <a:rPr lang="en-US" sz="2000" dirty="0">
                <a:latin typeface="Arial" panose="020B0604020202020204" pitchFamily="34" charset="0"/>
                <a:cs typeface="Arial" panose="020B0604020202020204" pitchFamily="34" charset="0"/>
              </a:rPr>
              <a:t>[justified] </a:t>
            </a:r>
            <a:r>
              <a:rPr lang="en-US" sz="2000" b="1" dirty="0">
                <a:latin typeface="Arial" panose="020B0604020202020204" pitchFamily="34" charset="0"/>
                <a:cs typeface="Arial" panose="020B0604020202020204" pitchFamily="34" charset="0"/>
              </a:rPr>
              <a:t>by faith</a:t>
            </a:r>
            <a:r>
              <a:rPr lang="en-US" sz="2000" dirty="0">
                <a:latin typeface="Arial" panose="020B0604020202020204" pitchFamily="34" charset="0"/>
                <a:cs typeface="Arial" panose="020B0604020202020204" pitchFamily="34" charset="0"/>
              </a:rPr>
              <a:t>. (ASV)</a:t>
            </a:r>
          </a:p>
        </p:txBody>
      </p:sp>
      <p:sp>
        <p:nvSpPr>
          <p:cNvPr id="13" name="Rectangle 12">
            <a:extLst>
              <a:ext uri="{FF2B5EF4-FFF2-40B4-BE49-F238E27FC236}">
                <a16:creationId xmlns:a16="http://schemas.microsoft.com/office/drawing/2014/main" id="{C486D1EC-F248-4C93-8939-3F0CF7F96A9D}"/>
              </a:ext>
            </a:extLst>
          </p:cNvPr>
          <p:cNvSpPr/>
          <p:nvPr/>
        </p:nvSpPr>
        <p:spPr>
          <a:xfrm>
            <a:off x="5357917" y="2895318"/>
            <a:ext cx="6500884" cy="1323439"/>
          </a:xfrm>
          <a:prstGeom prst="rect">
            <a:avLst/>
          </a:prstGeom>
        </p:spPr>
        <p:txBody>
          <a:bodyPr wrap="square">
            <a:spAutoFit/>
          </a:bodyPr>
          <a:lstStyle/>
          <a:p>
            <a:pPr algn="r"/>
            <a:r>
              <a:rPr lang="el-GR" sz="2000" b="1" dirty="0">
                <a:latin typeface="Arial" panose="020B0604020202020204" pitchFamily="34" charset="0"/>
                <a:cs typeface="Arial" panose="020B0604020202020204" pitchFamily="34" charset="0"/>
              </a:rPr>
              <a:t>καὶ οὐκ ἐκ πίστεως </a:t>
            </a:r>
            <a:r>
              <a:rPr lang="el-GR" sz="2000" b="1" dirty="0">
                <a:solidFill>
                  <a:srgbClr val="FF0000"/>
                </a:solidFill>
                <a:latin typeface="Arial" panose="020B0604020202020204" pitchFamily="34" charset="0"/>
                <a:cs typeface="Arial" panose="020B0604020202020204" pitchFamily="34" charset="0"/>
              </a:rPr>
              <a:t>μόνον</a:t>
            </a:r>
            <a:r>
              <a:rPr lang="el-GR"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algn="r"/>
            <a:r>
              <a:rPr lang="en-US" sz="2000" b="1" i="1" dirty="0">
                <a:latin typeface="Arial" panose="020B0604020202020204" pitchFamily="34" charset="0"/>
                <a:cs typeface="Arial" panose="020B0604020202020204" pitchFamily="34" charset="0"/>
              </a:rPr>
              <a:t>kai </a:t>
            </a:r>
            <a:r>
              <a:rPr lang="en-US" sz="2000" b="1" i="1" dirty="0" err="1">
                <a:latin typeface="Arial" panose="020B0604020202020204" pitchFamily="34" charset="0"/>
                <a:cs typeface="Arial" panose="020B0604020202020204" pitchFamily="34" charset="0"/>
              </a:rPr>
              <a:t>ouk</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ek</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pisteos</a:t>
            </a:r>
            <a:r>
              <a:rPr lang="en-US" sz="2000" b="1" i="1" dirty="0">
                <a:latin typeface="Arial" panose="020B0604020202020204" pitchFamily="34" charset="0"/>
                <a:cs typeface="Arial" panose="020B0604020202020204" pitchFamily="34" charset="0"/>
              </a:rPr>
              <a:t> </a:t>
            </a:r>
            <a:r>
              <a:rPr lang="en-US" sz="2000" b="1" i="1" dirty="0" err="1">
                <a:solidFill>
                  <a:srgbClr val="FF0000"/>
                </a:solidFill>
                <a:latin typeface="Arial" panose="020B0604020202020204" pitchFamily="34" charset="0"/>
                <a:cs typeface="Arial" panose="020B0604020202020204" pitchFamily="34" charset="0"/>
              </a:rPr>
              <a:t>mones</a:t>
            </a:r>
            <a:r>
              <a:rPr lang="en-US" sz="2000" dirty="0">
                <a:latin typeface="Arial" panose="020B0604020202020204" pitchFamily="34" charset="0"/>
                <a:cs typeface="Arial" panose="020B0604020202020204" pitchFamily="34" charset="0"/>
              </a:rPr>
              <a:t>.</a:t>
            </a:r>
            <a:r>
              <a:rPr lang="en-US" sz="2000" i="1" dirty="0">
                <a:latin typeface="Arial" panose="020B0604020202020204" pitchFamily="34" charset="0"/>
                <a:cs typeface="Arial" panose="020B0604020202020204" pitchFamily="34" charset="0"/>
              </a:rPr>
              <a:t> </a:t>
            </a:r>
            <a:r>
              <a:rPr lang="el-GR" sz="2000" i="1" dirty="0">
                <a:latin typeface="Arial" panose="020B0604020202020204" pitchFamily="34" charset="0"/>
                <a:cs typeface="Arial" panose="020B0604020202020204" pitchFamily="34" charset="0"/>
              </a:rPr>
              <a:t> </a:t>
            </a:r>
            <a:endParaRPr lang="en-US" sz="2000" i="1" dirty="0">
              <a:latin typeface="Arial" panose="020B0604020202020204" pitchFamily="34" charset="0"/>
              <a:cs typeface="Arial" panose="020B0604020202020204" pitchFamily="34" charset="0"/>
            </a:endParaRPr>
          </a:p>
          <a:p>
            <a:pPr algn="r"/>
            <a:endParaRPr lang="en-US" sz="2000" dirty="0">
              <a:latin typeface="Arial" panose="020B0604020202020204" pitchFamily="34" charset="0"/>
              <a:cs typeface="Arial" panose="020B0604020202020204" pitchFamily="34" charset="0"/>
            </a:endParaRPr>
          </a:p>
          <a:p>
            <a:pPr algn="r"/>
            <a:r>
              <a:rPr lang="en-US" sz="2000" b="1" dirty="0">
                <a:latin typeface="Arial" panose="020B0604020202020204" pitchFamily="34" charset="0"/>
                <a:cs typeface="Arial" panose="020B0604020202020204" pitchFamily="34" charset="0"/>
              </a:rPr>
              <a:t>and not </a:t>
            </a:r>
            <a:r>
              <a:rPr lang="en-US" sz="2000" dirty="0">
                <a:latin typeface="Arial" panose="020B0604020202020204" pitchFamily="34" charset="0"/>
                <a:cs typeface="Arial" panose="020B0604020202020204" pitchFamily="34" charset="0"/>
              </a:rPr>
              <a:t>[justified] </a:t>
            </a:r>
            <a:r>
              <a:rPr lang="en-US" sz="2000" b="1" dirty="0">
                <a:latin typeface="Arial" panose="020B0604020202020204" pitchFamily="34" charset="0"/>
                <a:cs typeface="Arial" panose="020B0604020202020204" pitchFamily="34" charset="0"/>
              </a:rPr>
              <a:t>by faith alone</a:t>
            </a:r>
            <a:r>
              <a:rPr lang="en-US" sz="2000" dirty="0">
                <a:latin typeface="Arial" panose="020B0604020202020204" pitchFamily="34" charset="0"/>
                <a:cs typeface="Arial" panose="020B0604020202020204" pitchFamily="34" charset="0"/>
              </a:rPr>
              <a:t>. (NWT)</a:t>
            </a:r>
          </a:p>
        </p:txBody>
      </p:sp>
      <p:cxnSp>
        <p:nvCxnSpPr>
          <p:cNvPr id="17" name="Straight Connector 16">
            <a:extLst>
              <a:ext uri="{FF2B5EF4-FFF2-40B4-BE49-F238E27FC236}">
                <a16:creationId xmlns:a16="http://schemas.microsoft.com/office/drawing/2014/main" id="{9711D997-EC3D-487F-AD6B-D674ACE606B0}"/>
              </a:ext>
            </a:extLst>
          </p:cNvPr>
          <p:cNvCxnSpPr/>
          <p:nvPr/>
        </p:nvCxnSpPr>
        <p:spPr>
          <a:xfrm flipV="1">
            <a:off x="6149488" y="2793574"/>
            <a:ext cx="0" cy="1869744"/>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7AEB6DC4-0DC5-4DC4-8C3D-6B357CF56A34}"/>
              </a:ext>
            </a:extLst>
          </p:cNvPr>
          <p:cNvCxnSpPr/>
          <p:nvPr/>
        </p:nvCxnSpPr>
        <p:spPr>
          <a:xfrm>
            <a:off x="622141" y="2793574"/>
            <a:ext cx="11341293" cy="0"/>
          </a:xfrm>
          <a:prstGeom prst="line">
            <a:avLst/>
          </a:prstGeom>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02CCA77E-FF1D-40E5-908D-2D61F1C1DF59}"/>
              </a:ext>
            </a:extLst>
          </p:cNvPr>
          <p:cNvSpPr/>
          <p:nvPr/>
        </p:nvSpPr>
        <p:spPr>
          <a:xfrm>
            <a:off x="586886" y="4861658"/>
            <a:ext cx="11125203" cy="1631216"/>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James 2:24</a:t>
            </a:r>
          </a:p>
          <a:p>
            <a:r>
              <a:rPr lang="el-GR" sz="2000" dirty="0">
                <a:latin typeface="Arial" panose="020B0604020202020204" pitchFamily="34" charset="0"/>
                <a:cs typeface="Arial" panose="020B0604020202020204" pitchFamily="34" charset="0"/>
              </a:rPr>
              <a:t>ὁρᾶτε τοίνυν ὅτι ἐξ ἔργων δικαιοῦται ἄνθρωπος</a:t>
            </a:r>
            <a:r>
              <a:rPr lang="en-US" sz="2000" dirty="0">
                <a:latin typeface="Arial" panose="020B0604020202020204" pitchFamily="34" charset="0"/>
                <a:cs typeface="Arial" panose="020B0604020202020204" pitchFamily="34" charset="0"/>
              </a:rPr>
              <a:t>	</a:t>
            </a:r>
            <a:r>
              <a:rPr lang="el-GR" sz="2000" b="1" dirty="0">
                <a:latin typeface="Arial" panose="020B0604020202020204" pitchFamily="34" charset="0"/>
                <a:cs typeface="Arial" panose="020B0604020202020204" pitchFamily="34" charset="0"/>
              </a:rPr>
              <a:t>καὶ οὐκ ἐκ πίστεως </a:t>
            </a:r>
            <a:r>
              <a:rPr lang="el-GR" sz="2000" b="1" dirty="0">
                <a:solidFill>
                  <a:srgbClr val="FF0000"/>
                </a:solidFill>
                <a:latin typeface="Arial" panose="020B0604020202020204" pitchFamily="34" charset="0"/>
                <a:cs typeface="Arial" panose="020B0604020202020204" pitchFamily="34" charset="0"/>
              </a:rPr>
              <a:t>μόνον</a:t>
            </a:r>
            <a:r>
              <a:rPr lang="el-GR"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r>
              <a:rPr lang="en-US" sz="2000" i="1" dirty="0">
                <a:latin typeface="Arial" panose="020B0604020202020204" pitchFamily="34" charset="0"/>
                <a:cs typeface="Arial" panose="020B0604020202020204" pitchFamily="34" charset="0"/>
              </a:rPr>
              <a:t>						</a:t>
            </a:r>
            <a:r>
              <a:rPr lang="en-US" sz="2000" b="1" i="1" dirty="0">
                <a:latin typeface="Arial" panose="020B0604020202020204" pitchFamily="34" charset="0"/>
                <a:cs typeface="Arial" panose="020B0604020202020204" pitchFamily="34" charset="0"/>
              </a:rPr>
              <a:t>kai </a:t>
            </a:r>
            <a:r>
              <a:rPr lang="en-US" sz="2000" b="1" i="1" dirty="0" err="1">
                <a:latin typeface="Arial" panose="020B0604020202020204" pitchFamily="34" charset="0"/>
                <a:cs typeface="Arial" panose="020B0604020202020204" pitchFamily="34" charset="0"/>
              </a:rPr>
              <a:t>ouk</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ek</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pisteos</a:t>
            </a:r>
            <a:r>
              <a:rPr lang="en-US" sz="2000" b="1" i="1" dirty="0">
                <a:latin typeface="Arial" panose="020B0604020202020204" pitchFamily="34" charset="0"/>
                <a:cs typeface="Arial" panose="020B0604020202020204" pitchFamily="34" charset="0"/>
              </a:rPr>
              <a:t> </a:t>
            </a:r>
            <a:r>
              <a:rPr lang="en-US" sz="2000" b="1" i="1" dirty="0" err="1">
                <a:solidFill>
                  <a:srgbClr val="FF0000"/>
                </a:solidFill>
                <a:latin typeface="Arial" panose="020B0604020202020204" pitchFamily="34" charset="0"/>
                <a:cs typeface="Arial" panose="020B0604020202020204" pitchFamily="34" charset="0"/>
              </a:rPr>
              <a:t>monon</a:t>
            </a:r>
            <a:r>
              <a:rPr lang="en-US" sz="2000" i="1" dirty="0">
                <a:latin typeface="Arial" panose="020B0604020202020204" pitchFamily="34" charset="0"/>
                <a:cs typeface="Arial" panose="020B0604020202020204" pitchFamily="34" charset="0"/>
              </a:rPr>
              <a:t>. </a:t>
            </a:r>
            <a:r>
              <a:rPr lang="el-GR" sz="2000" i="1" dirty="0">
                <a:latin typeface="Arial" panose="020B0604020202020204" pitchFamily="34" charset="0"/>
                <a:cs typeface="Arial" panose="020B0604020202020204" pitchFamily="34" charset="0"/>
              </a:rPr>
              <a:t> </a:t>
            </a:r>
            <a:endParaRPr lang="en-US" sz="2000" i="1"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Ye see that by works a man is justified, </a:t>
            </a:r>
            <a:r>
              <a:rPr lang="en-US" sz="2000" b="1" dirty="0">
                <a:solidFill>
                  <a:srgbClr val="FF0000"/>
                </a:solidFill>
                <a:latin typeface="Arial" panose="020B0604020202020204" pitchFamily="34" charset="0"/>
                <a:cs typeface="Arial" panose="020B0604020202020204" pitchFamily="34" charset="0"/>
              </a:rPr>
              <a:t>and not only</a:t>
            </a:r>
            <a:r>
              <a:rPr lang="en-US" sz="2000" dirty="0">
                <a:solidFill>
                  <a:srgbClr val="FF0000"/>
                </a:solidFill>
                <a:latin typeface="Arial" panose="020B0604020202020204" pitchFamily="34" charset="0"/>
                <a:cs typeface="Arial" panose="020B0604020202020204" pitchFamily="34" charset="0"/>
              </a:rPr>
              <a:t> [justified] </a:t>
            </a:r>
            <a:r>
              <a:rPr lang="en-US" sz="2000" b="1" dirty="0">
                <a:solidFill>
                  <a:srgbClr val="FF0000"/>
                </a:solidFill>
                <a:latin typeface="Arial" panose="020B0604020202020204" pitchFamily="34" charset="0"/>
                <a:cs typeface="Arial" panose="020B0604020202020204" pitchFamily="34" charset="0"/>
              </a:rPr>
              <a:t>by faith</a:t>
            </a:r>
            <a:r>
              <a:rPr lang="en-US" sz="2000" dirty="0">
                <a:latin typeface="Arial" panose="020B0604020202020204" pitchFamily="34" charset="0"/>
                <a:cs typeface="Arial" panose="020B0604020202020204" pitchFamily="34" charset="0"/>
              </a:rPr>
              <a:t>. (ASV)</a:t>
            </a:r>
          </a:p>
        </p:txBody>
      </p:sp>
      <p:sp>
        <p:nvSpPr>
          <p:cNvPr id="23" name="TextBox 22">
            <a:extLst>
              <a:ext uri="{FF2B5EF4-FFF2-40B4-BE49-F238E27FC236}">
                <a16:creationId xmlns:a16="http://schemas.microsoft.com/office/drawing/2014/main" id="{6BE325A1-C97F-4F9E-BE78-DBE0CF530282}"/>
              </a:ext>
            </a:extLst>
          </p:cNvPr>
          <p:cNvSpPr txBox="1"/>
          <p:nvPr/>
        </p:nvSpPr>
        <p:spPr>
          <a:xfrm>
            <a:off x="584050" y="1518016"/>
            <a:ext cx="11376536" cy="769441"/>
          </a:xfrm>
          <a:prstGeom prst="rect">
            <a:avLst/>
          </a:prstGeom>
          <a:noFill/>
        </p:spPr>
        <p:txBody>
          <a:bodyPr wrap="square">
            <a:spAutoFit/>
          </a:bodyPr>
          <a:lstStyle/>
          <a:p>
            <a:r>
              <a:rPr lang="en-US" sz="2200" i="0" u="none" strike="noStrike" baseline="0" dirty="0">
                <a:solidFill>
                  <a:srgbClr val="292F33"/>
                </a:solidFill>
                <a:latin typeface="Arial" panose="020B0604020202020204" pitchFamily="34" charset="0"/>
                <a:ea typeface="SBL BibLit" panose="02000000000000000000" pitchFamily="2" charset="-79"/>
                <a:cs typeface="Arial" panose="020B0604020202020204" pitchFamily="34" charset="0"/>
              </a:rPr>
              <a:t>Ye see that by works a man is justified, and </a:t>
            </a:r>
            <a:r>
              <a:rPr lang="en-US" sz="2200" b="1" i="0" u="none" strike="noStrike" baseline="0" dirty="0">
                <a:solidFill>
                  <a:srgbClr val="FF0000"/>
                </a:solidFill>
                <a:latin typeface="Arial" panose="020B0604020202020204" pitchFamily="34" charset="0"/>
                <a:ea typeface="SBL BibLit" panose="02000000000000000000" pitchFamily="2" charset="-79"/>
                <a:cs typeface="Arial" panose="020B0604020202020204" pitchFamily="34" charset="0"/>
              </a:rPr>
              <a:t>not only by faith</a:t>
            </a:r>
            <a:r>
              <a:rPr lang="en-US" sz="2200" i="0" u="none" strike="noStrike" baseline="0" dirty="0">
                <a:solidFill>
                  <a:srgbClr val="292F33"/>
                </a:solidFill>
                <a:latin typeface="Arial" panose="020B0604020202020204" pitchFamily="34" charset="0"/>
                <a:ea typeface="SBL BibLit" panose="02000000000000000000" pitchFamily="2" charset="-79"/>
                <a:cs typeface="Arial" panose="020B0604020202020204" pitchFamily="34" charset="0"/>
              </a:rPr>
              <a:t>. (ASV)</a:t>
            </a:r>
          </a:p>
          <a:p>
            <a:r>
              <a:rPr lang="en-US" sz="2200" i="0" u="none" strike="noStrike" baseline="0" dirty="0">
                <a:solidFill>
                  <a:srgbClr val="292F33"/>
                </a:solidFill>
                <a:latin typeface="Arial" panose="020B0604020202020204" pitchFamily="34" charset="0"/>
                <a:ea typeface="SBL BibLit" panose="02000000000000000000" pitchFamily="2" charset="-79"/>
                <a:cs typeface="Arial" panose="020B0604020202020204" pitchFamily="34" charset="0"/>
              </a:rPr>
              <a:t>You see that a man is to be declared righteous by works and </a:t>
            </a:r>
            <a:r>
              <a:rPr lang="en-US" sz="2200" b="1" i="0" u="none" strike="noStrike" baseline="0" dirty="0">
                <a:solidFill>
                  <a:srgbClr val="FF0000"/>
                </a:solidFill>
                <a:latin typeface="Arial" panose="020B0604020202020204" pitchFamily="34" charset="0"/>
                <a:ea typeface="SBL BibLit" panose="02000000000000000000" pitchFamily="2" charset="-79"/>
                <a:cs typeface="Arial" panose="020B0604020202020204" pitchFamily="34" charset="0"/>
              </a:rPr>
              <a:t>not by faith alone</a:t>
            </a:r>
            <a:r>
              <a:rPr lang="en-US" sz="2200" i="0" u="none" strike="noStrike" baseline="0" dirty="0">
                <a:solidFill>
                  <a:srgbClr val="292F33"/>
                </a:solidFill>
                <a:latin typeface="Arial" panose="020B0604020202020204" pitchFamily="34" charset="0"/>
                <a:ea typeface="SBL BibLit" panose="02000000000000000000" pitchFamily="2" charset="-79"/>
                <a:cs typeface="Arial" panose="020B0604020202020204" pitchFamily="34" charset="0"/>
              </a:rPr>
              <a:t>. (NWT)</a:t>
            </a:r>
            <a:endParaRPr lang="en-US" sz="2200" dirty="0">
              <a:latin typeface="Arial" panose="020B0604020202020204" pitchFamily="34" charset="0"/>
              <a:ea typeface="SBL BibLit" panose="02000000000000000000" pitchFamily="2" charset="-79"/>
              <a:cs typeface="Arial" panose="020B0604020202020204" pitchFamily="34" charset="0"/>
            </a:endParaRPr>
          </a:p>
        </p:txBody>
      </p:sp>
    </p:spTree>
    <p:extLst>
      <p:ext uri="{BB962C8B-B14F-4D97-AF65-F5344CB8AC3E}">
        <p14:creationId xmlns:p14="http://schemas.microsoft.com/office/powerpoint/2010/main" val="236488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2D8BA-4B5C-4187-BD15-BE657F9EA4D6}"/>
              </a:ext>
            </a:extLst>
          </p:cNvPr>
          <p:cNvSpPr>
            <a:spLocks noGrp="1"/>
          </p:cNvSpPr>
          <p:nvPr>
            <p:ph type="title"/>
          </p:nvPr>
        </p:nvSpPr>
        <p:spPr/>
        <p:txBody>
          <a:bodyPr/>
          <a:lstStyle/>
          <a:p>
            <a:r>
              <a:rPr lang="en-US" dirty="0"/>
              <a:t>Faith</a:t>
            </a:r>
          </a:p>
        </p:txBody>
      </p:sp>
      <p:sp>
        <p:nvSpPr>
          <p:cNvPr id="3" name="Content Placeholder 2">
            <a:extLst>
              <a:ext uri="{FF2B5EF4-FFF2-40B4-BE49-F238E27FC236}">
                <a16:creationId xmlns:a16="http://schemas.microsoft.com/office/drawing/2014/main" id="{16D897A2-B568-4058-BE91-6B7E150899EF}"/>
              </a:ext>
            </a:extLst>
          </p:cNvPr>
          <p:cNvSpPr>
            <a:spLocks noGrp="1"/>
          </p:cNvSpPr>
          <p:nvPr>
            <p:ph sz="half" idx="1"/>
          </p:nvPr>
        </p:nvSpPr>
        <p:spPr>
          <a:xfrm>
            <a:off x="838199" y="1825625"/>
            <a:ext cx="5839691" cy="3042391"/>
          </a:xfrm>
        </p:spPr>
        <p:txBody>
          <a:bodyPr>
            <a:normAutofit/>
          </a:bodyPr>
          <a:lstStyle/>
          <a:p>
            <a:r>
              <a:rPr lang="el-GR" b="1" dirty="0"/>
              <a:t>πιστεύω </a:t>
            </a:r>
            <a:r>
              <a:rPr lang="en-US" b="1" dirty="0"/>
              <a:t>(</a:t>
            </a:r>
            <a:r>
              <a:rPr lang="en-US" b="1" i="1" dirty="0"/>
              <a:t>pisteuo</a:t>
            </a:r>
            <a:r>
              <a:rPr lang="en-US" b="1" dirty="0"/>
              <a:t>̄);</a:t>
            </a:r>
            <a:r>
              <a:rPr lang="el-GR" b="1" dirty="0"/>
              <a:t> πίστις </a:t>
            </a:r>
            <a:r>
              <a:rPr lang="en-US" b="1" dirty="0"/>
              <a:t>(</a:t>
            </a:r>
            <a:r>
              <a:rPr lang="en-US" b="1" i="1" dirty="0"/>
              <a:t>pistis</a:t>
            </a:r>
            <a:r>
              <a:rPr lang="en-US" b="1" dirty="0"/>
              <a:t>) </a:t>
            </a:r>
          </a:p>
          <a:p>
            <a:r>
              <a:rPr lang="en-US" b="1" dirty="0">
                <a:solidFill>
                  <a:srgbClr val="FF0000"/>
                </a:solidFill>
              </a:rPr>
              <a:t>Attempted redefinitions:</a:t>
            </a:r>
          </a:p>
          <a:p>
            <a:pPr lvl="1"/>
            <a:r>
              <a:rPr lang="en-US" b="1" dirty="0"/>
              <a:t>Faith/Belief distinction</a:t>
            </a:r>
          </a:p>
          <a:p>
            <a:pPr lvl="1"/>
            <a:r>
              <a:rPr lang="en-US" b="1" dirty="0"/>
              <a:t>James 2</a:t>
            </a:r>
          </a:p>
          <a:p>
            <a:pPr lvl="1"/>
            <a:r>
              <a:rPr lang="en-US" b="1" i="1" dirty="0">
                <a:solidFill>
                  <a:srgbClr val="FF0000"/>
                </a:solidFill>
              </a:rPr>
              <a:t>Notitia</a:t>
            </a:r>
            <a:r>
              <a:rPr lang="en-US" b="1" dirty="0">
                <a:solidFill>
                  <a:srgbClr val="FF0000"/>
                </a:solidFill>
              </a:rPr>
              <a:t>, </a:t>
            </a:r>
            <a:r>
              <a:rPr lang="en-US" b="1" i="1" dirty="0">
                <a:solidFill>
                  <a:srgbClr val="FF0000"/>
                </a:solidFill>
              </a:rPr>
              <a:t>assensus</a:t>
            </a:r>
            <a:r>
              <a:rPr lang="en-US" b="1" dirty="0">
                <a:solidFill>
                  <a:srgbClr val="FF0000"/>
                </a:solidFill>
              </a:rPr>
              <a:t>, </a:t>
            </a:r>
            <a:r>
              <a:rPr lang="en-US" b="1" i="1" dirty="0">
                <a:solidFill>
                  <a:srgbClr val="FF0000"/>
                </a:solidFill>
              </a:rPr>
              <a:t>fiducia</a:t>
            </a:r>
            <a:endParaRPr lang="en-US" dirty="0"/>
          </a:p>
          <a:p>
            <a:r>
              <a:rPr lang="en-US" dirty="0"/>
              <a:t>Some final thoughts</a:t>
            </a:r>
          </a:p>
          <a:p>
            <a:endParaRPr lang="en-US" dirty="0"/>
          </a:p>
          <a:p>
            <a:pPr marL="0" indent="0">
              <a:buNone/>
            </a:pPr>
            <a:endParaRPr lang="en-US" dirty="0"/>
          </a:p>
        </p:txBody>
      </p:sp>
      <p:sp>
        <p:nvSpPr>
          <p:cNvPr id="5" name="Subtitle 2">
            <a:extLst>
              <a:ext uri="{FF2B5EF4-FFF2-40B4-BE49-F238E27FC236}">
                <a16:creationId xmlns:a16="http://schemas.microsoft.com/office/drawing/2014/main" id="{A1BE8347-D0D2-4602-9C5C-7CF4688CF1A1}"/>
              </a:ext>
            </a:extLst>
          </p:cNvPr>
          <p:cNvSpPr txBox="1">
            <a:spLocks/>
          </p:cNvSpPr>
          <p:nvPr/>
        </p:nvSpPr>
        <p:spPr>
          <a:xfrm>
            <a:off x="7546741" y="4670967"/>
            <a:ext cx="3382296" cy="6413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a:latin typeface="+mj-lt"/>
              </a:rPr>
              <a:t>Part V</a:t>
            </a:r>
          </a:p>
        </p:txBody>
      </p:sp>
      <p:pic>
        <p:nvPicPr>
          <p:cNvPr id="7" name="Picture 6">
            <a:extLst>
              <a:ext uri="{FF2B5EF4-FFF2-40B4-BE49-F238E27FC236}">
                <a16:creationId xmlns:a16="http://schemas.microsoft.com/office/drawing/2014/main" id="{4F7E278E-E27C-4001-B6BA-F9E94FCA5A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6096" y="1628576"/>
            <a:ext cx="4563587" cy="3042391"/>
          </a:xfrm>
          <a:prstGeom prst="rect">
            <a:avLst/>
          </a:prstGeom>
        </p:spPr>
      </p:pic>
    </p:spTree>
    <p:extLst>
      <p:ext uri="{BB962C8B-B14F-4D97-AF65-F5344CB8AC3E}">
        <p14:creationId xmlns:p14="http://schemas.microsoft.com/office/powerpoint/2010/main" val="1776010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772119-8B30-4190-A268-B2E24727E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359" y="132711"/>
            <a:ext cx="8833282" cy="5888854"/>
          </a:xfrm>
          <a:prstGeom prst="rect">
            <a:avLst/>
          </a:prstGeom>
        </p:spPr>
      </p:pic>
      <p:sp>
        <p:nvSpPr>
          <p:cNvPr id="7" name="Partial Circle 6">
            <a:extLst>
              <a:ext uri="{FF2B5EF4-FFF2-40B4-BE49-F238E27FC236}">
                <a16:creationId xmlns:a16="http://schemas.microsoft.com/office/drawing/2014/main" id="{64E9E5F7-E529-437A-A3B3-BBB3157B3D6F}"/>
              </a:ext>
            </a:extLst>
          </p:cNvPr>
          <p:cNvSpPr/>
          <p:nvPr/>
        </p:nvSpPr>
        <p:spPr>
          <a:xfrm>
            <a:off x="-3847879" y="1857968"/>
            <a:ext cx="15621250" cy="995422"/>
          </a:xfrm>
          <a:prstGeom prst="pie">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lIns="91440" tIns="45720" rIns="91440" bIns="45720">
            <a:spAutoFit/>
          </a:bodyPr>
          <a:lstStyle/>
          <a:p>
            <a:pPr algn="ctr"/>
            <a:r>
              <a:rPr lang="en-US" sz="4000" b="1" cap="none" spc="0" dirty="0">
                <a:ln w="13462">
                  <a:solidFill>
                    <a:srgbClr val="FF0000"/>
                  </a:solidFill>
                  <a:prstDash val="solid"/>
                </a:ln>
                <a:solidFill>
                  <a:srgbClr val="FFC000"/>
                </a:solidFill>
                <a:effectLst>
                  <a:outerShdw dist="38100" dir="2700000" algn="bl" rotWithShape="0">
                    <a:schemeClr val="accent5"/>
                  </a:outerShdw>
                </a:effectLst>
              </a:rPr>
              <a:t>DON’T FORGET TO PUSH THE RECORD BUTTON</a:t>
            </a:r>
          </a:p>
        </p:txBody>
      </p:sp>
      <p:sp>
        <p:nvSpPr>
          <p:cNvPr id="8" name="Subtitle 2">
            <a:extLst>
              <a:ext uri="{FF2B5EF4-FFF2-40B4-BE49-F238E27FC236}">
                <a16:creationId xmlns:a16="http://schemas.microsoft.com/office/drawing/2014/main" id="{BF8447D5-D587-4611-91AE-8FA03BCBF870}"/>
              </a:ext>
            </a:extLst>
          </p:cNvPr>
          <p:cNvSpPr txBox="1">
            <a:spLocks/>
          </p:cNvSpPr>
          <p:nvPr/>
        </p:nvSpPr>
        <p:spPr>
          <a:xfrm>
            <a:off x="1595021" y="6276512"/>
            <a:ext cx="9144000" cy="5814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Part V: Faith</a:t>
            </a:r>
            <a:endParaRPr lang="en-US" dirty="0"/>
          </a:p>
        </p:txBody>
      </p:sp>
    </p:spTree>
    <p:extLst>
      <p:ext uri="{BB962C8B-B14F-4D97-AF65-F5344CB8AC3E}">
        <p14:creationId xmlns:p14="http://schemas.microsoft.com/office/powerpoint/2010/main" val="174416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2000" tmFilter="0, 0; .2, .5; .8, .5; 1, 0"/>
                                        <p:tgtEl>
                                          <p:spTgt spid="7"/>
                                        </p:tgtEl>
                                      </p:cBhvr>
                                    </p:animEffect>
                                    <p:animScale>
                                      <p:cBhvr>
                                        <p:cTn id="7" dur="100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2678FD-FD3C-403F-B1FC-B426B1A853EB}"/>
              </a:ext>
            </a:extLst>
          </p:cNvPr>
          <p:cNvSpPr txBox="1"/>
          <p:nvPr/>
        </p:nvSpPr>
        <p:spPr>
          <a:xfrm>
            <a:off x="1331945" y="1545591"/>
            <a:ext cx="5498064" cy="3170099"/>
          </a:xfrm>
          <a:prstGeom prst="rect">
            <a:avLst/>
          </a:prstGeom>
          <a:noFill/>
        </p:spPr>
        <p:txBody>
          <a:bodyPr wrap="square">
            <a:spAutoFit/>
          </a:bodyPr>
          <a:lstStyle/>
          <a:p>
            <a:pPr algn="l" fontAlgn="base"/>
            <a:r>
              <a:rPr lang="en-US" sz="2000" b="0" dirty="0">
                <a:solidFill>
                  <a:srgbClr val="3C3C3C"/>
                </a:solidFill>
                <a:effectLst/>
                <a:latin typeface="Georgia" panose="02040502050405020303" pitchFamily="18" charset="0"/>
              </a:rPr>
              <a:t>The Protestant Reformers recognized that biblical faith has three essential aspects: </a:t>
            </a:r>
            <a:r>
              <a:rPr lang="en-US" sz="2000" b="0" i="1" dirty="0">
                <a:solidFill>
                  <a:srgbClr val="3C3C3C"/>
                </a:solidFill>
                <a:effectLst/>
                <a:latin typeface="Georgia" panose="02040502050405020303" pitchFamily="18" charset="0"/>
              </a:rPr>
              <a:t>notitia</a:t>
            </a:r>
            <a:r>
              <a:rPr lang="en-US" sz="2000" b="0" dirty="0">
                <a:solidFill>
                  <a:srgbClr val="3C3C3C"/>
                </a:solidFill>
                <a:effectLst/>
                <a:latin typeface="Georgia" panose="02040502050405020303" pitchFamily="18" charset="0"/>
              </a:rPr>
              <a:t>, </a:t>
            </a:r>
            <a:r>
              <a:rPr lang="en-US" sz="2000" b="0" i="1" dirty="0">
                <a:solidFill>
                  <a:srgbClr val="3C3C3C"/>
                </a:solidFill>
                <a:effectLst/>
                <a:latin typeface="Georgia" panose="02040502050405020303" pitchFamily="18" charset="0"/>
              </a:rPr>
              <a:t>assensus</a:t>
            </a:r>
            <a:r>
              <a:rPr lang="en-US" sz="2000" b="0" dirty="0">
                <a:solidFill>
                  <a:srgbClr val="3C3C3C"/>
                </a:solidFill>
                <a:effectLst/>
                <a:latin typeface="Georgia" panose="02040502050405020303" pitchFamily="18" charset="0"/>
              </a:rPr>
              <a:t>, and </a:t>
            </a:r>
            <a:r>
              <a:rPr lang="en-US" sz="2000" b="0" i="1" dirty="0">
                <a:solidFill>
                  <a:srgbClr val="3C3C3C"/>
                </a:solidFill>
                <a:effectLst/>
                <a:latin typeface="Georgia" panose="02040502050405020303" pitchFamily="18" charset="0"/>
              </a:rPr>
              <a:t>fiducia</a:t>
            </a:r>
            <a:r>
              <a:rPr lang="en-US" sz="2000" b="0" dirty="0">
                <a:solidFill>
                  <a:srgbClr val="3C3C3C"/>
                </a:solidFill>
                <a:effectLst/>
                <a:latin typeface="Georgia" panose="02040502050405020303" pitchFamily="18" charset="0"/>
              </a:rPr>
              <a:t>.</a:t>
            </a:r>
          </a:p>
          <a:p>
            <a:pPr algn="l" fontAlgn="base"/>
            <a:endParaRPr lang="en-US" sz="2000" b="0" dirty="0">
              <a:solidFill>
                <a:srgbClr val="3C3C3C"/>
              </a:solidFill>
              <a:effectLst/>
              <a:latin typeface="Georgia" panose="02040502050405020303" pitchFamily="18" charset="0"/>
            </a:endParaRPr>
          </a:p>
          <a:p>
            <a:pPr algn="l" fontAlgn="base"/>
            <a:r>
              <a:rPr lang="en-US" sz="2000" b="1" dirty="0">
                <a:solidFill>
                  <a:srgbClr val="3C3C3C"/>
                </a:solidFill>
                <a:effectLst/>
                <a:latin typeface="Georgia" panose="02040502050405020303" pitchFamily="18" charset="0"/>
              </a:rPr>
              <a:t>Notitia.</a:t>
            </a:r>
            <a:r>
              <a:rPr lang="en-US" sz="2000" b="0" dirty="0">
                <a:solidFill>
                  <a:srgbClr val="3C3C3C"/>
                </a:solidFill>
                <a:effectLst/>
                <a:latin typeface="Georgia" panose="02040502050405020303" pitchFamily="18" charset="0"/>
              </a:rPr>
              <a:t> </a:t>
            </a:r>
            <a:r>
              <a:rPr lang="en-US" sz="2000" b="0" i="1" dirty="0">
                <a:solidFill>
                  <a:srgbClr val="3C3C3C"/>
                </a:solidFill>
                <a:effectLst/>
                <a:latin typeface="Georgia" panose="02040502050405020303" pitchFamily="18" charset="0"/>
              </a:rPr>
              <a:t>Notitia</a:t>
            </a:r>
            <a:r>
              <a:rPr lang="en-US" sz="2000" b="0" dirty="0">
                <a:solidFill>
                  <a:srgbClr val="3C3C3C"/>
                </a:solidFill>
                <a:effectLst/>
                <a:latin typeface="Georgia" panose="02040502050405020303" pitchFamily="18" charset="0"/>
              </a:rPr>
              <a:t> refers to the content of faith, or those things that we believe. We place our faith in something, or more appropriately, someone. In order to believe, we must know something about that someone, who is the Lord Jesus Christ…</a:t>
            </a:r>
          </a:p>
        </p:txBody>
      </p:sp>
      <p:sp>
        <p:nvSpPr>
          <p:cNvPr id="5" name="TextBox 4">
            <a:extLst>
              <a:ext uri="{FF2B5EF4-FFF2-40B4-BE49-F238E27FC236}">
                <a16:creationId xmlns:a16="http://schemas.microsoft.com/office/drawing/2014/main" id="{71EBCD3C-E134-495B-B258-999E9FFA7B3D}"/>
              </a:ext>
            </a:extLst>
          </p:cNvPr>
          <p:cNvSpPr txBox="1"/>
          <p:nvPr/>
        </p:nvSpPr>
        <p:spPr>
          <a:xfrm>
            <a:off x="230933" y="6398081"/>
            <a:ext cx="6097554" cy="307777"/>
          </a:xfrm>
          <a:prstGeom prst="rect">
            <a:avLst/>
          </a:prstGeom>
          <a:noFill/>
        </p:spPr>
        <p:txBody>
          <a:bodyPr wrap="square">
            <a:spAutoFit/>
          </a:bodyPr>
          <a:lstStyle/>
          <a:p>
            <a:r>
              <a:rPr lang="en-US" sz="1400" dirty="0"/>
              <a:t>https://www.ligonier.org/learn/devotionals/faith-defined/</a:t>
            </a:r>
          </a:p>
        </p:txBody>
      </p:sp>
      <p:pic>
        <p:nvPicPr>
          <p:cNvPr id="4098" name="Picture 2" descr="R.C. Sproul, Reformed Theologian and Founder of Ligonier Ministries, Dies  at 78 | The Wartburg Watch 2020">
            <a:extLst>
              <a:ext uri="{FF2B5EF4-FFF2-40B4-BE49-F238E27FC236}">
                <a16:creationId xmlns:a16="http://schemas.microsoft.com/office/drawing/2014/main" id="{883733D6-364D-4A5B-A151-E97ACF1C42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9105" y="967273"/>
            <a:ext cx="3726704" cy="47147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C1D6A81-892F-4EF1-B7FA-00B5F15F401A}"/>
              </a:ext>
            </a:extLst>
          </p:cNvPr>
          <p:cNvSpPr txBox="1"/>
          <p:nvPr/>
        </p:nvSpPr>
        <p:spPr>
          <a:xfrm>
            <a:off x="7999105" y="5747657"/>
            <a:ext cx="3726704" cy="369332"/>
          </a:xfrm>
          <a:prstGeom prst="rect">
            <a:avLst/>
          </a:prstGeom>
          <a:noFill/>
        </p:spPr>
        <p:txBody>
          <a:bodyPr wrap="square" rtlCol="0">
            <a:spAutoFit/>
          </a:bodyPr>
          <a:lstStyle/>
          <a:p>
            <a:pPr algn="ctr"/>
            <a:r>
              <a:rPr lang="en-US" dirty="0"/>
              <a:t>R.C. Sproul (1939–2017)</a:t>
            </a:r>
          </a:p>
        </p:txBody>
      </p:sp>
    </p:spTree>
    <p:extLst>
      <p:ext uri="{BB962C8B-B14F-4D97-AF65-F5344CB8AC3E}">
        <p14:creationId xmlns:p14="http://schemas.microsoft.com/office/powerpoint/2010/main" val="1697163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2678FD-FD3C-403F-B1FC-B426B1A853EB}"/>
              </a:ext>
            </a:extLst>
          </p:cNvPr>
          <p:cNvSpPr txBox="1"/>
          <p:nvPr/>
        </p:nvSpPr>
        <p:spPr>
          <a:xfrm>
            <a:off x="1331945" y="1545591"/>
            <a:ext cx="5498064" cy="3170099"/>
          </a:xfrm>
          <a:prstGeom prst="rect">
            <a:avLst/>
          </a:prstGeom>
          <a:noFill/>
        </p:spPr>
        <p:txBody>
          <a:bodyPr wrap="square">
            <a:spAutoFit/>
          </a:bodyPr>
          <a:lstStyle/>
          <a:p>
            <a:pPr algn="l" fontAlgn="base"/>
            <a:r>
              <a:rPr lang="en-US" sz="2000" b="0" dirty="0">
                <a:solidFill>
                  <a:srgbClr val="3C3C3C"/>
                </a:solidFill>
                <a:effectLst/>
                <a:latin typeface="Georgia" panose="02040502050405020303" pitchFamily="18" charset="0"/>
              </a:rPr>
              <a:t>The Protestant Reformers recognized that biblical faith has three essential aspects: </a:t>
            </a:r>
            <a:r>
              <a:rPr lang="en-US" sz="2000" b="0" i="1" dirty="0">
                <a:solidFill>
                  <a:srgbClr val="3C3C3C"/>
                </a:solidFill>
                <a:effectLst/>
                <a:latin typeface="Georgia" panose="02040502050405020303" pitchFamily="18" charset="0"/>
              </a:rPr>
              <a:t>notitia</a:t>
            </a:r>
            <a:r>
              <a:rPr lang="en-US" sz="2000" b="0" dirty="0">
                <a:solidFill>
                  <a:srgbClr val="3C3C3C"/>
                </a:solidFill>
                <a:effectLst/>
                <a:latin typeface="Georgia" panose="02040502050405020303" pitchFamily="18" charset="0"/>
              </a:rPr>
              <a:t>, </a:t>
            </a:r>
            <a:r>
              <a:rPr lang="en-US" sz="2000" b="0" i="1" dirty="0">
                <a:solidFill>
                  <a:srgbClr val="3C3C3C"/>
                </a:solidFill>
                <a:effectLst/>
                <a:latin typeface="Georgia" panose="02040502050405020303" pitchFamily="18" charset="0"/>
              </a:rPr>
              <a:t>assensus</a:t>
            </a:r>
            <a:r>
              <a:rPr lang="en-US" sz="2000" b="0" dirty="0">
                <a:solidFill>
                  <a:srgbClr val="3C3C3C"/>
                </a:solidFill>
                <a:effectLst/>
                <a:latin typeface="Georgia" panose="02040502050405020303" pitchFamily="18" charset="0"/>
              </a:rPr>
              <a:t>, and </a:t>
            </a:r>
            <a:r>
              <a:rPr lang="en-US" sz="2000" b="0" i="1" dirty="0">
                <a:solidFill>
                  <a:srgbClr val="3C3C3C"/>
                </a:solidFill>
                <a:effectLst/>
                <a:latin typeface="Georgia" panose="02040502050405020303" pitchFamily="18" charset="0"/>
              </a:rPr>
              <a:t>fiducia</a:t>
            </a:r>
            <a:r>
              <a:rPr lang="en-US" sz="2000" b="0" dirty="0">
                <a:solidFill>
                  <a:srgbClr val="3C3C3C"/>
                </a:solidFill>
                <a:effectLst/>
                <a:latin typeface="Georgia" panose="02040502050405020303" pitchFamily="18" charset="0"/>
              </a:rPr>
              <a:t>.</a:t>
            </a:r>
          </a:p>
          <a:p>
            <a:pPr algn="l" fontAlgn="base"/>
            <a:endParaRPr lang="en-US" sz="2000" b="0" dirty="0">
              <a:solidFill>
                <a:srgbClr val="3C3C3C"/>
              </a:solidFill>
              <a:effectLst/>
              <a:latin typeface="Georgia" panose="02040502050405020303" pitchFamily="18" charset="0"/>
            </a:endParaRPr>
          </a:p>
          <a:p>
            <a:pPr algn="l" fontAlgn="base"/>
            <a:r>
              <a:rPr lang="en-US" sz="2000" b="1" dirty="0">
                <a:solidFill>
                  <a:srgbClr val="3C3C3C"/>
                </a:solidFill>
                <a:effectLst/>
                <a:latin typeface="Georgia" panose="02040502050405020303" pitchFamily="18" charset="0"/>
              </a:rPr>
              <a:t>…</a:t>
            </a:r>
            <a:r>
              <a:rPr lang="en-US" sz="2000" b="1" i="0" dirty="0">
                <a:solidFill>
                  <a:srgbClr val="3C3C3C"/>
                </a:solidFill>
                <a:effectLst/>
                <a:latin typeface="Georgia" panose="02040502050405020303" pitchFamily="18" charset="0"/>
              </a:rPr>
              <a:t>Assensus.</a:t>
            </a:r>
            <a:r>
              <a:rPr lang="en-US" sz="2000" b="0" i="0" dirty="0">
                <a:solidFill>
                  <a:srgbClr val="3C3C3C"/>
                </a:solidFill>
                <a:effectLst/>
                <a:latin typeface="Georgia" panose="02040502050405020303" pitchFamily="18" charset="0"/>
              </a:rPr>
              <a:t> </a:t>
            </a:r>
            <a:r>
              <a:rPr lang="en-US" sz="2000" b="0" i="1" dirty="0">
                <a:solidFill>
                  <a:srgbClr val="3C3C3C"/>
                </a:solidFill>
                <a:effectLst/>
                <a:latin typeface="Georgia" panose="02040502050405020303" pitchFamily="18" charset="0"/>
              </a:rPr>
              <a:t>Assensus</a:t>
            </a:r>
            <a:r>
              <a:rPr lang="en-US" sz="2000" b="0" i="0" dirty="0">
                <a:solidFill>
                  <a:srgbClr val="3C3C3C"/>
                </a:solidFill>
                <a:effectLst/>
                <a:latin typeface="Georgia" panose="02040502050405020303" pitchFamily="18" charset="0"/>
              </a:rPr>
              <a:t> is our conviction that the content of our faith is true. You can know about the Christian faith and yet believe that it is not true. Genuine faith says that the content — the </a:t>
            </a:r>
            <a:r>
              <a:rPr lang="en-US" sz="2000" b="0" i="1" dirty="0">
                <a:solidFill>
                  <a:srgbClr val="3C3C3C"/>
                </a:solidFill>
                <a:effectLst/>
                <a:latin typeface="Georgia" panose="02040502050405020303" pitchFamily="18" charset="0"/>
              </a:rPr>
              <a:t>notitia</a:t>
            </a:r>
            <a:r>
              <a:rPr lang="en-US" sz="2000" b="0" i="0" dirty="0">
                <a:solidFill>
                  <a:srgbClr val="3C3C3C"/>
                </a:solidFill>
                <a:effectLst/>
                <a:latin typeface="Georgia" panose="02040502050405020303" pitchFamily="18" charset="0"/>
              </a:rPr>
              <a:t> taught by Holy Scripture — is true.</a:t>
            </a:r>
            <a:endParaRPr lang="en-US" sz="2000" b="0" dirty="0">
              <a:solidFill>
                <a:srgbClr val="3C3C3C"/>
              </a:solidFill>
              <a:effectLst/>
              <a:latin typeface="Georgia" panose="02040502050405020303" pitchFamily="18" charset="0"/>
            </a:endParaRPr>
          </a:p>
        </p:txBody>
      </p:sp>
      <p:sp>
        <p:nvSpPr>
          <p:cNvPr id="5" name="TextBox 4">
            <a:extLst>
              <a:ext uri="{FF2B5EF4-FFF2-40B4-BE49-F238E27FC236}">
                <a16:creationId xmlns:a16="http://schemas.microsoft.com/office/drawing/2014/main" id="{71EBCD3C-E134-495B-B258-999E9FFA7B3D}"/>
              </a:ext>
            </a:extLst>
          </p:cNvPr>
          <p:cNvSpPr txBox="1"/>
          <p:nvPr/>
        </p:nvSpPr>
        <p:spPr>
          <a:xfrm>
            <a:off x="230933" y="6398081"/>
            <a:ext cx="6097554" cy="307777"/>
          </a:xfrm>
          <a:prstGeom prst="rect">
            <a:avLst/>
          </a:prstGeom>
          <a:noFill/>
        </p:spPr>
        <p:txBody>
          <a:bodyPr wrap="square">
            <a:spAutoFit/>
          </a:bodyPr>
          <a:lstStyle/>
          <a:p>
            <a:r>
              <a:rPr lang="en-US" sz="1400" dirty="0"/>
              <a:t>https://www.ligonier.org/learn/devotionals/faith-defined/</a:t>
            </a:r>
          </a:p>
        </p:txBody>
      </p:sp>
      <p:pic>
        <p:nvPicPr>
          <p:cNvPr id="4098" name="Picture 2" descr="R.C. Sproul, Reformed Theologian and Founder of Ligonier Ministries, Dies  at 78 | The Wartburg Watch 2020">
            <a:extLst>
              <a:ext uri="{FF2B5EF4-FFF2-40B4-BE49-F238E27FC236}">
                <a16:creationId xmlns:a16="http://schemas.microsoft.com/office/drawing/2014/main" id="{883733D6-364D-4A5B-A151-E97ACF1C42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9105" y="967273"/>
            <a:ext cx="3726704" cy="47147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C1D6A81-892F-4EF1-B7FA-00B5F15F401A}"/>
              </a:ext>
            </a:extLst>
          </p:cNvPr>
          <p:cNvSpPr txBox="1"/>
          <p:nvPr/>
        </p:nvSpPr>
        <p:spPr>
          <a:xfrm>
            <a:off x="7999105" y="5747657"/>
            <a:ext cx="3726704" cy="369332"/>
          </a:xfrm>
          <a:prstGeom prst="rect">
            <a:avLst/>
          </a:prstGeom>
          <a:noFill/>
        </p:spPr>
        <p:txBody>
          <a:bodyPr wrap="square" rtlCol="0">
            <a:spAutoFit/>
          </a:bodyPr>
          <a:lstStyle/>
          <a:p>
            <a:pPr algn="ctr"/>
            <a:r>
              <a:rPr lang="en-US" dirty="0"/>
              <a:t>R.C. Sproul (1939–2017)</a:t>
            </a:r>
          </a:p>
        </p:txBody>
      </p:sp>
    </p:spTree>
    <p:extLst>
      <p:ext uri="{BB962C8B-B14F-4D97-AF65-F5344CB8AC3E}">
        <p14:creationId xmlns:p14="http://schemas.microsoft.com/office/powerpoint/2010/main" val="2481409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rump and Biden clash from the opening bell in first debate">
            <a:extLst>
              <a:ext uri="{FF2B5EF4-FFF2-40B4-BE49-F238E27FC236}">
                <a16:creationId xmlns:a16="http://schemas.microsoft.com/office/drawing/2014/main" id="{1C823312-BC2B-4DB4-89D5-C569CCE089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54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653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rump and Biden clash from the opening bell in first debate">
            <a:extLst>
              <a:ext uri="{FF2B5EF4-FFF2-40B4-BE49-F238E27FC236}">
                <a16:creationId xmlns:a16="http://schemas.microsoft.com/office/drawing/2014/main" id="{1C823312-BC2B-4DB4-89D5-C569CCE089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541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0374B7D-0EDE-4388-BD66-0EE9E28C06EA}"/>
              </a:ext>
            </a:extLst>
          </p:cNvPr>
          <p:cNvSpPr/>
          <p:nvPr/>
        </p:nvSpPr>
        <p:spPr>
          <a:xfrm>
            <a:off x="1698171" y="5181600"/>
            <a:ext cx="7649029" cy="489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9E57F99-F1AA-4A21-8FF0-CB9535ED0C37}"/>
              </a:ext>
            </a:extLst>
          </p:cNvPr>
          <p:cNvSpPr txBox="1"/>
          <p:nvPr/>
        </p:nvSpPr>
        <p:spPr>
          <a:xfrm>
            <a:off x="1698171" y="5149364"/>
            <a:ext cx="7436591" cy="553998"/>
          </a:xfrm>
          <a:prstGeom prst="rect">
            <a:avLst/>
          </a:prstGeom>
          <a:noFill/>
        </p:spPr>
        <p:txBody>
          <a:bodyPr wrap="square" rtlCol="0">
            <a:spAutoFit/>
          </a:bodyPr>
          <a:lstStyle/>
          <a:p>
            <a:r>
              <a:rPr lang="en-US" sz="3000" b="1" dirty="0">
                <a:latin typeface="Arial "/>
                <a:cs typeface="Arial" panose="020B0604020202020204" pitchFamily="34" charset="0"/>
              </a:rPr>
              <a:t>WHAT IS FIDUCIA?</a:t>
            </a:r>
          </a:p>
        </p:txBody>
      </p:sp>
      <p:pic>
        <p:nvPicPr>
          <p:cNvPr id="5" name="Picture 4">
            <a:extLst>
              <a:ext uri="{FF2B5EF4-FFF2-40B4-BE49-F238E27FC236}">
                <a16:creationId xmlns:a16="http://schemas.microsoft.com/office/drawing/2014/main" id="{165EEAD7-0A2E-4D8F-B004-AF9F446E49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6072" y="277090"/>
            <a:ext cx="2966310" cy="3063948"/>
          </a:xfrm>
          <a:prstGeom prst="rect">
            <a:avLst/>
          </a:prstGeom>
        </p:spPr>
      </p:pic>
      <p:pic>
        <p:nvPicPr>
          <p:cNvPr id="8" name="Picture 7">
            <a:extLst>
              <a:ext uri="{FF2B5EF4-FFF2-40B4-BE49-F238E27FC236}">
                <a16:creationId xmlns:a16="http://schemas.microsoft.com/office/drawing/2014/main" id="{7C7E537D-6ECE-49CB-8400-7F38A38558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97300" flipH="1">
            <a:off x="6644338" y="639908"/>
            <a:ext cx="2966309" cy="3063948"/>
          </a:xfrm>
          <a:prstGeom prst="rect">
            <a:avLst/>
          </a:prstGeom>
        </p:spPr>
      </p:pic>
      <p:sp>
        <p:nvSpPr>
          <p:cNvPr id="10" name="Rectangle 9">
            <a:extLst>
              <a:ext uri="{FF2B5EF4-FFF2-40B4-BE49-F238E27FC236}">
                <a16:creationId xmlns:a16="http://schemas.microsoft.com/office/drawing/2014/main" id="{C8B38603-C361-4C3B-B543-FC9BB7441F25}"/>
              </a:ext>
            </a:extLst>
          </p:cNvPr>
          <p:cNvSpPr/>
          <p:nvPr/>
        </p:nvSpPr>
        <p:spPr>
          <a:xfrm>
            <a:off x="2258007" y="5744929"/>
            <a:ext cx="3452327" cy="223935"/>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8D94CF6E-BE69-482F-8D49-A44D870B95EC}"/>
              </a:ext>
            </a:extLst>
          </p:cNvPr>
          <p:cNvSpPr txBox="1"/>
          <p:nvPr/>
        </p:nvSpPr>
        <p:spPr>
          <a:xfrm>
            <a:off x="2258007" y="5723469"/>
            <a:ext cx="5772726" cy="338554"/>
          </a:xfrm>
          <a:prstGeom prst="rect">
            <a:avLst/>
          </a:prstGeom>
          <a:noFill/>
        </p:spPr>
        <p:txBody>
          <a:bodyPr wrap="square" rtlCol="0">
            <a:spAutoFit/>
          </a:bodyPr>
          <a:lstStyle/>
          <a:p>
            <a:r>
              <a:rPr lang="en-US" sz="1600" b="1" dirty="0">
                <a:solidFill>
                  <a:schemeClr val="bg1"/>
                </a:solidFill>
                <a:latin typeface="Arial "/>
                <a:cs typeface="Arial" panose="020B0604020202020204" pitchFamily="34" charset="0"/>
              </a:rPr>
              <a:t>REFORMED THEOLOGY VS. REFORMED THEOLOGY</a:t>
            </a:r>
          </a:p>
        </p:txBody>
      </p:sp>
    </p:spTree>
    <p:extLst>
      <p:ext uri="{BB962C8B-B14F-4D97-AF65-F5344CB8AC3E}">
        <p14:creationId xmlns:p14="http://schemas.microsoft.com/office/powerpoint/2010/main" val="305828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99B564-19EC-479C-90C5-5971F43B0CAA}"/>
              </a:ext>
            </a:extLst>
          </p:cNvPr>
          <p:cNvSpPr txBox="1"/>
          <p:nvPr/>
        </p:nvSpPr>
        <p:spPr>
          <a:xfrm>
            <a:off x="6313714" y="2669644"/>
            <a:ext cx="5284238" cy="3416320"/>
          </a:xfrm>
          <a:prstGeom prst="rect">
            <a:avLst/>
          </a:prstGeom>
          <a:noFill/>
        </p:spPr>
        <p:txBody>
          <a:bodyPr wrap="square">
            <a:spAutoFit/>
          </a:bodyPr>
          <a:lstStyle/>
          <a:p>
            <a:pPr algn="l" fontAlgn="base"/>
            <a:r>
              <a:rPr lang="en-US" sz="2000" b="0" dirty="0">
                <a:effectLst/>
                <a:latin typeface="SBL BibLit" panose="02000000000000000000" pitchFamily="2" charset="-79"/>
                <a:ea typeface="SBL BibLit" panose="02000000000000000000" pitchFamily="2" charset="-79"/>
                <a:cs typeface="SBL BibLit" panose="02000000000000000000" pitchFamily="2" charset="-79"/>
              </a:rPr>
              <a:t>Thus, the Protestant Reformers understood there to be a third element: </a:t>
            </a:r>
            <a:r>
              <a:rPr lang="en-US" sz="2000" b="0" i="1" dirty="0">
                <a:effectLst/>
                <a:latin typeface="SBL BibLit" panose="02000000000000000000" pitchFamily="2" charset="-79"/>
                <a:ea typeface="SBL BibLit" panose="02000000000000000000" pitchFamily="2" charset="-79"/>
                <a:cs typeface="SBL BibLit" panose="02000000000000000000" pitchFamily="2" charset="-79"/>
              </a:rPr>
              <a:t>fiducia</a:t>
            </a:r>
            <a:r>
              <a:rPr lang="en-US" sz="2000" b="0" dirty="0">
                <a:effectLst/>
                <a:latin typeface="SBL BibLit" panose="02000000000000000000" pitchFamily="2" charset="-79"/>
                <a:ea typeface="SBL BibLit" panose="02000000000000000000" pitchFamily="2" charset="-79"/>
                <a:cs typeface="SBL BibLit" panose="02000000000000000000" pitchFamily="2" charset="-79"/>
              </a:rPr>
              <a:t> (fi-DU-chi-ah). Fiducia is the act of trust, by which our heart embraces, trusts in, and personally rests upon Christ for our salvation. Fiducia means that we submit to Christ as Savior and Lord, that we own Him as King and rest in His saving work for us. Fiducia means that true faith involves faithfulness, loyalty to Christ.</a:t>
            </a:r>
          </a:p>
          <a:p>
            <a:br>
              <a:rPr lang="en-US" sz="2000" dirty="0">
                <a:latin typeface="SBL BibLit" panose="02000000000000000000" pitchFamily="2" charset="-79"/>
                <a:ea typeface="SBL BibLit" panose="02000000000000000000" pitchFamily="2" charset="-79"/>
                <a:cs typeface="SBL BibLit" panose="02000000000000000000" pitchFamily="2" charset="-79"/>
              </a:rPr>
            </a:br>
            <a:r>
              <a:rPr lang="en-US" sz="1400" dirty="0">
                <a:latin typeface="SBL BibLit" panose="02000000000000000000" pitchFamily="2" charset="-79"/>
                <a:ea typeface="SBL BibLit" panose="02000000000000000000" pitchFamily="2" charset="-79"/>
                <a:cs typeface="SBL BibLit" panose="02000000000000000000" pitchFamily="2" charset="-79"/>
              </a:rPr>
              <a:t>https://www.ligonier.org/learn/devotionals/true-faith/</a:t>
            </a:r>
            <a:endParaRPr lang="en-US" sz="2000" dirty="0">
              <a:latin typeface="SBL BibLit" panose="02000000000000000000" pitchFamily="2" charset="-79"/>
              <a:ea typeface="SBL BibLit" panose="02000000000000000000" pitchFamily="2" charset="-79"/>
              <a:cs typeface="SBL BibLit" panose="02000000000000000000" pitchFamily="2" charset="-79"/>
            </a:endParaRPr>
          </a:p>
        </p:txBody>
      </p:sp>
      <p:sp>
        <p:nvSpPr>
          <p:cNvPr id="5" name="TextBox 4">
            <a:extLst>
              <a:ext uri="{FF2B5EF4-FFF2-40B4-BE49-F238E27FC236}">
                <a16:creationId xmlns:a16="http://schemas.microsoft.com/office/drawing/2014/main" id="{407E618A-7D52-47E8-B544-48B173F331A8}"/>
              </a:ext>
            </a:extLst>
          </p:cNvPr>
          <p:cNvSpPr txBox="1"/>
          <p:nvPr/>
        </p:nvSpPr>
        <p:spPr>
          <a:xfrm>
            <a:off x="594048" y="2669644"/>
            <a:ext cx="5284238" cy="2800767"/>
          </a:xfrm>
          <a:prstGeom prst="rect">
            <a:avLst/>
          </a:prstGeom>
          <a:noFill/>
        </p:spPr>
        <p:txBody>
          <a:bodyPr wrap="square">
            <a:spAutoFit/>
          </a:bodyPr>
          <a:lstStyle/>
          <a:p>
            <a:pPr algn="l" fontAlgn="base"/>
            <a:r>
              <a:rPr lang="en-US" sz="2000" b="1" dirty="0">
                <a:effectLst/>
                <a:latin typeface="SBL BibLit" panose="02000000000000000000" pitchFamily="2" charset="-79"/>
                <a:ea typeface="SBL BibLit" panose="02000000000000000000" pitchFamily="2" charset="-79"/>
                <a:cs typeface="SBL BibLit" panose="02000000000000000000" pitchFamily="2" charset="-79"/>
              </a:rPr>
              <a:t>Fiducia.</a:t>
            </a:r>
            <a:r>
              <a:rPr lang="en-US" sz="2000" b="0" dirty="0">
                <a:effectLst/>
                <a:latin typeface="SBL BibLit" panose="02000000000000000000" pitchFamily="2" charset="-79"/>
                <a:ea typeface="SBL BibLit" panose="02000000000000000000" pitchFamily="2" charset="-79"/>
                <a:cs typeface="SBL BibLit" panose="02000000000000000000" pitchFamily="2" charset="-79"/>
              </a:rPr>
              <a:t> </a:t>
            </a:r>
            <a:r>
              <a:rPr lang="en-US" sz="2000" b="0" i="1" dirty="0">
                <a:effectLst/>
                <a:latin typeface="SBL BibLit" panose="02000000000000000000" pitchFamily="2" charset="-79"/>
                <a:ea typeface="SBL BibLit" panose="02000000000000000000" pitchFamily="2" charset="-79"/>
                <a:cs typeface="SBL BibLit" panose="02000000000000000000" pitchFamily="2" charset="-79"/>
              </a:rPr>
              <a:t>Fiducia</a:t>
            </a:r>
            <a:r>
              <a:rPr lang="en-US" sz="2000" b="0" dirty="0">
                <a:effectLst/>
                <a:latin typeface="SBL BibLit" panose="02000000000000000000" pitchFamily="2" charset="-79"/>
                <a:ea typeface="SBL BibLit" panose="02000000000000000000" pitchFamily="2" charset="-79"/>
                <a:cs typeface="SBL BibLit" panose="02000000000000000000" pitchFamily="2" charset="-79"/>
              </a:rPr>
              <a:t> refers to personal trust and reliance. Knowing and believing the content of the Christian faith is not enough, for even demons can do that (</a:t>
            </a:r>
            <a:r>
              <a:rPr lang="en-US" sz="2000" b="0" u="none" strike="noStrike" dirty="0">
                <a:effectLst/>
                <a:latin typeface="SBL BibLit" panose="02000000000000000000" pitchFamily="2" charset="-79"/>
                <a:ea typeface="SBL BibLit" panose="02000000000000000000" pitchFamily="2" charset="-79"/>
                <a:cs typeface="SBL BibLit" panose="02000000000000000000" pitchFamily="2" charset="-79"/>
              </a:rPr>
              <a:t>James 2:19</a:t>
            </a:r>
            <a:r>
              <a:rPr lang="en-US" sz="2000" b="0" dirty="0">
                <a:effectLst/>
                <a:latin typeface="SBL BibLit" panose="02000000000000000000" pitchFamily="2" charset="-79"/>
                <a:ea typeface="SBL BibLit" panose="02000000000000000000" pitchFamily="2" charset="-79"/>
                <a:cs typeface="SBL BibLit" panose="02000000000000000000" pitchFamily="2" charset="-79"/>
              </a:rPr>
              <a:t>). Faith is only effectual if, knowing about and assenting to the claims of Jesus, one personally trusts in Him alone for salvation.</a:t>
            </a:r>
          </a:p>
          <a:p>
            <a:br>
              <a:rPr lang="en-US" sz="2000" b="0" i="0" dirty="0">
                <a:effectLst/>
                <a:latin typeface="SBL BibLit" panose="02000000000000000000" pitchFamily="2" charset="-79"/>
                <a:ea typeface="SBL BibLit" panose="02000000000000000000" pitchFamily="2" charset="-79"/>
                <a:cs typeface="SBL BibLit" panose="02000000000000000000" pitchFamily="2" charset="-79"/>
              </a:rPr>
            </a:br>
            <a:r>
              <a:rPr lang="en-US" sz="1400" dirty="0"/>
              <a:t>https://www.ligonier.org/learn/devotionals/faith-defined/</a:t>
            </a:r>
            <a:endParaRPr lang="en-US" sz="2000" dirty="0"/>
          </a:p>
        </p:txBody>
      </p:sp>
      <p:pic>
        <p:nvPicPr>
          <p:cNvPr id="7" name="Picture 6">
            <a:extLst>
              <a:ext uri="{FF2B5EF4-FFF2-40B4-BE49-F238E27FC236}">
                <a16:creationId xmlns:a16="http://schemas.microsoft.com/office/drawing/2014/main" id="{51BD8C90-7F30-4764-A687-0E3FEAB5E2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324" y="239584"/>
            <a:ext cx="2222843" cy="2296009"/>
          </a:xfrm>
          <a:prstGeom prst="rect">
            <a:avLst/>
          </a:prstGeom>
        </p:spPr>
      </p:pic>
      <p:pic>
        <p:nvPicPr>
          <p:cNvPr id="9" name="Picture 8">
            <a:extLst>
              <a:ext uri="{FF2B5EF4-FFF2-40B4-BE49-F238E27FC236}">
                <a16:creationId xmlns:a16="http://schemas.microsoft.com/office/drawing/2014/main" id="{3555F64A-08E1-42A8-BCDE-2EFCEB690D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97300" flipH="1">
            <a:off x="7904003" y="233616"/>
            <a:ext cx="2234397" cy="2307944"/>
          </a:xfrm>
          <a:prstGeom prst="rect">
            <a:avLst/>
          </a:prstGeom>
        </p:spPr>
      </p:pic>
    </p:spTree>
    <p:extLst>
      <p:ext uri="{BB962C8B-B14F-4D97-AF65-F5344CB8AC3E}">
        <p14:creationId xmlns:p14="http://schemas.microsoft.com/office/powerpoint/2010/main" val="1268558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9FD31-93EF-448B-B258-11AABE517410}"/>
              </a:ext>
            </a:extLst>
          </p:cNvPr>
          <p:cNvSpPr>
            <a:spLocks noGrp="1"/>
          </p:cNvSpPr>
          <p:nvPr>
            <p:ph type="title"/>
          </p:nvPr>
        </p:nvSpPr>
        <p:spPr>
          <a:xfrm>
            <a:off x="838200" y="365125"/>
            <a:ext cx="10515600" cy="1006475"/>
          </a:xfrm>
        </p:spPr>
        <p:txBody>
          <a:bodyPr/>
          <a:lstStyle/>
          <a:p>
            <a:r>
              <a:rPr lang="en-US" i="1" dirty="0"/>
              <a:t>Notitia</a:t>
            </a:r>
          </a:p>
        </p:txBody>
      </p:sp>
      <p:sp>
        <p:nvSpPr>
          <p:cNvPr id="3" name="Content Placeholder 2">
            <a:extLst>
              <a:ext uri="{FF2B5EF4-FFF2-40B4-BE49-F238E27FC236}">
                <a16:creationId xmlns:a16="http://schemas.microsoft.com/office/drawing/2014/main" id="{360C9F78-E307-413A-8D76-006FC8A736FE}"/>
              </a:ext>
            </a:extLst>
          </p:cNvPr>
          <p:cNvSpPr>
            <a:spLocks noGrp="1"/>
          </p:cNvSpPr>
          <p:nvPr>
            <p:ph idx="1"/>
          </p:nvPr>
        </p:nvSpPr>
        <p:spPr>
          <a:xfrm>
            <a:off x="1491343" y="1427584"/>
            <a:ext cx="10515600" cy="3823146"/>
          </a:xfrm>
        </p:spPr>
        <p:txBody>
          <a:bodyPr>
            <a:normAutofit/>
          </a:bodyPr>
          <a:lstStyle/>
          <a:p>
            <a:pPr marL="0" indent="0" algn="l">
              <a:buNone/>
            </a:pPr>
            <a:r>
              <a:rPr lang="en-US" sz="14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nōtĭtĭa</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 ae (</a:t>
            </a:r>
            <a:r>
              <a:rPr lang="en-US" sz="1400" b="1" i="0"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a:t>
            </a:r>
            <a:r>
              <a:rPr lang="en-US" sz="1400" b="0" i="1"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gen</a:t>
            </a:r>
            <a:r>
              <a:rPr lang="en-US" sz="14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sing</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notitiāï</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1"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Lucr</a:t>
            </a:r>
            <a:r>
              <a:rPr lang="en-US" sz="14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2, 124</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.—Collat. form </a:t>
            </a:r>
            <a:r>
              <a:rPr lang="en-US" sz="1400" b="1"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nōtĭtĭes</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 </a:t>
            </a:r>
            <a:r>
              <a:rPr lang="en-US" sz="1400" b="1"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Lucr</a:t>
            </a:r>
            <a:r>
              <a:rPr lang="en-US" sz="14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5, 182</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1047</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1"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Vitr</a:t>
            </a:r>
            <a:r>
              <a:rPr lang="en-US" sz="14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6</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prooem</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f. 1. </a:t>
            </a:r>
            <a:r>
              <a:rPr lang="en-US" sz="1400" b="0" i="0"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notus</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 being known, celebrity, note, fame</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t>
            </a:r>
          </a:p>
          <a:p>
            <a:pPr marL="0" indent="0" algn="l">
              <a:buNone/>
            </a:pPr>
            <a:r>
              <a:rPr lang="en-US" sz="1400" b="1"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1"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Lit.</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(very rare): “</a:t>
            </a:r>
            <a:r>
              <a:rPr lang="en-US" sz="14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hi</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propter</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notitiam</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sunt</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intromissi</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Nep. Dion. 9, 4</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tanta</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notitia</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te</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invasit</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Sen. Ep. 19, 3</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plus</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notitiae</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quam</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fuit</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ante</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dedit</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1"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Ov</a:t>
            </a:r>
            <a:r>
              <a:rPr lang="en-US" sz="14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P. 3, 1, 49</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virtus</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Notitiam</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serae</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posteritatis</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habet</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id. ib. 4, 8, 48</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t>
            </a:r>
          </a:p>
          <a:p>
            <a:pPr marL="0" indent="0" algn="l">
              <a:buNone/>
            </a:pPr>
            <a:r>
              <a:rPr lang="en-US" sz="1400" b="1"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II.</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1"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Transf.</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(class.)</a:t>
            </a:r>
          </a:p>
          <a:p>
            <a:pPr marL="0" indent="0" algn="l">
              <a:buNone/>
            </a:pPr>
            <a:r>
              <a:rPr lang="en-US" sz="1400" b="1"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Acquaintance</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with a person: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quamquam</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haec</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inter</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nos</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nuper</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admodum</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notitia</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est</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Ter. </a:t>
            </a:r>
            <a:r>
              <a:rPr lang="en-US" sz="1400" b="1"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Heaut</a:t>
            </a:r>
            <a:r>
              <a:rPr lang="en-US" sz="14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1, 1, 1</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fama</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adulescentis</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paulum</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haesit</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ad</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metas</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notitia</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nova</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mulieris</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1"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Cic</a:t>
            </a:r>
            <a:r>
              <a:rPr lang="en-US" sz="14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Cael. 31, 75</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1"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Ov</a:t>
            </a:r>
            <a:r>
              <a:rPr lang="en-US" sz="14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M. 4, 59</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t>
            </a:r>
          </a:p>
          <a:p>
            <a:pPr marL="0" indent="0" algn="l">
              <a:buNone/>
            </a:pPr>
            <a:r>
              <a:rPr lang="en-US" sz="1400" b="1"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2.</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In </a:t>
            </a:r>
            <a:r>
              <a:rPr lang="en-US" sz="1400" b="0" i="0"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partic</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notitiam</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feminae</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habere, </a:t>
            </a:r>
            <a:r>
              <a:rPr lang="en-US" sz="14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to know</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or </a:t>
            </a:r>
            <a:r>
              <a:rPr lang="en-US" sz="14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have carnal knowledge of a woman</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1"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Caes</a:t>
            </a:r>
            <a:r>
              <a:rPr lang="en-US" sz="14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B. G. 6, 21, 5</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cf. </a:t>
            </a:r>
            <a:r>
              <a:rPr lang="en-US" sz="1400" b="0" i="0"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cognosco</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t>
            </a:r>
          </a:p>
          <a:p>
            <a:pPr marL="0" indent="0" algn="l">
              <a:buNone/>
            </a:pPr>
            <a:r>
              <a:rPr lang="en-US" sz="1400" b="1"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B.</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In gen. </a:t>
            </a:r>
            <a:r>
              <a:rPr lang="en-US" sz="1400" b="0" i="1" dirty="0">
                <a:solidFill>
                  <a:srgbClr val="000000"/>
                </a:solidFill>
                <a:effectLst/>
                <a:highlight>
                  <a:srgbClr val="FFFF00"/>
                </a:highlight>
                <a:latin typeface="SBL BibLit" panose="02000000000000000000" pitchFamily="2" charset="-79"/>
                <a:ea typeface="SBL BibLit" panose="02000000000000000000" pitchFamily="2" charset="-79"/>
                <a:cs typeface="SBL BibLit" panose="02000000000000000000" pitchFamily="2" charset="-79"/>
              </a:rPr>
              <a:t>a knowing, knowledge, an idea, conception, notion</a:t>
            </a:r>
            <a:r>
              <a:rPr lang="en-US" sz="1400" b="0" i="0" dirty="0">
                <a:solidFill>
                  <a:srgbClr val="000000"/>
                </a:solidFill>
                <a:effectLst/>
                <a:highlight>
                  <a:srgbClr val="FFFF00"/>
                </a:highlight>
                <a:latin typeface="SBL BibLit" panose="02000000000000000000" pitchFamily="2" charset="-79"/>
                <a:ea typeface="SBL BibLit" panose="02000000000000000000" pitchFamily="2" charset="-79"/>
                <a:cs typeface="SBL BibLit" panose="02000000000000000000" pitchFamily="2" charset="-79"/>
              </a:rPr>
              <a:t> </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of a thing: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notitiam</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praebere</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1"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Lucr</a:t>
            </a:r>
            <a:r>
              <a:rPr lang="en-US" sz="14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5, 124</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nostrae</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menti</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corpora</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posse</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vorti</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in</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notitiam</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id. 2, 745</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notitiam</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habere</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dei</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1"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Cic</a:t>
            </a:r>
            <a:r>
              <a:rPr lang="en-US" sz="14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Leg. 1, 8, 24</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valetudo</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sustentatur</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notitiā</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sui</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corporis</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id. Off. 2, 24, 86</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notitiae rerum, </a:t>
            </a:r>
            <a:r>
              <a:rPr lang="en-US" sz="1400" b="0" i="0"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quas</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Graeci</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dirty="0">
                <a:solidFill>
                  <a:srgbClr val="000000"/>
                </a:solidFill>
                <a:effectLst/>
                <a:highlight>
                  <a:srgbClr val="FFFF00"/>
                </a:highlight>
                <a:latin typeface="SBL BibLit" panose="02000000000000000000" pitchFamily="2" charset="-79"/>
                <a:ea typeface="SBL BibLit" panose="02000000000000000000" pitchFamily="2" charset="-79"/>
                <a:cs typeface="SBL BibLit" panose="02000000000000000000" pitchFamily="2" charset="-79"/>
              </a:rPr>
              <a:t>tum </a:t>
            </a:r>
            <a:r>
              <a:rPr lang="el-GR" sz="1400" b="0" i="0" u="none" strike="noStrike" dirty="0">
                <a:solidFill>
                  <a:srgbClr val="000000"/>
                </a:solidFill>
                <a:effectLst/>
                <a:highlight>
                  <a:srgbClr val="FFFF00"/>
                </a:highlight>
                <a:latin typeface="SBL BibLit" panose="02000000000000000000" pitchFamily="2" charset="-79"/>
                <a:ea typeface="SBL BibLit" panose="02000000000000000000" pitchFamily="2" charset="-79"/>
                <a:cs typeface="SBL BibLit" panose="02000000000000000000" pitchFamily="2" charset="-79"/>
              </a:rPr>
              <a:t>ἐννοίας</a:t>
            </a:r>
            <a:r>
              <a:rPr lang="el-GR" sz="1400" b="0" i="0" dirty="0">
                <a:solidFill>
                  <a:srgbClr val="000000"/>
                </a:solidFill>
                <a:effectLst/>
                <a:highlight>
                  <a:srgbClr val="FFFF00"/>
                </a:highlight>
                <a:latin typeface="SBL BibLit" panose="02000000000000000000" pitchFamily="2" charset="-79"/>
                <a:ea typeface="SBL BibLit" panose="02000000000000000000" pitchFamily="2" charset="-79"/>
                <a:cs typeface="SBL BibLit" panose="02000000000000000000" pitchFamily="2" charset="-79"/>
              </a:rPr>
              <a:t>, </a:t>
            </a:r>
            <a:r>
              <a:rPr lang="en-US" sz="1400" b="0" i="0" dirty="0">
                <a:solidFill>
                  <a:srgbClr val="000000"/>
                </a:solidFill>
                <a:effectLst/>
                <a:highlight>
                  <a:srgbClr val="FFFF00"/>
                </a:highlight>
                <a:latin typeface="SBL BibLit" panose="02000000000000000000" pitchFamily="2" charset="-79"/>
                <a:ea typeface="SBL BibLit" panose="02000000000000000000" pitchFamily="2" charset="-79"/>
                <a:cs typeface="SBL BibLit" panose="02000000000000000000" pitchFamily="2" charset="-79"/>
              </a:rPr>
              <a:t>tum </a:t>
            </a:r>
            <a:r>
              <a:rPr lang="el-GR" sz="1400" b="0" i="0" u="none" strike="noStrike" dirty="0">
                <a:solidFill>
                  <a:srgbClr val="000000"/>
                </a:solidFill>
                <a:effectLst/>
                <a:highlight>
                  <a:srgbClr val="FFFF00"/>
                </a:highlight>
                <a:latin typeface="SBL BibLit" panose="02000000000000000000" pitchFamily="2" charset="-79"/>
                <a:ea typeface="SBL BibLit" panose="02000000000000000000" pitchFamily="2" charset="-79"/>
                <a:cs typeface="SBL BibLit" panose="02000000000000000000" pitchFamily="2" charset="-79"/>
              </a:rPr>
              <a:t>προλήψεις</a:t>
            </a:r>
            <a:r>
              <a:rPr lang="el-GR" sz="1400" b="0" i="0" dirty="0">
                <a:solidFill>
                  <a:srgbClr val="000000"/>
                </a:solidFill>
                <a:effectLst/>
                <a:highlight>
                  <a:srgbClr val="FFFF00"/>
                </a:highlight>
                <a:latin typeface="SBL BibLit" panose="02000000000000000000" pitchFamily="2" charset="-79"/>
                <a:ea typeface="SBL BibLit" panose="02000000000000000000" pitchFamily="2" charset="-79"/>
                <a:cs typeface="SBL BibLit" panose="02000000000000000000" pitchFamily="2" charset="-79"/>
              </a:rPr>
              <a:t> </a:t>
            </a:r>
            <a:r>
              <a:rPr lang="en-US" sz="1400" b="0" i="0" dirty="0" err="1">
                <a:solidFill>
                  <a:srgbClr val="000000"/>
                </a:solidFill>
                <a:effectLst/>
                <a:highlight>
                  <a:srgbClr val="FFFF00"/>
                </a:highlight>
                <a:latin typeface="SBL BibLit" panose="02000000000000000000" pitchFamily="2" charset="-79"/>
                <a:ea typeface="SBL BibLit" panose="02000000000000000000" pitchFamily="2" charset="-79"/>
                <a:cs typeface="SBL BibLit" panose="02000000000000000000" pitchFamily="2" charset="-79"/>
              </a:rPr>
              <a:t>vocant</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id. Ac. 2, 10, 30</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natura</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ingenuit</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sine</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doctrinā</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notitias</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parvas</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rerum</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maximarum</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id. Fin. 5, 21, 59</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habere</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notitiam</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alicujus</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rei</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Quint. 6, 4, 8</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locorum</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1"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Plin</a:t>
            </a:r>
            <a:r>
              <a:rPr lang="en-US" sz="14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5, 5, 5, § 48</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Liv. 4, 19, 6</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hoc</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venit</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mihi</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in</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notitiam</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1"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Plin</a:t>
            </a:r>
            <a:r>
              <a:rPr lang="en-US" sz="14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7, 1, 1, § 6</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tradere</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aliquid</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notitiae</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hominum</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id. 3, 5, 9, § 57</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1"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Vell</a:t>
            </a:r>
            <a:r>
              <a:rPr lang="en-US" sz="14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2, 7, 4</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antiquitatis</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1"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Cic</a:t>
            </a:r>
            <a:r>
              <a:rPr lang="en-US" sz="14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Sen. 4, 12</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in</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notitiam</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hominum</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pervenire</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to become generally known</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Sen. Contr. 6, 2, 5</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quo</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notitia</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supplicii</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ad</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posteros</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perveniret</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Val. Max. 6, 3, 1</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in</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notitiam</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populi</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pervenire</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Liv. 22, 26, 2</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in</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notitiam</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alicujus</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perferre</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aliquid</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400" b="0" i="1"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Plin</a:t>
            </a:r>
            <a:r>
              <a:rPr lang="en-US" sz="14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Ep. 10, 18, 2</a:t>
            </a:r>
            <a:r>
              <a:rPr lang="en-US" sz="14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t>
            </a:r>
          </a:p>
        </p:txBody>
      </p:sp>
      <p:sp>
        <p:nvSpPr>
          <p:cNvPr id="5" name="TextBox 4">
            <a:extLst>
              <a:ext uri="{FF2B5EF4-FFF2-40B4-BE49-F238E27FC236}">
                <a16:creationId xmlns:a16="http://schemas.microsoft.com/office/drawing/2014/main" id="{1785D493-E528-4245-8A12-72163EB142EB}"/>
              </a:ext>
            </a:extLst>
          </p:cNvPr>
          <p:cNvSpPr txBox="1"/>
          <p:nvPr/>
        </p:nvSpPr>
        <p:spPr>
          <a:xfrm>
            <a:off x="100305" y="6474311"/>
            <a:ext cx="11581622" cy="307777"/>
          </a:xfrm>
          <a:prstGeom prst="rect">
            <a:avLst/>
          </a:prstGeom>
          <a:noFill/>
        </p:spPr>
        <p:txBody>
          <a:bodyPr wrap="square">
            <a:spAutoFit/>
          </a:bodyPr>
          <a:lstStyle/>
          <a:p>
            <a:r>
              <a:rPr lang="en-US" sz="1400" i="1" dirty="0"/>
              <a:t>Lewis and Short Latin-English Lexicon http://www.perseus.tufts.edu/hopper/morph?l=notitia&amp;la=la#Perseus:text:1999.04.0059:entry=notitia-contents</a:t>
            </a:r>
            <a:endParaRPr lang="en-US" sz="1400" dirty="0"/>
          </a:p>
        </p:txBody>
      </p:sp>
      <p:sp>
        <p:nvSpPr>
          <p:cNvPr id="6" name="Isosceles Triangle 5">
            <a:extLst>
              <a:ext uri="{FF2B5EF4-FFF2-40B4-BE49-F238E27FC236}">
                <a16:creationId xmlns:a16="http://schemas.microsoft.com/office/drawing/2014/main" id="{C20DC16B-1BFB-4063-948C-A26F45534A9B}"/>
              </a:ext>
            </a:extLst>
          </p:cNvPr>
          <p:cNvSpPr/>
          <p:nvPr/>
        </p:nvSpPr>
        <p:spPr>
          <a:xfrm rot="16200000">
            <a:off x="437787" y="2446818"/>
            <a:ext cx="1643293" cy="463821"/>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5778A39-643F-4E15-B7A7-51C689B01585}"/>
              </a:ext>
            </a:extLst>
          </p:cNvPr>
          <p:cNvSpPr txBox="1"/>
          <p:nvPr/>
        </p:nvSpPr>
        <p:spPr>
          <a:xfrm rot="16200000">
            <a:off x="-487220" y="2401396"/>
            <a:ext cx="2053809" cy="646331"/>
          </a:xfrm>
          <a:prstGeom prst="rect">
            <a:avLst/>
          </a:prstGeom>
          <a:noFill/>
        </p:spPr>
        <p:txBody>
          <a:bodyPr wrap="square" rtlCol="0">
            <a:spAutoFit/>
          </a:bodyPr>
          <a:lstStyle/>
          <a:p>
            <a:pPr algn="ctr"/>
            <a:r>
              <a:rPr lang="en-US" dirty="0"/>
              <a:t>Theologians ignore </a:t>
            </a:r>
          </a:p>
          <a:p>
            <a:pPr algn="ctr"/>
            <a:r>
              <a:rPr lang="en-US" dirty="0"/>
              <a:t>primary meaning</a:t>
            </a:r>
          </a:p>
        </p:txBody>
      </p:sp>
      <p:sp>
        <p:nvSpPr>
          <p:cNvPr id="9" name="TextBox 8">
            <a:extLst>
              <a:ext uri="{FF2B5EF4-FFF2-40B4-BE49-F238E27FC236}">
                <a16:creationId xmlns:a16="http://schemas.microsoft.com/office/drawing/2014/main" id="{F69D91DC-7018-49E0-B807-44D5451E285A}"/>
              </a:ext>
            </a:extLst>
          </p:cNvPr>
          <p:cNvSpPr txBox="1"/>
          <p:nvPr/>
        </p:nvSpPr>
        <p:spPr>
          <a:xfrm>
            <a:off x="216518" y="5430416"/>
            <a:ext cx="11142242" cy="923330"/>
          </a:xfrm>
          <a:prstGeom prst="rect">
            <a:avLst/>
          </a:prstGeom>
          <a:noFill/>
          <a:ln w="57150">
            <a:solidFill>
              <a:schemeClr val="accent2">
                <a:lumMod val="75000"/>
              </a:schemeClr>
            </a:solidFill>
          </a:ln>
        </p:spPr>
        <p:txBody>
          <a:bodyPr wrap="square">
            <a:spAutoFit/>
          </a:bodyPr>
          <a:lstStyle/>
          <a:p>
            <a:r>
              <a:rPr lang="en-US" b="0" dirty="0">
                <a:solidFill>
                  <a:srgbClr val="20221D"/>
                </a:solidFill>
                <a:effectLst/>
                <a:latin typeface="Montserrat"/>
              </a:rPr>
              <a:t>Greek: </a:t>
            </a:r>
            <a:r>
              <a:rPr lang="en-US" dirty="0">
                <a:solidFill>
                  <a:srgbClr val="20221D"/>
                </a:solidFill>
                <a:latin typeface="Montserrat"/>
              </a:rPr>
              <a:t>π</a:t>
            </a:r>
            <a:r>
              <a:rPr lang="en-US" dirty="0" err="1">
                <a:solidFill>
                  <a:srgbClr val="20221D"/>
                </a:solidFill>
                <a:latin typeface="Montserrat"/>
              </a:rPr>
              <a:t>ρόληψις</a:t>
            </a:r>
            <a:r>
              <a:rPr lang="en-US" dirty="0">
                <a:solidFill>
                  <a:srgbClr val="20221D"/>
                </a:solidFill>
                <a:latin typeface="Montserrat"/>
              </a:rPr>
              <a:t> </a:t>
            </a:r>
            <a:r>
              <a:rPr lang="en-US" b="0" i="1" dirty="0">
                <a:solidFill>
                  <a:srgbClr val="20221D"/>
                </a:solidFill>
                <a:effectLst/>
                <a:latin typeface="Montserrat"/>
              </a:rPr>
              <a:t>prolepsis</a:t>
            </a:r>
            <a:r>
              <a:rPr lang="en-US" b="0" i="0" dirty="0">
                <a:solidFill>
                  <a:srgbClr val="20221D"/>
                </a:solidFill>
                <a:effectLst/>
                <a:latin typeface="Montserrat"/>
              </a:rPr>
              <a:t> (not in NT) and </a:t>
            </a:r>
            <a:r>
              <a:rPr lang="en-US" dirty="0" err="1">
                <a:solidFill>
                  <a:srgbClr val="20221D"/>
                </a:solidFill>
                <a:latin typeface="Montserrat"/>
              </a:rPr>
              <a:t>ἔννοι</a:t>
            </a:r>
            <a:r>
              <a:rPr lang="en-US" dirty="0">
                <a:solidFill>
                  <a:srgbClr val="20221D"/>
                </a:solidFill>
                <a:latin typeface="Montserrat"/>
              </a:rPr>
              <a:t>α </a:t>
            </a:r>
            <a:r>
              <a:rPr lang="en-US" i="1" dirty="0">
                <a:solidFill>
                  <a:srgbClr val="20221D"/>
                </a:solidFill>
                <a:latin typeface="Montserrat"/>
              </a:rPr>
              <a:t>ennoia </a:t>
            </a:r>
            <a:r>
              <a:rPr lang="en-US" b="0" i="0" dirty="0">
                <a:solidFill>
                  <a:srgbClr val="20221D"/>
                </a:solidFill>
                <a:effectLst/>
                <a:latin typeface="Montserrat"/>
              </a:rPr>
              <a:t>“intents” in Heb 4:12 (KJV) and “mind” in 1 Peter 4:1 (KJV)</a:t>
            </a:r>
          </a:p>
          <a:p>
            <a:endParaRPr lang="en-US" dirty="0">
              <a:solidFill>
                <a:srgbClr val="20221D"/>
              </a:solidFill>
              <a:latin typeface="Montserrat"/>
            </a:endParaRPr>
          </a:p>
          <a:p>
            <a:r>
              <a:rPr lang="en-US" dirty="0">
                <a:solidFill>
                  <a:srgbClr val="20221D"/>
                </a:solidFill>
                <a:latin typeface="Montserrat"/>
              </a:rPr>
              <a:t> In Vulgate from: </a:t>
            </a:r>
            <a:r>
              <a:rPr lang="el-GR" b="0" i="0" dirty="0">
                <a:solidFill>
                  <a:srgbClr val="20221D"/>
                </a:solidFill>
                <a:effectLst/>
                <a:latin typeface="Montserrat"/>
              </a:rPr>
              <a:t>γνῶσις</a:t>
            </a:r>
            <a:r>
              <a:rPr lang="en-US" dirty="0">
                <a:solidFill>
                  <a:srgbClr val="20221D"/>
                </a:solidFill>
                <a:latin typeface="Montserrat"/>
              </a:rPr>
              <a:t> </a:t>
            </a:r>
            <a:r>
              <a:rPr lang="en-US" b="0" i="1" dirty="0">
                <a:solidFill>
                  <a:srgbClr val="20221D"/>
                </a:solidFill>
                <a:effectLst/>
                <a:latin typeface="Montserrat"/>
              </a:rPr>
              <a:t>gnosis</a:t>
            </a:r>
            <a:r>
              <a:rPr lang="en-US" b="0" i="0" dirty="0">
                <a:solidFill>
                  <a:srgbClr val="20221D"/>
                </a:solidFill>
                <a:effectLst/>
                <a:latin typeface="Montserrat"/>
              </a:rPr>
              <a:t> 2 Cor 2:14</a:t>
            </a:r>
            <a:r>
              <a:rPr lang="en-US" dirty="0">
                <a:solidFill>
                  <a:srgbClr val="20221D"/>
                </a:solidFill>
                <a:latin typeface="Montserrat"/>
              </a:rPr>
              <a:t>; ἐπ</a:t>
            </a:r>
            <a:r>
              <a:rPr lang="en-US" dirty="0" err="1">
                <a:solidFill>
                  <a:srgbClr val="20221D"/>
                </a:solidFill>
                <a:latin typeface="Montserrat"/>
              </a:rPr>
              <a:t>ίγνωσις</a:t>
            </a:r>
            <a:r>
              <a:rPr lang="en-US" dirty="0">
                <a:solidFill>
                  <a:srgbClr val="20221D"/>
                </a:solidFill>
                <a:latin typeface="Montserrat"/>
              </a:rPr>
              <a:t> </a:t>
            </a:r>
            <a:r>
              <a:rPr lang="en-US" b="0" i="1" dirty="0" err="1">
                <a:solidFill>
                  <a:srgbClr val="20221D"/>
                </a:solidFill>
                <a:effectLst/>
                <a:latin typeface="Montserrat"/>
              </a:rPr>
              <a:t>epignosis</a:t>
            </a:r>
            <a:r>
              <a:rPr lang="en-US" b="0" i="0" dirty="0">
                <a:solidFill>
                  <a:srgbClr val="20221D"/>
                </a:solidFill>
                <a:effectLst/>
                <a:latin typeface="Montserrat"/>
              </a:rPr>
              <a:t> Heb 10:26; Rom 1:28 (“knowledge” in KJV).</a:t>
            </a:r>
            <a:endParaRPr lang="en-US" dirty="0"/>
          </a:p>
        </p:txBody>
      </p:sp>
    </p:spTree>
    <p:extLst>
      <p:ext uri="{BB962C8B-B14F-4D97-AF65-F5344CB8AC3E}">
        <p14:creationId xmlns:p14="http://schemas.microsoft.com/office/powerpoint/2010/main" val="2973840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9FD31-93EF-448B-B258-11AABE517410}"/>
              </a:ext>
            </a:extLst>
          </p:cNvPr>
          <p:cNvSpPr>
            <a:spLocks noGrp="1"/>
          </p:cNvSpPr>
          <p:nvPr>
            <p:ph type="title"/>
          </p:nvPr>
        </p:nvSpPr>
        <p:spPr>
          <a:xfrm>
            <a:off x="838200" y="365125"/>
            <a:ext cx="10515600" cy="1006475"/>
          </a:xfrm>
        </p:spPr>
        <p:txBody>
          <a:bodyPr/>
          <a:lstStyle/>
          <a:p>
            <a:r>
              <a:rPr lang="en-US" i="1" dirty="0"/>
              <a:t>Assensus</a:t>
            </a:r>
          </a:p>
        </p:txBody>
      </p:sp>
      <p:sp>
        <p:nvSpPr>
          <p:cNvPr id="3" name="Content Placeholder 2">
            <a:extLst>
              <a:ext uri="{FF2B5EF4-FFF2-40B4-BE49-F238E27FC236}">
                <a16:creationId xmlns:a16="http://schemas.microsoft.com/office/drawing/2014/main" id="{360C9F78-E307-413A-8D76-006FC8A736FE}"/>
              </a:ext>
            </a:extLst>
          </p:cNvPr>
          <p:cNvSpPr>
            <a:spLocks noGrp="1"/>
          </p:cNvSpPr>
          <p:nvPr>
            <p:ph idx="1"/>
          </p:nvPr>
        </p:nvSpPr>
        <p:spPr>
          <a:xfrm>
            <a:off x="838200" y="1371600"/>
            <a:ext cx="10515600" cy="3709447"/>
          </a:xfrm>
        </p:spPr>
        <p:txBody>
          <a:bodyPr>
            <a:normAutofit/>
          </a:bodyPr>
          <a:lstStyle/>
          <a:p>
            <a:pPr marL="0" indent="0" algn="l">
              <a:buNone/>
            </a:pPr>
            <a:r>
              <a:rPr lang="en-US" sz="16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assensus</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ads</a:t>
            </a:r>
            <a:r>
              <a:rPr lang="en-US" sz="1600" b="1"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 </a:t>
            </a:r>
            <a:r>
              <a:rPr lang="en-US" sz="1600" b="0" i="0"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ūs</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m. </a:t>
            </a:r>
            <a:r>
              <a:rPr lang="en-US" sz="1600" b="0" i="0"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assentior,</a:t>
            </a:r>
            <a:r>
              <a:rPr lang="en-US" sz="1600" b="1" i="0"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a:t>
            </a:r>
            <a:r>
              <a:rPr lang="en-US" sz="1600" b="0" i="1"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an</a:t>
            </a:r>
            <a:r>
              <a:rPr lang="en-US" sz="16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agreement</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assent</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approval</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approbation.</a:t>
            </a:r>
            <a:endPar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endParaRPr>
          </a:p>
          <a:p>
            <a:pPr marL="0" indent="0" algn="l">
              <a:buNone/>
            </a:pPr>
            <a:r>
              <a:rPr lang="en-US" sz="1600" b="1"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In gen.: “</a:t>
            </a:r>
            <a:r>
              <a:rPr lang="en-US" sz="16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adsensu</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omnium</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dicere</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1"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Cic</a:t>
            </a:r>
            <a:r>
              <a:rPr lang="en-US" sz="16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N. D. 2, 2, 4</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volgi</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adsensu</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et</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populari</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approbatione</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id. Brut. 49, 185</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omnium</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adsensu</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Liv. 5, 9</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8, 5</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8, 4</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fin.</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cf. </a:t>
            </a:r>
            <a:r>
              <a:rPr lang="en-US" sz="16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id. 3, 72</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adsensu</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senatūs</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1"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Plin</a:t>
            </a:r>
            <a:r>
              <a:rPr lang="en-US" sz="16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Pan. 71</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adsensum</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consequi</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agendo</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id. Ep. 7, 6, 13</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so </a:t>
            </a:r>
            <a:r>
              <a:rPr lang="en-US" sz="16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Tac. A. 14, 12</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15, 22</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Suet. Aug. 68</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id. Tib. 45</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et </a:t>
            </a:r>
            <a:r>
              <a:rPr lang="en-US" sz="1600" b="0" i="0"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saep</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.—In the </a:t>
            </a:r>
            <a:r>
              <a:rPr lang="en-US" sz="1600" b="0" i="0"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plur</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dicta </a:t>
            </a:r>
            <a:r>
              <a:rPr lang="en-US" sz="1600" b="0" i="0"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Jovis</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pars voce </a:t>
            </a:r>
            <a:r>
              <a:rPr lang="en-US" sz="1600" b="0" i="0"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probant</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alii</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partes</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assensibus</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implent</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1"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Ov</a:t>
            </a:r>
            <a:r>
              <a:rPr lang="en-US" sz="16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M. 1, 245</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8, 604</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hinc</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ingentes</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exciri</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adsensus</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Tac. Or. 10 fin.</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—Also </a:t>
            </a:r>
            <a:r>
              <a:rPr lang="en-US" sz="16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joyful</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loud assent</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exposuit</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cum</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ingenti</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adsensu</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Liv. 27, 51</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t>
            </a:r>
          </a:p>
          <a:p>
            <a:pPr marL="0" indent="0" algn="l">
              <a:buNone/>
            </a:pPr>
            <a:r>
              <a:rPr lang="en-US" sz="1600" b="1"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II.</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Esp.</a:t>
            </a:r>
          </a:p>
          <a:p>
            <a:pPr marL="0" indent="0" algn="l">
              <a:buNone/>
            </a:pPr>
            <a:r>
              <a:rPr lang="en-US" sz="1600" b="1"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In philos. lang., like </a:t>
            </a:r>
            <a:r>
              <a:rPr lang="en-US" sz="1600" b="0" i="0"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assensio</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an assent to the reality of sensible appearances</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concedam</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illum</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ipsum</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sapientem</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 </a:t>
            </a:r>
            <a:r>
              <a:rPr lang="en-US" sz="16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retenturum</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adsensum</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nec</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umquam</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ulli</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viso</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adsensurum</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nisi</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etc</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1"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Cic</a:t>
            </a:r>
            <a:r>
              <a:rPr lang="en-US" sz="16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Ac. 2, 18, 57</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tollendus</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adsensus</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est</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id. ib. 2, 18, 59</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2, 18, 33 </a:t>
            </a:r>
            <a:r>
              <a:rPr lang="en-US" sz="16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fin.</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id. Fin. 3, 9, 31 al.</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t>
            </a:r>
          </a:p>
          <a:p>
            <a:pPr marL="0" indent="0" algn="l">
              <a:buNone/>
            </a:pPr>
            <a:r>
              <a:rPr lang="en-US" sz="1600" b="1"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B.</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1"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Poet.</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an echo</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Et</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vox</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adsensu</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nemorum</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ingeminata</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remugit</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1"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Verg</a:t>
            </a:r>
            <a:r>
              <a:rPr lang="en-US" sz="16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G. 3, 45</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Aereaque</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adsensu</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conspirant</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cornua</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rauco</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id. A. 7, 615</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Claud. VI. Cons. Hon. 615</a:t>
            </a:r>
            <a:r>
              <a:rPr lang="en-US" sz="16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t>
            </a:r>
          </a:p>
        </p:txBody>
      </p:sp>
      <p:sp>
        <p:nvSpPr>
          <p:cNvPr id="5" name="TextBox 4">
            <a:extLst>
              <a:ext uri="{FF2B5EF4-FFF2-40B4-BE49-F238E27FC236}">
                <a16:creationId xmlns:a16="http://schemas.microsoft.com/office/drawing/2014/main" id="{1785D493-E528-4245-8A12-72163EB142EB}"/>
              </a:ext>
            </a:extLst>
          </p:cNvPr>
          <p:cNvSpPr txBox="1"/>
          <p:nvPr/>
        </p:nvSpPr>
        <p:spPr>
          <a:xfrm>
            <a:off x="100305" y="6474311"/>
            <a:ext cx="11581622" cy="307777"/>
          </a:xfrm>
          <a:prstGeom prst="rect">
            <a:avLst/>
          </a:prstGeom>
          <a:noFill/>
        </p:spPr>
        <p:txBody>
          <a:bodyPr wrap="square">
            <a:spAutoFit/>
          </a:bodyPr>
          <a:lstStyle/>
          <a:p>
            <a:r>
              <a:rPr lang="en-US" sz="1400" i="1" dirty="0"/>
              <a:t>Lewis and Short Latin-English Lexicon http://www.perseus.tufts.edu/hopper/morph?l=assensus&amp;la=la#Perseus:text:1999.04.0059:entry=assensus2-contents</a:t>
            </a:r>
            <a:endParaRPr lang="en-US" sz="1400" dirty="0"/>
          </a:p>
        </p:txBody>
      </p:sp>
      <p:sp>
        <p:nvSpPr>
          <p:cNvPr id="4" name="TextBox 3">
            <a:extLst>
              <a:ext uri="{FF2B5EF4-FFF2-40B4-BE49-F238E27FC236}">
                <a16:creationId xmlns:a16="http://schemas.microsoft.com/office/drawing/2014/main" id="{C4463FEE-B94B-4116-B26D-74F701B3BAC2}"/>
              </a:ext>
            </a:extLst>
          </p:cNvPr>
          <p:cNvSpPr txBox="1"/>
          <p:nvPr/>
        </p:nvSpPr>
        <p:spPr>
          <a:xfrm>
            <a:off x="216518" y="5430416"/>
            <a:ext cx="11142242" cy="461665"/>
          </a:xfrm>
          <a:prstGeom prst="rect">
            <a:avLst/>
          </a:prstGeom>
          <a:noFill/>
          <a:ln w="57150">
            <a:solidFill>
              <a:schemeClr val="accent2">
                <a:lumMod val="75000"/>
              </a:schemeClr>
            </a:solidFill>
          </a:ln>
        </p:spPr>
        <p:txBody>
          <a:bodyPr wrap="square">
            <a:spAutoFit/>
          </a:bodyPr>
          <a:lstStyle/>
          <a:p>
            <a:pPr algn="ctr"/>
            <a:r>
              <a:rPr lang="en-US" sz="2400" b="0" i="1" dirty="0">
                <a:solidFill>
                  <a:srgbClr val="20221D"/>
                </a:solidFill>
                <a:effectLst/>
                <a:latin typeface="Montserrat"/>
              </a:rPr>
              <a:t>Not in Latin Bible!</a:t>
            </a:r>
            <a:endParaRPr lang="en-US" sz="2400" i="1" dirty="0"/>
          </a:p>
        </p:txBody>
      </p:sp>
    </p:spTree>
    <p:extLst>
      <p:ext uri="{BB962C8B-B14F-4D97-AF65-F5344CB8AC3E}">
        <p14:creationId xmlns:p14="http://schemas.microsoft.com/office/powerpoint/2010/main" val="3438825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9FD31-93EF-448B-B258-11AABE517410}"/>
              </a:ext>
            </a:extLst>
          </p:cNvPr>
          <p:cNvSpPr>
            <a:spLocks noGrp="1"/>
          </p:cNvSpPr>
          <p:nvPr>
            <p:ph type="title"/>
          </p:nvPr>
        </p:nvSpPr>
        <p:spPr>
          <a:xfrm>
            <a:off x="838200" y="-10562"/>
            <a:ext cx="10515600" cy="1006475"/>
          </a:xfrm>
        </p:spPr>
        <p:txBody>
          <a:bodyPr/>
          <a:lstStyle/>
          <a:p>
            <a:r>
              <a:rPr lang="en-US" i="1" dirty="0"/>
              <a:t>Fiducia</a:t>
            </a:r>
          </a:p>
        </p:txBody>
      </p:sp>
      <p:sp>
        <p:nvSpPr>
          <p:cNvPr id="3" name="Content Placeholder 2">
            <a:extLst>
              <a:ext uri="{FF2B5EF4-FFF2-40B4-BE49-F238E27FC236}">
                <a16:creationId xmlns:a16="http://schemas.microsoft.com/office/drawing/2014/main" id="{360C9F78-E307-413A-8D76-006FC8A736FE}"/>
              </a:ext>
            </a:extLst>
          </p:cNvPr>
          <p:cNvSpPr>
            <a:spLocks noGrp="1"/>
          </p:cNvSpPr>
          <p:nvPr>
            <p:ph idx="1"/>
          </p:nvPr>
        </p:nvSpPr>
        <p:spPr>
          <a:xfrm>
            <a:off x="100305" y="802433"/>
            <a:ext cx="11991390" cy="5671878"/>
          </a:xfrm>
        </p:spPr>
        <p:txBody>
          <a:bodyPr>
            <a:noAutofit/>
          </a:bodyPr>
          <a:lstStyle/>
          <a:p>
            <a:pPr marL="0" indent="0" algn="l">
              <a:buNone/>
            </a:pPr>
            <a:r>
              <a:rPr lang="en-US" sz="13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Fīdūcĭa</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 ae, f. </a:t>
            </a:r>
            <a:r>
              <a:rPr lang="en-US" sz="1300" b="0" i="0"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fido,</a:t>
            </a:r>
            <a:r>
              <a:rPr lang="en-US" sz="1300" b="1" i="0"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a:t>
            </a:r>
            <a:r>
              <a:rPr lang="en-US" sz="1300" b="0" i="1"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trust</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confidence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reliance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assurance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(class.).</a:t>
            </a:r>
          </a:p>
          <a:p>
            <a:pPr marL="0" indent="0" algn="l">
              <a:buNone/>
            </a:pPr>
            <a:r>
              <a:rPr lang="en-US" sz="1300" b="1"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1"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Lit.</a:t>
            </a:r>
            <a:endPar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endParaRPr>
          </a:p>
          <a:p>
            <a:pPr marL="0" indent="0" algn="l">
              <a:buNone/>
            </a:pPr>
            <a:r>
              <a:rPr lang="en-US" sz="1300" b="1"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In gen.: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prope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certam</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fiduciam</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salutis</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praebere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Liv. 45, 8, 6</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cf.: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jam</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de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te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spem</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habeo</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nondum</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fiduciam</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Sen. Ep. 16</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spes</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atque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fiducia</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1"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Caes</a:t>
            </a:r>
            <a:r>
              <a:rPr lang="en-US" sz="13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B. C. 1, 20, 2</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tyrannorum</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vita</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nimirum</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in</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qua</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nulla</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fides</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nulla</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stabilis</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benevolentiae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potest</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esse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fiducia</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1"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Cic</a:t>
            </a:r>
            <a:r>
              <a:rPr lang="en-US" sz="13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Lael. 15, 52</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hoc</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se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colle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Galli</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fiduciā</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loci</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continebant</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1"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Caes</a:t>
            </a:r>
            <a:r>
              <a:rPr lang="en-US" sz="13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B. G. 7, 19, 2</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tantam</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habebat</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Curio</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suarum</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rerum</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fiduciam</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id. B. C. 2, 37, 1</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arcae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nostrae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fiduciam</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conturbare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1"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Cic</a:t>
            </a:r>
            <a:r>
              <a:rPr lang="en-US" sz="13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Q. Fr. 2, 12, 5</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vitae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nostrae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1"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Ov</a:t>
            </a:r>
            <a:r>
              <a:rPr lang="en-US" sz="13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M. 1, 356</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falsa</a:t>
            </a:r>
            <a:r>
              <a:rPr lang="en-US" sz="1300" b="0" i="0"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st</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ista</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tuae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mulier</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fiducia</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formae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Prop. 3 (4), 24, 1.</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1"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Ov</a:t>
            </a:r>
            <a:r>
              <a:rPr lang="en-US" sz="13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H. 16, 321</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fiducia</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alicujus</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1"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Cic</a:t>
            </a:r>
            <a:r>
              <a:rPr lang="en-US" sz="13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1"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Verr</a:t>
            </a:r>
            <a:r>
              <a:rPr lang="en-US" sz="13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1, 14, 40</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nihil</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est</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quod</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in</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dextram</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aurem</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fiducia</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mei</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dormias</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by reason of any confidence you have in me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1"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Plin</a:t>
            </a:r>
            <a:r>
              <a:rPr lang="en-US" sz="13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Ep. 4, 29, 1</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tantane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vos</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generis</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tenuit</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fiducia</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vestri</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1"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Verg</a:t>
            </a:r>
            <a:r>
              <a:rPr lang="en-US" sz="13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 1, 132</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quae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sit</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fiducia</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capto</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on what the captive relied</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hoped?</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id. ib. 2, 75</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humanis</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quae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sit</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fiducia</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rebus</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reliance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id. ib. 10, 152</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mirabundi</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unde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tanta</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audacia</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tanta</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fiducia</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sui</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victis</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ac</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fugatis</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self-confidence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confidence in themselves</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Liv. 25, 37, 12</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mei</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tergi</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facio</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haec</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non</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tui</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fiducia</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e. </a:t>
            </a:r>
            <a:r>
              <a:rPr lang="en-US" sz="13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at my own peril</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1"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Plaut</a:t>
            </a:r>
            <a:r>
              <a:rPr lang="en-US" sz="13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Most, 1, 1, 37</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for which, with the </a:t>
            </a:r>
            <a:r>
              <a:rPr lang="en-US" sz="13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pron. possess.</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mea</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instead</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of</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mei</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fiducia</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opus</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conduxi</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et</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meo</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periculo</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rem</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gero</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1"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Plaut</a:t>
            </a:r>
            <a:r>
              <a:rPr lang="en-US" sz="13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1"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Bacch</a:t>
            </a:r>
            <a:r>
              <a:rPr lang="en-US" sz="13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4, 4, 100</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nunc</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propter </a:t>
            </a:r>
            <a:r>
              <a:rPr lang="en-US" sz="1300" b="0" i="0"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te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tuamque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pravus</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factus</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est</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fiduciam</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reliance on you</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(for </a:t>
            </a:r>
            <a:r>
              <a:rPr lang="en-US" sz="1300" b="0" i="0"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tuique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id. ib. 3, 3, 9</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hanc</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fiduciam</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fuisse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accusatoribus</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falsa</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obiciendi</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Quint. 7, 2, 30</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praestandi</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quod</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exigebatur</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fiducia</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id</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prooem</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 3: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nec</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mihi</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fiducia</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est</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ut</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ea</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sola</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esse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contendam</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id. 5, 12, 1</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t>
            </a:r>
          </a:p>
          <a:p>
            <a:pPr marL="0" indent="0" algn="l">
              <a:buNone/>
            </a:pPr>
            <a:r>
              <a:rPr lang="en-US" sz="1300" b="1"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b.</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Concr</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spes</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et</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fiducia</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gentis</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Regulus</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Sil. 2, 342</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1"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Ov</a:t>
            </a:r>
            <a:r>
              <a:rPr lang="en-US" sz="13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Tr. 5, 6, 1</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t>
            </a:r>
          </a:p>
          <a:p>
            <a:pPr marL="0" indent="0" algn="l">
              <a:buNone/>
            </a:pPr>
            <a:r>
              <a:rPr lang="en-US" sz="1300" b="1"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B.</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In </a:t>
            </a:r>
            <a:r>
              <a:rPr lang="en-US" sz="1300" b="0" i="0"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partic</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for fiducia sui, </a:t>
            </a:r>
            <a:r>
              <a:rPr lang="en-US" sz="13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self-confidence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boldness</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courage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omnes</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alacres</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et</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fiduciae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pleni</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ad</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Alesiam</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proficiscuntur</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1"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Caes</a:t>
            </a:r>
            <a:r>
              <a:rPr lang="en-US" sz="13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B. G. 7, 76, 5</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timorem</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suum</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sperabat</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fiduciam</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barbaris</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allaturum</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Hirt. B. G. 8, 10, 1</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consul</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ubi</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quanta</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fiducia</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esset</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hosti</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sensit</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etc</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Liv. 34, 46, 5</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and 8: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hostis</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id. 30, 29, 4</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nimia</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Nep. Pel. 3</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fiduciam</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igitur</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orator</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prae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se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ferat</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Quint. 5, 13, 51</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simplicitate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eorum</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et</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fiduciā</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motus</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Suet. Claud. 25</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non</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quo</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fiducia</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desit</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mihi</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1"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Ov</a:t>
            </a:r>
            <a:r>
              <a:rPr lang="en-US" sz="13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H. 17, 37</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—With a play in the meaning A. supra: </a:t>
            </a:r>
            <a:r>
              <a:rPr lang="en-US" sz="13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Qua fiducia </a:t>
            </a:r>
            <a:r>
              <a:rPr lang="en-US" sz="1300" b="0" i="0"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ausus</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(es) </a:t>
            </a:r>
            <a:r>
              <a:rPr lang="en-US" sz="1300" b="0" i="0"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filiam</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meam</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dicere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esse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Ep.</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Lubuit</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ea</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fiducia</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1"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Plaut</a:t>
            </a:r>
            <a:r>
              <a:rPr lang="en-US" sz="13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Ep. 5, 2, 32</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t>
            </a:r>
          </a:p>
          <a:p>
            <a:pPr algn="l"/>
            <a:r>
              <a:rPr lang="en-US" sz="1300" b="1"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II.</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1"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Transf.</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p>
          <a:p>
            <a:pPr algn="l"/>
            <a:r>
              <a:rPr lang="en-US" sz="1300" b="1"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Objectively (</a:t>
            </a:r>
            <a:r>
              <a:rPr lang="en-US" sz="1300" b="0" i="0"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synon</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with fides, II. A.), </a:t>
            </a:r>
            <a:r>
              <a:rPr lang="en-US" sz="1300" b="0" i="1" dirty="0">
                <a:solidFill>
                  <a:srgbClr val="000000"/>
                </a:solidFill>
                <a:effectLst/>
                <a:highlight>
                  <a:srgbClr val="FFFF00"/>
                </a:highlight>
                <a:latin typeface="SBL BibLit" panose="02000000000000000000" pitchFamily="2" charset="-79"/>
                <a:ea typeface="SBL BibLit" panose="02000000000000000000" pitchFamily="2" charset="-79"/>
                <a:cs typeface="SBL BibLit" panose="02000000000000000000" pitchFamily="2" charset="-79"/>
              </a:rPr>
              <a:t>trustiness</a:t>
            </a:r>
            <a:r>
              <a:rPr lang="en-US" sz="1300" b="0" i="0" dirty="0">
                <a:solidFill>
                  <a:srgbClr val="000000"/>
                </a:solidFill>
                <a:effectLst/>
                <a:highlight>
                  <a:srgbClr val="FFFF00"/>
                </a:highlight>
                <a:latin typeface="SBL BibLit" panose="02000000000000000000" pitchFamily="2" charset="-79"/>
                <a:ea typeface="SBL BibLit" panose="02000000000000000000" pitchFamily="2" charset="-79"/>
                <a:cs typeface="SBL BibLit" panose="02000000000000000000" pitchFamily="2" charset="-79"/>
              </a:rPr>
              <a:t>, </a:t>
            </a:r>
            <a:r>
              <a:rPr lang="en-US" sz="1300" b="0" i="1" dirty="0">
                <a:solidFill>
                  <a:srgbClr val="000000"/>
                </a:solidFill>
                <a:effectLst/>
                <a:highlight>
                  <a:srgbClr val="FFFF00"/>
                </a:highlight>
                <a:latin typeface="SBL BibLit" panose="02000000000000000000" pitchFamily="2" charset="-79"/>
                <a:ea typeface="SBL BibLit" panose="02000000000000000000" pitchFamily="2" charset="-79"/>
                <a:cs typeface="SBL BibLit" panose="02000000000000000000" pitchFamily="2" charset="-79"/>
              </a:rPr>
              <a:t>fidelity</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ut</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quod</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meae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concreditum</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est</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Taciturnitati</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clam</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fidei</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et</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fiduciae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Ne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enuntiarem</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cuiquam</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etc</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1"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Plaut</a:t>
            </a:r>
            <a:r>
              <a:rPr lang="en-US" sz="13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1"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Trin</a:t>
            </a:r>
            <a:r>
              <a:rPr lang="en-US" sz="13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1, 2, 105</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ibo</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ad</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te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fretus</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tua</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Fides</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fiducia</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id. Aul. 3, 6, 50</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t>
            </a:r>
          </a:p>
          <a:p>
            <a:pPr algn="l"/>
            <a:r>
              <a:rPr lang="en-US" sz="1300" b="1"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B.</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Jurid</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t. t., </a:t>
            </a:r>
            <a:r>
              <a:rPr lang="en-US" sz="1300" b="0" i="0" dirty="0">
                <a:solidFill>
                  <a:srgbClr val="000000"/>
                </a:solidFill>
                <a:effectLst/>
                <a:highlight>
                  <a:srgbClr val="FFFF00"/>
                </a:highlight>
                <a:latin typeface="SBL BibLit" panose="02000000000000000000" pitchFamily="2" charset="-79"/>
                <a:ea typeface="SBL BibLit" panose="02000000000000000000" pitchFamily="2" charset="-79"/>
                <a:cs typeface="SBL BibLit" panose="02000000000000000000" pitchFamily="2" charset="-79"/>
              </a:rPr>
              <a:t>that which is </a:t>
            </a:r>
            <a:r>
              <a:rPr lang="en-US" sz="1300" b="0" i="0" dirty="0" err="1">
                <a:solidFill>
                  <a:srgbClr val="000000"/>
                </a:solidFill>
                <a:effectLst/>
                <a:highlight>
                  <a:srgbClr val="FFFF00"/>
                </a:highlight>
                <a:latin typeface="SBL BibLit" panose="02000000000000000000" pitchFamily="2" charset="-79"/>
                <a:ea typeface="SBL BibLit" panose="02000000000000000000" pitchFamily="2" charset="-79"/>
                <a:cs typeface="SBL BibLit" panose="02000000000000000000" pitchFamily="2" charset="-79"/>
              </a:rPr>
              <a:t>intrusted</a:t>
            </a:r>
            <a:r>
              <a:rPr lang="en-US" sz="1300" b="0" i="0" dirty="0">
                <a:solidFill>
                  <a:srgbClr val="000000"/>
                </a:solidFill>
                <a:effectLst/>
                <a:highlight>
                  <a:srgbClr val="FFFF00"/>
                </a:highlight>
                <a:latin typeface="SBL BibLit" panose="02000000000000000000" pitchFamily="2" charset="-79"/>
                <a:ea typeface="SBL BibLit" panose="02000000000000000000" pitchFamily="2" charset="-79"/>
                <a:cs typeface="SBL BibLit" panose="02000000000000000000" pitchFamily="2" charset="-79"/>
              </a:rPr>
              <a:t> to another on condition of its being returned</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 deposit</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pledge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security</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pawn</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mortgage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si</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tutor</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fidem</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praestare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debet</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si</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socius</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si</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cui</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mandaris</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si</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qui</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fiduciam</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acceperit</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debet</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etiam</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procurator</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1"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Cic</a:t>
            </a:r>
            <a:r>
              <a:rPr lang="en-US" sz="13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Top. 10, 42</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fiduciā</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acceptā</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fiduciam</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committere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alicui</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id. Fl. 21, 51</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per</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fiduciae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rationem</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fraudare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quempiam</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id. </a:t>
            </a:r>
            <a:r>
              <a:rPr lang="en-US" sz="1300" b="1"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Caecin</a:t>
            </a:r>
            <a:r>
              <a:rPr lang="en-US" sz="13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3, 7</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cf.: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judicium</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fiduciae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id. </a:t>
            </a:r>
            <a:r>
              <a:rPr lang="en-US" sz="1300" b="1"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Rosc</a:t>
            </a:r>
            <a:r>
              <a:rPr lang="en-US" sz="13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Com. 6, 16</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id. N. D. 3, 30, 74</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reliquorum</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judiciorum</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haec</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verba</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maxime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excellunt</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in </a:t>
            </a:r>
            <a:r>
              <a:rPr lang="en-US" sz="1300" b="0" i="0"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arbitrio</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rei </a:t>
            </a:r>
            <a:r>
              <a:rPr lang="en-US" sz="1300" b="0" i="0"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uxoriae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MELIVS AEQVIVS;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in</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fiducia</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VT</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INTER</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BONOS</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BENE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AGIER</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etc</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id. Off. 3, 15, 61</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cf.: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ubi</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porro</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illa</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formula</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fiduciae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VT</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INTER</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BONOS</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BENE</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AGIER</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OPORTET</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id. Fam. 7, 12, 2</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(cf. also </a:t>
            </a:r>
            <a:r>
              <a:rPr lang="en-US" sz="1300" b="1" i="0" u="none" strike="noStrike"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id. Top. 17, 66</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Gai. Inst. 2, 59 sq.</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Paul. Sent. 2, 13, 1</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1300" b="0" i="0"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sqq</a:t>
            </a:r>
            <a:r>
              <a:rPr lang="en-US" sz="13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cf. Dict. of Antiq. p. 443.</a:t>
            </a:r>
          </a:p>
        </p:txBody>
      </p:sp>
      <p:sp>
        <p:nvSpPr>
          <p:cNvPr id="5" name="TextBox 4">
            <a:extLst>
              <a:ext uri="{FF2B5EF4-FFF2-40B4-BE49-F238E27FC236}">
                <a16:creationId xmlns:a16="http://schemas.microsoft.com/office/drawing/2014/main" id="{1785D493-E528-4245-8A12-72163EB142EB}"/>
              </a:ext>
            </a:extLst>
          </p:cNvPr>
          <p:cNvSpPr txBox="1"/>
          <p:nvPr/>
        </p:nvSpPr>
        <p:spPr>
          <a:xfrm>
            <a:off x="100305" y="6474311"/>
            <a:ext cx="11581622" cy="307777"/>
          </a:xfrm>
          <a:prstGeom prst="rect">
            <a:avLst/>
          </a:prstGeom>
          <a:noFill/>
        </p:spPr>
        <p:txBody>
          <a:bodyPr wrap="square">
            <a:spAutoFit/>
          </a:bodyPr>
          <a:lstStyle/>
          <a:p>
            <a:r>
              <a:rPr lang="en-US" sz="1400" i="1" dirty="0"/>
              <a:t>Lewis and Short Latin-English Lexicon http://www.perseus.tufts.edu/hopper/morph?l=fiducia&amp;la=la#lexicon</a:t>
            </a:r>
            <a:endParaRPr lang="en-US" sz="1400" dirty="0"/>
          </a:p>
        </p:txBody>
      </p:sp>
    </p:spTree>
    <p:extLst>
      <p:ext uri="{BB962C8B-B14F-4D97-AF65-F5344CB8AC3E}">
        <p14:creationId xmlns:p14="http://schemas.microsoft.com/office/powerpoint/2010/main" val="762126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32A11D-952D-48F3-BE26-BE1E600A6314}"/>
              </a:ext>
            </a:extLst>
          </p:cNvPr>
          <p:cNvSpPr txBox="1"/>
          <p:nvPr/>
        </p:nvSpPr>
        <p:spPr>
          <a:xfrm>
            <a:off x="2250621" y="258528"/>
            <a:ext cx="7690757" cy="4093428"/>
          </a:xfrm>
          <a:prstGeom prst="rect">
            <a:avLst/>
          </a:prstGeom>
          <a:noFill/>
        </p:spPr>
        <p:txBody>
          <a:bodyPr wrap="square">
            <a:spAutoFit/>
          </a:bodyPr>
          <a:lstStyle/>
          <a:p>
            <a:pPr algn="ctr"/>
            <a:r>
              <a:rPr lang="en-US" sz="2000" b="0" i="0" u="none" strike="noStrike" dirty="0">
                <a:solidFill>
                  <a:srgbClr val="20221D"/>
                </a:solidFill>
                <a:effectLst/>
                <a:latin typeface="Montserrat"/>
              </a:rPr>
              <a:t>Tobit 4:11-12</a:t>
            </a:r>
          </a:p>
          <a:p>
            <a:pPr algn="ctr"/>
            <a:endParaRPr lang="en-US" sz="2000" b="0" i="0" u="none" strike="noStrike" dirty="0">
              <a:solidFill>
                <a:srgbClr val="20221D"/>
              </a:solidFill>
              <a:effectLst/>
              <a:latin typeface="Montserrat"/>
            </a:endParaRPr>
          </a:p>
          <a:p>
            <a:pPr algn="l"/>
            <a:r>
              <a:rPr lang="en-US" sz="2000" b="0" i="0" u="none" strike="noStrike" dirty="0">
                <a:solidFill>
                  <a:srgbClr val="20221D"/>
                </a:solidFill>
                <a:effectLst/>
                <a:latin typeface="Montserrat"/>
              </a:rPr>
              <a:t>For alms deliver from all sin, and from death, and will not suffer the soul to go into darkness. Alms shall be a great </a:t>
            </a:r>
            <a:r>
              <a:rPr lang="en-US" sz="2000" b="1" i="0" u="none" strike="noStrike" dirty="0">
                <a:solidFill>
                  <a:srgbClr val="20221D"/>
                </a:solidFill>
                <a:effectLst/>
                <a:latin typeface="Montserrat"/>
              </a:rPr>
              <a:t>confidence</a:t>
            </a:r>
            <a:r>
              <a:rPr lang="en-US" sz="2000" b="0" i="0" u="none" strike="noStrike" dirty="0">
                <a:solidFill>
                  <a:srgbClr val="20221D"/>
                </a:solidFill>
                <a:effectLst/>
                <a:latin typeface="Montserrat"/>
              </a:rPr>
              <a:t> before the most high God, to all them that give it. (Douay-Rheims 1899 American Edition)</a:t>
            </a:r>
          </a:p>
          <a:p>
            <a:pPr algn="l"/>
            <a:endParaRPr lang="en-US" sz="2000" b="0" i="0" u="none" strike="noStrike" dirty="0">
              <a:solidFill>
                <a:srgbClr val="20221D"/>
              </a:solidFill>
              <a:effectLst/>
              <a:latin typeface="Montserrat"/>
            </a:endParaRPr>
          </a:p>
          <a:p>
            <a:pPr algn="l"/>
            <a:r>
              <a:rPr lang="en-US" sz="2000" b="0" i="0" u="none" strike="noStrike" dirty="0">
                <a:solidFill>
                  <a:srgbClr val="20221D"/>
                </a:solidFill>
                <a:effectLst/>
                <a:latin typeface="Montserrat"/>
              </a:rPr>
              <a:t>quoniam </a:t>
            </a:r>
            <a:r>
              <a:rPr lang="en-US" sz="2000" b="0" i="0" u="none" strike="noStrike" dirty="0" err="1">
                <a:solidFill>
                  <a:srgbClr val="20221D"/>
                </a:solidFill>
                <a:effectLst/>
                <a:latin typeface="Montserrat"/>
              </a:rPr>
              <a:t>elemosyna</a:t>
            </a:r>
            <a:r>
              <a:rPr lang="en-US" sz="2000" b="0" i="0" u="none" strike="noStrike" dirty="0">
                <a:solidFill>
                  <a:srgbClr val="20221D"/>
                </a:solidFill>
                <a:effectLst/>
                <a:latin typeface="Montserrat"/>
              </a:rPr>
              <a:t> ab omni </a:t>
            </a:r>
            <a:r>
              <a:rPr lang="en-US" sz="2000" b="0" i="0" u="none" strike="noStrike" dirty="0" err="1">
                <a:solidFill>
                  <a:srgbClr val="20221D"/>
                </a:solidFill>
                <a:effectLst/>
                <a:latin typeface="Montserrat"/>
              </a:rPr>
              <a:t>peccato</a:t>
            </a:r>
            <a:r>
              <a:rPr lang="en-US" sz="2000" b="0" i="0" u="none" strike="noStrike" dirty="0">
                <a:solidFill>
                  <a:srgbClr val="20221D"/>
                </a:solidFill>
                <a:effectLst/>
                <a:latin typeface="Montserrat"/>
              </a:rPr>
              <a:t> et a </a:t>
            </a:r>
            <a:r>
              <a:rPr lang="en-US" sz="2000" b="0" i="0" u="none" strike="noStrike" dirty="0" err="1">
                <a:solidFill>
                  <a:srgbClr val="20221D"/>
                </a:solidFill>
                <a:effectLst/>
                <a:latin typeface="Montserrat"/>
              </a:rPr>
              <a:t>morte</a:t>
            </a:r>
            <a:r>
              <a:rPr lang="en-US" sz="2000" b="0" i="0" u="none" strike="noStrike" dirty="0">
                <a:solidFill>
                  <a:srgbClr val="20221D"/>
                </a:solidFill>
                <a:effectLst/>
                <a:latin typeface="Montserrat"/>
              </a:rPr>
              <a:t> </a:t>
            </a:r>
            <a:r>
              <a:rPr lang="en-US" sz="2000" b="0" i="0" u="none" strike="noStrike" dirty="0" err="1">
                <a:solidFill>
                  <a:srgbClr val="20221D"/>
                </a:solidFill>
                <a:effectLst/>
                <a:latin typeface="Montserrat"/>
              </a:rPr>
              <a:t>liberat</a:t>
            </a:r>
            <a:r>
              <a:rPr lang="en-US" sz="2000" b="0" i="0" u="none" strike="noStrike" dirty="0">
                <a:solidFill>
                  <a:srgbClr val="20221D"/>
                </a:solidFill>
                <a:effectLst/>
                <a:latin typeface="Montserrat"/>
              </a:rPr>
              <a:t> et non </a:t>
            </a:r>
            <a:r>
              <a:rPr lang="en-US" sz="2000" b="0" i="0" u="none" strike="noStrike" dirty="0" err="1">
                <a:solidFill>
                  <a:srgbClr val="20221D"/>
                </a:solidFill>
                <a:effectLst/>
                <a:latin typeface="Montserrat"/>
              </a:rPr>
              <a:t>patietur</a:t>
            </a:r>
            <a:r>
              <a:rPr lang="en-US" sz="2000" b="0" i="0" u="none" strike="noStrike" dirty="0">
                <a:solidFill>
                  <a:srgbClr val="20221D"/>
                </a:solidFill>
                <a:effectLst/>
                <a:latin typeface="Montserrat"/>
              </a:rPr>
              <a:t> </a:t>
            </a:r>
            <a:r>
              <a:rPr lang="en-US" sz="2000" b="0" i="0" u="none" strike="noStrike" dirty="0" err="1">
                <a:solidFill>
                  <a:srgbClr val="20221D"/>
                </a:solidFill>
                <a:effectLst/>
                <a:latin typeface="Montserrat"/>
              </a:rPr>
              <a:t>animam</a:t>
            </a:r>
            <a:r>
              <a:rPr lang="en-US" sz="2000" b="0" i="0" u="none" strike="noStrike" dirty="0">
                <a:solidFill>
                  <a:srgbClr val="20221D"/>
                </a:solidFill>
                <a:effectLst/>
                <a:latin typeface="Montserrat"/>
              </a:rPr>
              <a:t> ire in </a:t>
            </a:r>
            <a:r>
              <a:rPr lang="en-US" sz="2000" b="0" i="0" u="none" strike="noStrike" dirty="0" err="1">
                <a:solidFill>
                  <a:srgbClr val="20221D"/>
                </a:solidFill>
                <a:effectLst/>
                <a:latin typeface="Montserrat"/>
              </a:rPr>
              <a:t>tenebras</a:t>
            </a:r>
            <a:r>
              <a:rPr lang="en-US" sz="2000" b="0" i="0" u="none" strike="noStrike" dirty="0">
                <a:solidFill>
                  <a:srgbClr val="20221D"/>
                </a:solidFill>
                <a:effectLst/>
                <a:latin typeface="Montserrat"/>
              </a:rPr>
              <a:t> </a:t>
            </a:r>
            <a:r>
              <a:rPr lang="en-US" sz="2000" b="1" i="0" u="none" strike="noStrike" dirty="0">
                <a:solidFill>
                  <a:srgbClr val="20221D"/>
                </a:solidFill>
                <a:effectLst/>
                <a:latin typeface="Montserrat"/>
              </a:rPr>
              <a:t>fiducia</a:t>
            </a:r>
            <a:r>
              <a:rPr lang="en-US" sz="2000" b="0" i="0" u="none" strike="noStrike" dirty="0">
                <a:solidFill>
                  <a:srgbClr val="20221D"/>
                </a:solidFill>
                <a:effectLst/>
                <a:latin typeface="Montserrat"/>
              </a:rPr>
              <a:t> magna </a:t>
            </a:r>
            <a:r>
              <a:rPr lang="en-US" sz="2000" b="0" i="0" u="none" strike="noStrike" dirty="0" err="1">
                <a:solidFill>
                  <a:srgbClr val="20221D"/>
                </a:solidFill>
                <a:effectLst/>
                <a:latin typeface="Montserrat"/>
              </a:rPr>
              <a:t>erit</a:t>
            </a:r>
            <a:r>
              <a:rPr lang="en-US" sz="2000" b="0" i="0" u="none" strike="noStrike" dirty="0">
                <a:solidFill>
                  <a:srgbClr val="20221D"/>
                </a:solidFill>
                <a:effectLst/>
                <a:latin typeface="Montserrat"/>
              </a:rPr>
              <a:t> coram </a:t>
            </a:r>
            <a:r>
              <a:rPr lang="en-US" sz="2000" b="0" i="0" u="none" strike="noStrike" dirty="0" err="1">
                <a:solidFill>
                  <a:srgbClr val="20221D"/>
                </a:solidFill>
                <a:effectLst/>
                <a:latin typeface="Montserrat"/>
              </a:rPr>
              <a:t>summo</a:t>
            </a:r>
            <a:r>
              <a:rPr lang="en-US" sz="2000" b="0" i="0" u="none" strike="noStrike" dirty="0">
                <a:solidFill>
                  <a:srgbClr val="20221D"/>
                </a:solidFill>
                <a:effectLst/>
                <a:latin typeface="Montserrat"/>
              </a:rPr>
              <a:t> Deo </a:t>
            </a:r>
            <a:r>
              <a:rPr lang="en-US" sz="2000" b="0" i="0" u="none" strike="noStrike" dirty="0" err="1">
                <a:solidFill>
                  <a:srgbClr val="20221D"/>
                </a:solidFill>
                <a:effectLst/>
                <a:latin typeface="Montserrat"/>
              </a:rPr>
              <a:t>elemosyna</a:t>
            </a:r>
            <a:r>
              <a:rPr lang="en-US" sz="2000" b="0" i="0" u="none" strike="noStrike" dirty="0">
                <a:solidFill>
                  <a:srgbClr val="20221D"/>
                </a:solidFill>
                <a:effectLst/>
                <a:latin typeface="Montserrat"/>
              </a:rPr>
              <a:t> omnibus qui </a:t>
            </a:r>
            <a:r>
              <a:rPr lang="en-US" sz="2000" b="0" i="0" u="none" strike="noStrike" dirty="0" err="1">
                <a:solidFill>
                  <a:srgbClr val="20221D"/>
                </a:solidFill>
                <a:effectLst/>
                <a:latin typeface="Montserrat"/>
              </a:rPr>
              <a:t>faciunt</a:t>
            </a:r>
            <a:r>
              <a:rPr lang="en-US" sz="2000" b="0" i="0" u="none" strike="noStrike" dirty="0">
                <a:solidFill>
                  <a:srgbClr val="20221D"/>
                </a:solidFill>
                <a:effectLst/>
                <a:latin typeface="Montserrat"/>
              </a:rPr>
              <a:t> </a:t>
            </a:r>
            <a:r>
              <a:rPr lang="en-US" sz="2000" b="0" i="0" u="none" strike="noStrike" dirty="0" err="1">
                <a:solidFill>
                  <a:srgbClr val="20221D"/>
                </a:solidFill>
                <a:effectLst/>
                <a:latin typeface="Montserrat"/>
              </a:rPr>
              <a:t>eam</a:t>
            </a:r>
            <a:endParaRPr lang="en-US" sz="2000" b="0" i="0" u="none" strike="noStrike" dirty="0">
              <a:solidFill>
                <a:srgbClr val="20221D"/>
              </a:solidFill>
              <a:effectLst/>
              <a:latin typeface="Montserrat"/>
            </a:endParaRPr>
          </a:p>
          <a:p>
            <a:pPr algn="l"/>
            <a:endParaRPr lang="en-US" sz="2000" b="0" i="0" u="none" strike="noStrike" dirty="0">
              <a:solidFill>
                <a:srgbClr val="20221D"/>
              </a:solidFill>
              <a:effectLst/>
              <a:latin typeface="Montserrat"/>
            </a:endParaRPr>
          </a:p>
          <a:p>
            <a:pPr algn="l"/>
            <a:r>
              <a:rPr lang="el-GR" sz="2000" b="0" i="0" u="none" strike="noStrike" dirty="0">
                <a:solidFill>
                  <a:srgbClr val="20221D"/>
                </a:solidFill>
                <a:effectLst/>
                <a:latin typeface="Montserrat"/>
              </a:rPr>
              <a:t>διότι ἐλεημοσύνη ἐκ θανάτου ῥύεται καὶ οὐκ ἐᾷ εἰσελθεῖν εἰς τὸ σκότος·</a:t>
            </a:r>
            <a:r>
              <a:rPr lang="el-GR" sz="2000" b="1" i="0" u="none" strike="noStrike" dirty="0">
                <a:solidFill>
                  <a:srgbClr val="20221D"/>
                </a:solidFill>
                <a:effectLst/>
                <a:latin typeface="Montserrat"/>
              </a:rPr>
              <a:t> δῶρον </a:t>
            </a:r>
            <a:r>
              <a:rPr lang="el-GR" sz="2000" b="0" i="0" u="none" strike="noStrike" dirty="0">
                <a:solidFill>
                  <a:srgbClr val="20221D"/>
                </a:solidFill>
                <a:effectLst/>
                <a:latin typeface="Montserrat"/>
              </a:rPr>
              <a:t>γὰρ ἀγαθόν ἐστιν ἐλεημοσύνη πᾶσι τοῖς ποιοῦσιν αὐτὴν ἐνώπιον τοῦ ὑψίστου.</a:t>
            </a:r>
          </a:p>
        </p:txBody>
      </p:sp>
      <p:sp>
        <p:nvSpPr>
          <p:cNvPr id="4" name="TextBox 3">
            <a:extLst>
              <a:ext uri="{FF2B5EF4-FFF2-40B4-BE49-F238E27FC236}">
                <a16:creationId xmlns:a16="http://schemas.microsoft.com/office/drawing/2014/main" id="{E5E2242B-892A-4C5A-A4C1-63402303888A}"/>
              </a:ext>
            </a:extLst>
          </p:cNvPr>
          <p:cNvSpPr txBox="1"/>
          <p:nvPr/>
        </p:nvSpPr>
        <p:spPr>
          <a:xfrm>
            <a:off x="895739" y="4917233"/>
            <a:ext cx="11066106" cy="1477328"/>
          </a:xfrm>
          <a:prstGeom prst="rect">
            <a:avLst/>
          </a:prstGeom>
          <a:noFill/>
        </p:spPr>
        <p:txBody>
          <a:bodyPr wrap="square" rtlCol="0">
            <a:spAutoFit/>
          </a:bodyPr>
          <a:lstStyle/>
          <a:p>
            <a:pPr marL="285750" indent="-285750">
              <a:buFont typeface="Arial" panose="020B0604020202020204" pitchFamily="34" charset="0"/>
              <a:buChar char="•"/>
            </a:pPr>
            <a:r>
              <a:rPr lang="en-US" dirty="0"/>
              <a:t>Greek </a:t>
            </a:r>
            <a:r>
              <a:rPr lang="en-US" i="1" dirty="0" err="1"/>
              <a:t>doron</a:t>
            </a:r>
            <a:r>
              <a:rPr lang="en-US" dirty="0"/>
              <a:t> is “gift” (see Eph. 2:8)</a:t>
            </a:r>
          </a:p>
          <a:p>
            <a:pPr marL="285750" indent="-285750">
              <a:buFont typeface="Arial" panose="020B0604020202020204" pitchFamily="34" charset="0"/>
              <a:buChar char="•"/>
            </a:pPr>
            <a:r>
              <a:rPr lang="en-US" dirty="0"/>
              <a:t>English “confidence” has connotation of collateral</a:t>
            </a:r>
          </a:p>
          <a:p>
            <a:pPr marL="285750" indent="-285750">
              <a:buFont typeface="Arial" panose="020B0604020202020204" pitchFamily="34" charset="0"/>
              <a:buChar char="•"/>
            </a:pPr>
            <a:r>
              <a:rPr lang="en-US" dirty="0"/>
              <a:t>Collateral aligns with second meaning, “that which is </a:t>
            </a:r>
            <a:r>
              <a:rPr lang="en-US" dirty="0" err="1"/>
              <a:t>intrusted</a:t>
            </a:r>
            <a:r>
              <a:rPr lang="en-US" dirty="0"/>
              <a:t> to another on condition of its being returned”</a:t>
            </a:r>
          </a:p>
          <a:p>
            <a:pPr marL="285750" indent="-285750">
              <a:buFont typeface="Arial" panose="020B0604020202020204" pitchFamily="34" charset="0"/>
              <a:buChar char="•"/>
            </a:pPr>
            <a:r>
              <a:rPr lang="en-US" dirty="0"/>
              <a:t>Here, alms are collateral to deliver from sin, death, and darkness</a:t>
            </a:r>
          </a:p>
          <a:p>
            <a:pPr marL="285750" indent="-285750">
              <a:buFont typeface="Arial" panose="020B0604020202020204" pitchFamily="34" charset="0"/>
              <a:buChar char="•"/>
            </a:pPr>
            <a:r>
              <a:rPr lang="en-US" dirty="0"/>
              <a:t>Not what Reformed Theology has in mind… I hope</a:t>
            </a:r>
          </a:p>
        </p:txBody>
      </p:sp>
    </p:spTree>
    <p:extLst>
      <p:ext uri="{BB962C8B-B14F-4D97-AF65-F5344CB8AC3E}">
        <p14:creationId xmlns:p14="http://schemas.microsoft.com/office/powerpoint/2010/main" val="1178370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6935C8F-61CF-41E0-B28C-BBAD47BE35CB}"/>
              </a:ext>
            </a:extLst>
          </p:cNvPr>
          <p:cNvSpPr txBox="1"/>
          <p:nvPr/>
        </p:nvSpPr>
        <p:spPr>
          <a:xfrm>
            <a:off x="2071395" y="1997839"/>
            <a:ext cx="7585789" cy="2862322"/>
          </a:xfrm>
          <a:prstGeom prst="rect">
            <a:avLst/>
          </a:prstGeom>
          <a:noFill/>
        </p:spPr>
        <p:txBody>
          <a:bodyPr wrap="square">
            <a:spAutoFit/>
          </a:bodyPr>
          <a:lstStyle/>
          <a:p>
            <a:pPr algn="l"/>
            <a:r>
              <a:rPr lang="en-US" sz="20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For no one works in secret if he seeks to be known </a:t>
            </a:r>
            <a:r>
              <a:rPr lang="en-US" sz="2000" b="1"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openly</a:t>
            </a:r>
            <a:r>
              <a:rPr lang="en-US" sz="20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If you do these things, show yourself to the world.” (John 7:4 ESV)</a:t>
            </a:r>
          </a:p>
          <a:p>
            <a:pPr algn="l"/>
            <a:endParaRPr lang="en-US" sz="20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endParaRPr>
          </a:p>
          <a:p>
            <a:pPr algn="l"/>
            <a:r>
              <a:rPr lang="en-US" sz="20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Yet for fear of the Jews no one spoke </a:t>
            </a:r>
            <a:r>
              <a:rPr lang="en-US" sz="2000" b="1"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openly</a:t>
            </a:r>
            <a:r>
              <a:rPr lang="en-US" sz="20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of him. (John 7:13 ESV)</a:t>
            </a:r>
          </a:p>
          <a:p>
            <a:pPr algn="l"/>
            <a:endParaRPr lang="en-US" sz="20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endParaRPr>
          </a:p>
          <a:p>
            <a:pPr algn="l"/>
            <a:r>
              <a:rPr lang="en-US" sz="20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His disciples said, “Ah, now you are speaking </a:t>
            </a:r>
            <a:r>
              <a:rPr lang="en-US" sz="2000" b="1"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plainly</a:t>
            </a:r>
            <a:r>
              <a:rPr lang="en-US" sz="20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and not using figurative speech! (John 16:29 ESV)</a:t>
            </a:r>
          </a:p>
          <a:p>
            <a:pPr algn="l"/>
            <a:endParaRPr lang="en-US" sz="20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endParaRPr>
          </a:p>
          <a:p>
            <a:pPr algn="l"/>
            <a:r>
              <a:rPr lang="en-US" sz="20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Then Jesus told them </a:t>
            </a:r>
            <a:r>
              <a:rPr lang="en-US" sz="2000" b="1"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plainly</a:t>
            </a:r>
            <a:r>
              <a:rPr lang="en-US" sz="20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“Lazarus has died, (John 11:14 ESV)</a:t>
            </a:r>
          </a:p>
        </p:txBody>
      </p:sp>
      <p:sp>
        <p:nvSpPr>
          <p:cNvPr id="7" name="TextBox 6">
            <a:extLst>
              <a:ext uri="{FF2B5EF4-FFF2-40B4-BE49-F238E27FC236}">
                <a16:creationId xmlns:a16="http://schemas.microsoft.com/office/drawing/2014/main" id="{BBDE3FF1-CFE2-4D67-AC47-77BED6EBD195}"/>
              </a:ext>
            </a:extLst>
          </p:cNvPr>
          <p:cNvSpPr txBox="1"/>
          <p:nvPr/>
        </p:nvSpPr>
        <p:spPr>
          <a:xfrm>
            <a:off x="72312" y="93507"/>
            <a:ext cx="9538218" cy="646331"/>
          </a:xfrm>
          <a:prstGeom prst="rect">
            <a:avLst/>
          </a:prstGeom>
          <a:noFill/>
        </p:spPr>
        <p:txBody>
          <a:bodyPr wrap="square">
            <a:spAutoFit/>
          </a:bodyPr>
          <a:lstStyle/>
          <a:p>
            <a:r>
              <a:rPr lang="en-US" dirty="0">
                <a:latin typeface="SBL BibLit" panose="02000000000000000000" pitchFamily="2" charset="-79"/>
                <a:ea typeface="SBL BibLit" panose="02000000000000000000" pitchFamily="2" charset="-79"/>
                <a:cs typeface="SBL BibLit" panose="02000000000000000000" pitchFamily="2" charset="-79"/>
              </a:rPr>
              <a:t>The Greek word, πα</a:t>
            </a:r>
            <a:r>
              <a:rPr lang="en-US" dirty="0" err="1">
                <a:latin typeface="SBL BibLit" panose="02000000000000000000" pitchFamily="2" charset="-79"/>
                <a:ea typeface="SBL BibLit" panose="02000000000000000000" pitchFamily="2" charset="-79"/>
                <a:cs typeface="SBL BibLit" panose="02000000000000000000" pitchFamily="2" charset="-79"/>
              </a:rPr>
              <a:t>ῤῥησι</a:t>
            </a:r>
            <a:r>
              <a:rPr lang="en-US" dirty="0">
                <a:latin typeface="SBL BibLit" panose="02000000000000000000" pitchFamily="2" charset="-79"/>
                <a:ea typeface="SBL BibLit" panose="02000000000000000000" pitchFamily="2" charset="-79"/>
                <a:cs typeface="SBL BibLit" panose="02000000000000000000" pitchFamily="2" charset="-79"/>
              </a:rPr>
              <a:t>́α </a:t>
            </a:r>
            <a:r>
              <a:rPr lang="en-US" i="1" dirty="0">
                <a:latin typeface="SBL BibLit" panose="02000000000000000000" pitchFamily="2" charset="-79"/>
                <a:ea typeface="SBL BibLit" panose="02000000000000000000" pitchFamily="2" charset="-79"/>
                <a:cs typeface="SBL BibLit" panose="02000000000000000000" pitchFamily="2" charset="-79"/>
              </a:rPr>
              <a:t>parrhesia</a:t>
            </a:r>
            <a:r>
              <a:rPr lang="en-US" dirty="0">
                <a:latin typeface="SBL BibLit" panose="02000000000000000000" pitchFamily="2" charset="-79"/>
                <a:ea typeface="SBL BibLit" panose="02000000000000000000" pitchFamily="2" charset="-79"/>
                <a:cs typeface="SBL BibLit" panose="02000000000000000000" pitchFamily="2" charset="-79"/>
              </a:rPr>
              <a:t>, is often translated </a:t>
            </a:r>
            <a:r>
              <a:rPr lang="en-US" i="1" dirty="0">
                <a:latin typeface="SBL BibLit" panose="02000000000000000000" pitchFamily="2" charset="-79"/>
                <a:ea typeface="SBL BibLit" panose="02000000000000000000" pitchFamily="2" charset="-79"/>
                <a:cs typeface="SBL BibLit" panose="02000000000000000000" pitchFamily="2" charset="-79"/>
              </a:rPr>
              <a:t>fiducia</a:t>
            </a:r>
            <a:r>
              <a:rPr lang="en-US" dirty="0">
                <a:latin typeface="SBL BibLit" panose="02000000000000000000" pitchFamily="2" charset="-79"/>
                <a:ea typeface="SBL BibLit" panose="02000000000000000000" pitchFamily="2" charset="-79"/>
                <a:cs typeface="SBL BibLit" panose="02000000000000000000" pitchFamily="2" charset="-79"/>
              </a:rPr>
              <a:t> in the LXX. Here are some English occurrences where the Latin </a:t>
            </a:r>
            <a:r>
              <a:rPr lang="en-US" b="1" dirty="0">
                <a:latin typeface="SBL BibLit" panose="02000000000000000000" pitchFamily="2" charset="-79"/>
                <a:ea typeface="SBL BibLit" panose="02000000000000000000" pitchFamily="2" charset="-79"/>
                <a:cs typeface="SBL BibLit" panose="02000000000000000000" pitchFamily="2" charset="-79"/>
              </a:rPr>
              <a:t>is </a:t>
            </a:r>
            <a:r>
              <a:rPr lang="en-US" b="1" i="1" dirty="0">
                <a:latin typeface="SBL BibLit" panose="02000000000000000000" pitchFamily="2" charset="-79"/>
                <a:ea typeface="SBL BibLit" panose="02000000000000000000" pitchFamily="2" charset="-79"/>
                <a:cs typeface="SBL BibLit" panose="02000000000000000000" pitchFamily="2" charset="-79"/>
              </a:rPr>
              <a:t>fiducia</a:t>
            </a:r>
            <a:r>
              <a:rPr lang="en-US" dirty="0">
                <a:latin typeface="SBL BibLit" panose="02000000000000000000" pitchFamily="2" charset="-79"/>
                <a:ea typeface="SBL BibLit" panose="02000000000000000000" pitchFamily="2" charset="-79"/>
                <a:cs typeface="SBL BibLit" panose="02000000000000000000" pitchFamily="2" charset="-79"/>
              </a:rPr>
              <a:t>:</a:t>
            </a:r>
          </a:p>
        </p:txBody>
      </p:sp>
    </p:spTree>
    <p:extLst>
      <p:ext uri="{BB962C8B-B14F-4D97-AF65-F5344CB8AC3E}">
        <p14:creationId xmlns:p14="http://schemas.microsoft.com/office/powerpoint/2010/main" val="1012173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CF249-9261-4BB8-AD50-15AAECE95212}"/>
              </a:ext>
            </a:extLst>
          </p:cNvPr>
          <p:cNvSpPr>
            <a:spLocks noGrp="1"/>
          </p:cNvSpPr>
          <p:nvPr>
            <p:ph type="ctrTitle"/>
          </p:nvPr>
        </p:nvSpPr>
        <p:spPr/>
        <p:txBody>
          <a:bodyPr/>
          <a:lstStyle/>
          <a:p>
            <a:r>
              <a:rPr lang="en-US" dirty="0"/>
              <a:t>Review!</a:t>
            </a:r>
          </a:p>
        </p:txBody>
      </p:sp>
    </p:spTree>
    <p:extLst>
      <p:ext uri="{BB962C8B-B14F-4D97-AF65-F5344CB8AC3E}">
        <p14:creationId xmlns:p14="http://schemas.microsoft.com/office/powerpoint/2010/main" val="308065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E94597-D5D8-48A6-88D1-95335D0274B6}"/>
              </a:ext>
            </a:extLst>
          </p:cNvPr>
          <p:cNvSpPr txBox="1"/>
          <p:nvPr/>
        </p:nvSpPr>
        <p:spPr>
          <a:xfrm>
            <a:off x="72312" y="93507"/>
            <a:ext cx="9538218" cy="646331"/>
          </a:xfrm>
          <a:prstGeom prst="rect">
            <a:avLst/>
          </a:prstGeom>
          <a:noFill/>
        </p:spPr>
        <p:txBody>
          <a:bodyPr wrap="square">
            <a:spAutoFit/>
          </a:bodyPr>
          <a:lstStyle/>
          <a:p>
            <a:r>
              <a:rPr lang="en-US" dirty="0">
                <a:latin typeface="SBL BibLit" panose="02000000000000000000" pitchFamily="2" charset="-79"/>
                <a:ea typeface="SBL BibLit" panose="02000000000000000000" pitchFamily="2" charset="-79"/>
                <a:cs typeface="SBL BibLit" panose="02000000000000000000" pitchFamily="2" charset="-79"/>
              </a:rPr>
              <a:t>The Greek word, πα</a:t>
            </a:r>
            <a:r>
              <a:rPr lang="en-US" dirty="0" err="1">
                <a:latin typeface="SBL BibLit" panose="02000000000000000000" pitchFamily="2" charset="-79"/>
                <a:ea typeface="SBL BibLit" panose="02000000000000000000" pitchFamily="2" charset="-79"/>
                <a:cs typeface="SBL BibLit" panose="02000000000000000000" pitchFamily="2" charset="-79"/>
              </a:rPr>
              <a:t>ῤῥησι</a:t>
            </a:r>
            <a:r>
              <a:rPr lang="en-US" dirty="0">
                <a:latin typeface="SBL BibLit" panose="02000000000000000000" pitchFamily="2" charset="-79"/>
                <a:ea typeface="SBL BibLit" panose="02000000000000000000" pitchFamily="2" charset="-79"/>
                <a:cs typeface="SBL BibLit" panose="02000000000000000000" pitchFamily="2" charset="-79"/>
              </a:rPr>
              <a:t>́α </a:t>
            </a:r>
            <a:r>
              <a:rPr lang="en-US" i="1" dirty="0">
                <a:latin typeface="SBL BibLit" panose="02000000000000000000" pitchFamily="2" charset="-79"/>
                <a:ea typeface="SBL BibLit" panose="02000000000000000000" pitchFamily="2" charset="-79"/>
                <a:cs typeface="SBL BibLit" panose="02000000000000000000" pitchFamily="2" charset="-79"/>
              </a:rPr>
              <a:t>parrhesia</a:t>
            </a:r>
            <a:r>
              <a:rPr lang="en-US" dirty="0">
                <a:latin typeface="SBL BibLit" panose="02000000000000000000" pitchFamily="2" charset="-79"/>
                <a:ea typeface="SBL BibLit" panose="02000000000000000000" pitchFamily="2" charset="-79"/>
                <a:cs typeface="SBL BibLit" panose="02000000000000000000" pitchFamily="2" charset="-79"/>
              </a:rPr>
              <a:t>, is often translated </a:t>
            </a:r>
            <a:r>
              <a:rPr lang="en-US" i="1" dirty="0">
                <a:latin typeface="SBL BibLit" panose="02000000000000000000" pitchFamily="2" charset="-79"/>
                <a:ea typeface="SBL BibLit" panose="02000000000000000000" pitchFamily="2" charset="-79"/>
                <a:cs typeface="SBL BibLit" panose="02000000000000000000" pitchFamily="2" charset="-79"/>
              </a:rPr>
              <a:t>fiducia</a:t>
            </a:r>
            <a:r>
              <a:rPr lang="en-US" dirty="0">
                <a:latin typeface="SBL BibLit" panose="02000000000000000000" pitchFamily="2" charset="-79"/>
                <a:ea typeface="SBL BibLit" panose="02000000000000000000" pitchFamily="2" charset="-79"/>
                <a:cs typeface="SBL BibLit" panose="02000000000000000000" pitchFamily="2" charset="-79"/>
              </a:rPr>
              <a:t> in the LXX. Here are some English occurrences where the Latin </a:t>
            </a:r>
            <a:r>
              <a:rPr lang="en-US" b="1" dirty="0">
                <a:latin typeface="SBL BibLit" panose="02000000000000000000" pitchFamily="2" charset="-79"/>
                <a:ea typeface="SBL BibLit" panose="02000000000000000000" pitchFamily="2" charset="-79"/>
                <a:cs typeface="SBL BibLit" panose="02000000000000000000" pitchFamily="2" charset="-79"/>
              </a:rPr>
              <a:t>is </a:t>
            </a:r>
            <a:r>
              <a:rPr lang="en-US" b="1" i="1" dirty="0">
                <a:latin typeface="SBL BibLit" panose="02000000000000000000" pitchFamily="2" charset="-79"/>
                <a:ea typeface="SBL BibLit" panose="02000000000000000000" pitchFamily="2" charset="-79"/>
                <a:cs typeface="SBL BibLit" panose="02000000000000000000" pitchFamily="2" charset="-79"/>
              </a:rPr>
              <a:t>fiducia</a:t>
            </a:r>
            <a:r>
              <a:rPr lang="en-US" dirty="0">
                <a:latin typeface="SBL BibLit" panose="02000000000000000000" pitchFamily="2" charset="-79"/>
                <a:ea typeface="SBL BibLit" panose="02000000000000000000" pitchFamily="2" charset="-79"/>
                <a:cs typeface="SBL BibLit" panose="02000000000000000000" pitchFamily="2" charset="-79"/>
              </a:rPr>
              <a:t>:</a:t>
            </a:r>
          </a:p>
        </p:txBody>
      </p:sp>
      <p:sp>
        <p:nvSpPr>
          <p:cNvPr id="5" name="TextBox 4">
            <a:extLst>
              <a:ext uri="{FF2B5EF4-FFF2-40B4-BE49-F238E27FC236}">
                <a16:creationId xmlns:a16="http://schemas.microsoft.com/office/drawing/2014/main" id="{76935C8F-61CF-41E0-B28C-BBAD47BE35CB}"/>
              </a:ext>
            </a:extLst>
          </p:cNvPr>
          <p:cNvSpPr txBox="1"/>
          <p:nvPr/>
        </p:nvSpPr>
        <p:spPr>
          <a:xfrm>
            <a:off x="828867" y="1047748"/>
            <a:ext cx="11280711" cy="5632311"/>
          </a:xfrm>
          <a:prstGeom prst="rect">
            <a:avLst/>
          </a:prstGeom>
          <a:noFill/>
        </p:spPr>
        <p:txBody>
          <a:bodyPr wrap="square">
            <a:spAutoFit/>
          </a:bodyPr>
          <a:lstStyle/>
          <a:p>
            <a:pPr algn="l"/>
            <a:r>
              <a:rPr lang="en-US"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Philemon 8</a:t>
            </a:r>
          </a:p>
          <a:p>
            <a:pPr algn="l"/>
            <a:r>
              <a:rPr lang="en-US"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Accordingly, though I am </a:t>
            </a:r>
            <a:r>
              <a:rPr lang="en-US" b="1"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bold</a:t>
            </a:r>
            <a:r>
              <a:rPr lang="en-US"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[lit. “I have </a:t>
            </a:r>
            <a:r>
              <a:rPr lang="el-GR"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παῤῥησία”] </a:t>
            </a:r>
            <a:r>
              <a:rPr lang="en-US"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enough in Christ to command you to do what is required, (ESV)</a:t>
            </a:r>
          </a:p>
          <a:p>
            <a:pPr algn="l"/>
            <a:r>
              <a:rPr lang="el-GR"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Διό, πολλὴν ἐν Χριστῷ </a:t>
            </a:r>
            <a:r>
              <a:rPr lang="el-GR" b="1"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παρρησίαν</a:t>
            </a:r>
            <a:r>
              <a:rPr lang="el-GR"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ἔχων ἐπιτάσσειν σοι τὸ ἀνῆκον,</a:t>
            </a:r>
          </a:p>
          <a:p>
            <a:pPr algn="l"/>
            <a:r>
              <a:rPr lang="en-US"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propter </a:t>
            </a:r>
            <a:r>
              <a:rPr lang="en-US"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quod</a:t>
            </a:r>
            <a:r>
              <a:rPr lang="en-US"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t>
            </a:r>
            <a:r>
              <a:rPr lang="en-US"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multam</a:t>
            </a:r>
            <a:r>
              <a:rPr lang="en-US"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t>
            </a:r>
            <a:r>
              <a:rPr lang="en-US" b="1"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fiduciam</a:t>
            </a:r>
            <a:r>
              <a:rPr lang="en-US"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t>
            </a:r>
            <a:r>
              <a:rPr lang="en-US"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habentes</a:t>
            </a:r>
            <a:r>
              <a:rPr lang="en-US"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in Christo </a:t>
            </a:r>
            <a:r>
              <a:rPr lang="en-US"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Iesu</a:t>
            </a:r>
            <a:r>
              <a:rPr lang="en-US"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t>
            </a:r>
            <a:r>
              <a:rPr lang="en-US"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imperandi</a:t>
            </a:r>
            <a:r>
              <a:rPr lang="en-US"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t>
            </a:r>
            <a:r>
              <a:rPr lang="en-US"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tibi</a:t>
            </a:r>
            <a:r>
              <a:rPr lang="en-US"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t>
            </a:r>
            <a:r>
              <a:rPr lang="en-US"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quod</a:t>
            </a:r>
            <a:r>
              <a:rPr lang="en-US"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ad rem </a:t>
            </a:r>
            <a:r>
              <a:rPr lang="en-US"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pertinet</a:t>
            </a:r>
            <a:endParaRPr lang="en-US"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endParaRPr>
          </a:p>
          <a:p>
            <a:pPr algn="l"/>
            <a:r>
              <a:rPr lang="en-US"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t>
            </a:r>
          </a:p>
          <a:p>
            <a:pPr algn="l"/>
            <a:r>
              <a:rPr lang="en-US"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2 Corinthians 3:12</a:t>
            </a:r>
          </a:p>
          <a:p>
            <a:pPr algn="l"/>
            <a:r>
              <a:rPr lang="en-US"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Seeing then that we have such hope, we use great </a:t>
            </a:r>
            <a:r>
              <a:rPr lang="en-US" b="1"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plainness of speech</a:t>
            </a:r>
            <a:r>
              <a:rPr lang="en-US"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(KJV)</a:t>
            </a:r>
          </a:p>
          <a:p>
            <a:pPr algn="l"/>
            <a:r>
              <a:rPr lang="en-US"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Since we have such a hope, we are very </a:t>
            </a:r>
            <a:r>
              <a:rPr lang="en-US" b="1"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bold</a:t>
            </a:r>
            <a:r>
              <a:rPr lang="en-US"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(ESV)</a:t>
            </a:r>
          </a:p>
          <a:p>
            <a:pPr algn="l"/>
            <a:r>
              <a:rPr lang="el-GR"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῎Εχοντες οὖν τοιαύτην ἐλπίδα πολλῇ </a:t>
            </a:r>
            <a:r>
              <a:rPr lang="el-GR" b="1"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παρρησίᾳ</a:t>
            </a:r>
            <a:r>
              <a:rPr lang="el-GR"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χρώμεθα,</a:t>
            </a:r>
          </a:p>
          <a:p>
            <a:pPr algn="l"/>
            <a:r>
              <a:rPr lang="en-US"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habentes</a:t>
            </a:r>
            <a:r>
              <a:rPr lang="en-US"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t>
            </a:r>
            <a:r>
              <a:rPr lang="en-US"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igitur</a:t>
            </a:r>
            <a:r>
              <a:rPr lang="en-US"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t>
            </a:r>
            <a:r>
              <a:rPr lang="en-US"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talem</a:t>
            </a:r>
            <a:r>
              <a:rPr lang="en-US"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t>
            </a:r>
            <a:r>
              <a:rPr lang="en-US"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spem</a:t>
            </a:r>
            <a:r>
              <a:rPr lang="en-US"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t>
            </a:r>
            <a:r>
              <a:rPr lang="en-US"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multa</a:t>
            </a:r>
            <a:r>
              <a:rPr lang="en-US"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t>
            </a:r>
            <a:r>
              <a:rPr lang="en-US" b="1"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fiducia</a:t>
            </a:r>
            <a:r>
              <a:rPr lang="en-US"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t>
            </a:r>
            <a:r>
              <a:rPr lang="en-US"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utimur</a:t>
            </a:r>
            <a:endParaRPr lang="en-US"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endParaRPr>
          </a:p>
          <a:p>
            <a:pPr algn="l"/>
            <a:r>
              <a:rPr lang="en-US"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t>
            </a:r>
          </a:p>
          <a:p>
            <a:pPr algn="l"/>
            <a:r>
              <a:rPr lang="en-US"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1 John 2:28</a:t>
            </a:r>
          </a:p>
          <a:p>
            <a:pPr algn="l"/>
            <a:r>
              <a:rPr lang="en-US"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And now, children, abide in him, that if he be manifested we may have </a:t>
            </a:r>
            <a:r>
              <a:rPr lang="en-US" b="1"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boldness</a:t>
            </a:r>
            <a:r>
              <a:rPr lang="en-US"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and not be put to shame from before him at his coming. (KJV)</a:t>
            </a:r>
          </a:p>
          <a:p>
            <a:pPr algn="l"/>
            <a:r>
              <a:rPr lang="en-US"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And now, little children, abide in him, so that when he appears we may have </a:t>
            </a:r>
            <a:r>
              <a:rPr lang="en-US" b="1"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confidence</a:t>
            </a:r>
            <a:r>
              <a:rPr lang="en-US"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and not shrink from him in shame at his coming. (ESV)</a:t>
            </a:r>
          </a:p>
          <a:p>
            <a:pPr algn="l"/>
            <a:r>
              <a:rPr lang="el-GR"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Καὶ νῦν, τεκνία, μένετε ἐν αὐτῷ, ἵνα ὅταν φανερωθῇ ἔχωμεν </a:t>
            </a:r>
            <a:r>
              <a:rPr lang="el-GR" b="1"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παρρησίαν</a:t>
            </a:r>
            <a:r>
              <a:rPr lang="el-GR"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καὶ μὴ αἰσχυνθῶμεν ἀπ᾿ αὐτοῦ ἐν τῇ παρουσίᾳ αὐτοῦ.</a:t>
            </a:r>
          </a:p>
          <a:p>
            <a:pPr algn="l"/>
            <a:r>
              <a:rPr lang="en-US"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et </a:t>
            </a:r>
            <a:r>
              <a:rPr lang="en-US"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nunc</a:t>
            </a:r>
            <a:r>
              <a:rPr lang="en-US"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t>
            </a:r>
            <a:r>
              <a:rPr lang="en-US"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filioli</a:t>
            </a:r>
            <a:r>
              <a:rPr lang="en-US"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t>
            </a:r>
            <a:r>
              <a:rPr lang="en-US"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manete</a:t>
            </a:r>
            <a:r>
              <a:rPr lang="en-US"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in </a:t>
            </a:r>
            <a:r>
              <a:rPr lang="en-US"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eo</a:t>
            </a:r>
            <a:r>
              <a:rPr lang="en-US"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t>
            </a:r>
            <a:r>
              <a:rPr lang="en-US"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ut</a:t>
            </a:r>
            <a:r>
              <a:rPr lang="en-US"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cum </a:t>
            </a:r>
            <a:r>
              <a:rPr lang="en-US"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apparuerit</a:t>
            </a:r>
            <a:r>
              <a:rPr lang="en-US"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t>
            </a:r>
            <a:r>
              <a:rPr lang="en-US"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habeamus</a:t>
            </a:r>
            <a:r>
              <a:rPr lang="en-US"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t>
            </a:r>
            <a:r>
              <a:rPr lang="en-US" b="1"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fiduciam</a:t>
            </a:r>
            <a:r>
              <a:rPr lang="en-US"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et non </a:t>
            </a:r>
            <a:r>
              <a:rPr lang="en-US"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confundamur</a:t>
            </a:r>
            <a:r>
              <a:rPr lang="en-US"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ab </a:t>
            </a:r>
            <a:r>
              <a:rPr lang="en-US"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eo</a:t>
            </a:r>
            <a:r>
              <a:rPr lang="en-US"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in </a:t>
            </a:r>
            <a:r>
              <a:rPr lang="en-US"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adventu</a:t>
            </a:r>
            <a:r>
              <a:rPr lang="en-US"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t>
            </a:r>
            <a:r>
              <a:rPr lang="en-US"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eius</a:t>
            </a:r>
            <a:endParaRPr lang="en-US"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endParaRPr>
          </a:p>
        </p:txBody>
      </p:sp>
    </p:spTree>
    <p:extLst>
      <p:ext uri="{BB962C8B-B14F-4D97-AF65-F5344CB8AC3E}">
        <p14:creationId xmlns:p14="http://schemas.microsoft.com/office/powerpoint/2010/main" val="1314590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7722BF-8425-4961-8302-DF71B9C1896E}"/>
              </a:ext>
            </a:extLst>
          </p:cNvPr>
          <p:cNvSpPr txBox="1"/>
          <p:nvPr/>
        </p:nvSpPr>
        <p:spPr>
          <a:xfrm>
            <a:off x="1116563" y="2435290"/>
            <a:ext cx="10030408" cy="1569660"/>
          </a:xfrm>
          <a:prstGeom prst="rect">
            <a:avLst/>
          </a:prstGeom>
          <a:noFill/>
        </p:spPr>
        <p:txBody>
          <a:bodyPr wrap="square" rtlCol="0">
            <a:spAutoFit/>
          </a:bodyPr>
          <a:lstStyle/>
          <a:p>
            <a:pPr algn="ctr"/>
            <a:r>
              <a:rPr lang="en-US" sz="3200" b="1" i="1" dirty="0"/>
              <a:t>Fiducia</a:t>
            </a:r>
            <a:r>
              <a:rPr lang="en-US" sz="3200" b="1" dirty="0"/>
              <a:t> is not “faith.”</a:t>
            </a:r>
          </a:p>
          <a:p>
            <a:pPr algn="ctr"/>
            <a:r>
              <a:rPr lang="en-US" sz="3200" b="1" i="1" dirty="0"/>
              <a:t>Fiducia</a:t>
            </a:r>
            <a:r>
              <a:rPr lang="en-US" sz="3200" b="1" dirty="0"/>
              <a:t> is not “fidelity.”</a:t>
            </a:r>
          </a:p>
          <a:p>
            <a:pPr algn="ctr"/>
            <a:r>
              <a:rPr lang="en-US" sz="3200" b="1" i="1" dirty="0"/>
              <a:t>Fiducia</a:t>
            </a:r>
            <a:r>
              <a:rPr lang="en-US" sz="3200" b="1" dirty="0"/>
              <a:t> is not “</a:t>
            </a:r>
            <a:r>
              <a:rPr lang="el-GR" sz="3200" b="1" dirty="0"/>
              <a:t>πίστις </a:t>
            </a:r>
            <a:r>
              <a:rPr lang="en-US" sz="3200" b="1" dirty="0"/>
              <a:t>(</a:t>
            </a:r>
            <a:r>
              <a:rPr lang="en-US" sz="3200" b="1" i="1" dirty="0"/>
              <a:t>pistis</a:t>
            </a:r>
            <a:r>
              <a:rPr lang="en-US" sz="3200" b="1" dirty="0"/>
              <a:t>).”</a:t>
            </a:r>
          </a:p>
        </p:txBody>
      </p:sp>
      <p:pic>
        <p:nvPicPr>
          <p:cNvPr id="4" name="Picture 3">
            <a:extLst>
              <a:ext uri="{FF2B5EF4-FFF2-40B4-BE49-F238E27FC236}">
                <a16:creationId xmlns:a16="http://schemas.microsoft.com/office/drawing/2014/main" id="{B9D0B497-45EC-4DB6-90E7-CB00A63D49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091" y="370212"/>
            <a:ext cx="2222843" cy="2296009"/>
          </a:xfrm>
          <a:prstGeom prst="rect">
            <a:avLst/>
          </a:prstGeom>
        </p:spPr>
      </p:pic>
    </p:spTree>
    <p:extLst>
      <p:ext uri="{BB962C8B-B14F-4D97-AF65-F5344CB8AC3E}">
        <p14:creationId xmlns:p14="http://schemas.microsoft.com/office/powerpoint/2010/main" val="5353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037985-1280-4A80-80A3-0AE838D3D998}"/>
              </a:ext>
            </a:extLst>
          </p:cNvPr>
          <p:cNvSpPr txBox="1"/>
          <p:nvPr/>
        </p:nvSpPr>
        <p:spPr>
          <a:xfrm>
            <a:off x="192156" y="1299153"/>
            <a:ext cx="11807687" cy="5262979"/>
          </a:xfrm>
          <a:prstGeom prst="rect">
            <a:avLst/>
          </a:prstGeom>
          <a:noFill/>
        </p:spPr>
        <p:txBody>
          <a:bodyPr wrap="square">
            <a:spAutoFit/>
          </a:bodyPr>
          <a:lstStyle/>
          <a:p>
            <a:pPr algn="l"/>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John 3:16</a:t>
            </a:r>
          </a:p>
          <a:p>
            <a:pPr algn="l"/>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“For God so loved the world, that he gave his only Son, that whoever </a:t>
            </a:r>
            <a:r>
              <a:rPr lang="en-US" sz="1600" b="1"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believes</a:t>
            </a:r>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in him should not perish but have eternal life. (ESV)</a:t>
            </a:r>
          </a:p>
          <a:p>
            <a:pPr algn="l"/>
            <a:r>
              <a:rPr lang="el-GR"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οὕτω γὰρ ἡγάπησεν ὁ Θεὸς τὸν κόσμον, ὥστε τὸν υἱὸν αὐτοῦ τὸν μονογενῆ ἔδωκεν, ἵνα πᾶς ὁ </a:t>
            </a:r>
            <a:r>
              <a:rPr lang="el-GR" sz="1600" b="1"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πιστεύων</a:t>
            </a:r>
            <a:r>
              <a:rPr lang="el-GR"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εἰς αὐτὸν μὴ ἀπόληται, ἀλλ᾿ ἔχῃ ζωὴν αἰώνιον.</a:t>
            </a:r>
          </a:p>
          <a:p>
            <a:pPr algn="l"/>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sic </a:t>
            </a:r>
            <a:r>
              <a:rPr lang="en-US" sz="1600"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enim</a:t>
            </a:r>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dilexit</a:t>
            </a:r>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Deus mundum </a:t>
            </a:r>
            <a:r>
              <a:rPr lang="en-US" sz="1600"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ut</a:t>
            </a:r>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Filium</a:t>
            </a:r>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suum</a:t>
            </a:r>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unigenitum</a:t>
            </a:r>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daret</a:t>
            </a:r>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ut</a:t>
            </a:r>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omnis</a:t>
            </a:r>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qui </a:t>
            </a:r>
            <a:r>
              <a:rPr lang="en-US" sz="1600" b="1"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credit</a:t>
            </a:r>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in </a:t>
            </a:r>
            <a:r>
              <a:rPr lang="en-US" sz="1600"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eum</a:t>
            </a:r>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non </a:t>
            </a:r>
            <a:r>
              <a:rPr lang="en-US" sz="1600"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pereat</a:t>
            </a:r>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sed </a:t>
            </a:r>
            <a:r>
              <a:rPr lang="en-US" sz="1600"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habeat</a:t>
            </a:r>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vitam</a:t>
            </a:r>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aeternam</a:t>
            </a:r>
            <a:endPar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endParaRPr>
          </a:p>
          <a:p>
            <a:pPr algn="l"/>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t>
            </a:r>
          </a:p>
          <a:p>
            <a:pPr algn="l"/>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John 5:24</a:t>
            </a:r>
          </a:p>
          <a:p>
            <a:pPr algn="l"/>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Truly, truly, I say to you, whoever hears my word and </a:t>
            </a:r>
            <a:r>
              <a:rPr lang="en-US" sz="1600" b="1"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believes</a:t>
            </a:r>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him who sent me has eternal life. He does not come into judgment, but has passed from death to life.</a:t>
            </a:r>
          </a:p>
          <a:p>
            <a:pPr algn="l"/>
            <a:r>
              <a:rPr lang="el-GR"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ἀμὴν ἀμὴν λέγω ὑμῖν ὅτι ὁ τὸν λόγον μου ἀκούων καὶ </a:t>
            </a:r>
            <a:r>
              <a:rPr lang="el-GR" sz="1600" b="1"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πιστεύων</a:t>
            </a:r>
            <a:r>
              <a:rPr lang="el-GR"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τῷ πέμψαντί με ἔχει ζωὴν αἰώνιον, καὶ εἰς κρίσιν οὐκ ἔρχεται, ἀλλὰ μεταβέβηκεν ἐκ τοῦ θανάτου εἰς τὴν ζωήν.</a:t>
            </a:r>
          </a:p>
          <a:p>
            <a:pPr algn="l"/>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amen </a:t>
            </a:r>
            <a:r>
              <a:rPr lang="en-US" sz="1600"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amen</a:t>
            </a:r>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dico</a:t>
            </a:r>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vobis </a:t>
            </a:r>
            <a:r>
              <a:rPr lang="en-US" sz="1600"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quia</a:t>
            </a:r>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qui verbum </a:t>
            </a:r>
            <a:r>
              <a:rPr lang="en-US" sz="1600"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meum</a:t>
            </a:r>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audit et </a:t>
            </a:r>
            <a:r>
              <a:rPr lang="en-US" sz="1600" b="1"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credit</a:t>
            </a:r>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ei</a:t>
            </a:r>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qui </a:t>
            </a:r>
            <a:r>
              <a:rPr lang="en-US" sz="1600"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misit</a:t>
            </a:r>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me </a:t>
            </a:r>
            <a:r>
              <a:rPr lang="en-US" sz="1600"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habet</a:t>
            </a:r>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vitam</a:t>
            </a:r>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aeternam</a:t>
            </a:r>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et in </a:t>
            </a:r>
            <a:r>
              <a:rPr lang="en-US" sz="1600"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iudicium</a:t>
            </a:r>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non </a:t>
            </a:r>
            <a:r>
              <a:rPr lang="en-US" sz="1600"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venit</a:t>
            </a:r>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sed transit a </a:t>
            </a:r>
            <a:r>
              <a:rPr lang="en-US" sz="1600"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morte</a:t>
            </a:r>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in </a:t>
            </a:r>
            <a:r>
              <a:rPr lang="en-US" sz="1600"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vitam</a:t>
            </a:r>
            <a:endPar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endParaRPr>
          </a:p>
          <a:p>
            <a:pPr algn="l"/>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t>
            </a:r>
          </a:p>
          <a:p>
            <a:pPr algn="l"/>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Act 16:30-31</a:t>
            </a:r>
          </a:p>
          <a:p>
            <a:pPr algn="l"/>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Then he brought them out and said, “Sirs, what must I do to be saved?” And they said, “</a:t>
            </a:r>
            <a:r>
              <a:rPr lang="en-US" sz="1600" b="1"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Believe</a:t>
            </a:r>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in the Lord Jesus, and you will be saved, you and your household.” (ESV)</a:t>
            </a:r>
          </a:p>
          <a:p>
            <a:pPr algn="l"/>
            <a:r>
              <a:rPr lang="el-GR"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καὶ προαγαγὼν αὐτοὺς ἔξω ἔφη· κύριοι, τί με δεῖ ποιεῖν ἵνα σωθῶ; οἱ δὲ εἶπον· </a:t>
            </a:r>
            <a:r>
              <a:rPr lang="el-GR" sz="1600" b="1"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πίστευσον</a:t>
            </a:r>
            <a:r>
              <a:rPr lang="el-GR"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ἐπὶ τὸν Κύριον ᾿Ιησοῦν Χριστὸν, καὶ σωθήσῃ σὺ καὶ ὁ οἶκός σου.</a:t>
            </a:r>
          </a:p>
          <a:p>
            <a:pPr algn="l"/>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et </a:t>
            </a:r>
            <a:r>
              <a:rPr lang="en-US" sz="1600"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producens</a:t>
            </a:r>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eos</a:t>
            </a:r>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foras</a:t>
            </a:r>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ait</a:t>
            </a:r>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domini quid me </a:t>
            </a:r>
            <a:r>
              <a:rPr lang="en-US" sz="1600"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oportet</a:t>
            </a:r>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facere</a:t>
            </a:r>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ut</a:t>
            </a:r>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salvus</a:t>
            </a:r>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fiam</a:t>
            </a:r>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at </a:t>
            </a:r>
            <a:r>
              <a:rPr lang="en-US" sz="1600"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illi</a:t>
            </a:r>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dixerunt</a:t>
            </a:r>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1"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crede</a:t>
            </a:r>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in Domino </a:t>
            </a:r>
            <a:r>
              <a:rPr lang="en-US" sz="1600"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Iesu</a:t>
            </a:r>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et </a:t>
            </a:r>
            <a:r>
              <a:rPr lang="en-US" sz="1600"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salvus</a:t>
            </a:r>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eris</a:t>
            </a:r>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a:t>
            </a:r>
            <a:r>
              <a:rPr lang="en-US" sz="1600"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tu</a:t>
            </a:r>
            <a:r>
              <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 et domus </a:t>
            </a:r>
            <a:r>
              <a:rPr lang="en-US" sz="1600" b="0" i="0" u="none" strike="noStrike" dirty="0" err="1">
                <a:solidFill>
                  <a:srgbClr val="20221D"/>
                </a:solidFill>
                <a:effectLst/>
                <a:latin typeface="SBL BibLit" panose="02000000000000000000" pitchFamily="2" charset="-79"/>
                <a:ea typeface="SBL BibLit" panose="02000000000000000000" pitchFamily="2" charset="-79"/>
                <a:cs typeface="SBL BibLit" panose="02000000000000000000" pitchFamily="2" charset="-79"/>
              </a:rPr>
              <a:t>tua</a:t>
            </a:r>
            <a:endParaRPr lang="en-US" sz="1600" b="0" i="0" u="none" strike="noStrike" dirty="0">
              <a:solidFill>
                <a:srgbClr val="20221D"/>
              </a:solidFill>
              <a:effectLst/>
              <a:latin typeface="SBL BibLit" panose="02000000000000000000" pitchFamily="2" charset="-79"/>
              <a:ea typeface="SBL BibLit" panose="02000000000000000000" pitchFamily="2" charset="-79"/>
              <a:cs typeface="SBL BibLit" panose="02000000000000000000" pitchFamily="2" charset="-79"/>
            </a:endParaRPr>
          </a:p>
        </p:txBody>
      </p:sp>
      <p:sp>
        <p:nvSpPr>
          <p:cNvPr id="4" name="TextBox 3">
            <a:extLst>
              <a:ext uri="{FF2B5EF4-FFF2-40B4-BE49-F238E27FC236}">
                <a16:creationId xmlns:a16="http://schemas.microsoft.com/office/drawing/2014/main" id="{3F2550DF-F98D-4B45-917A-099DB81C55BE}"/>
              </a:ext>
            </a:extLst>
          </p:cNvPr>
          <p:cNvSpPr txBox="1"/>
          <p:nvPr/>
        </p:nvSpPr>
        <p:spPr>
          <a:xfrm>
            <a:off x="278297" y="554285"/>
            <a:ext cx="11721546" cy="523220"/>
          </a:xfrm>
          <a:prstGeom prst="rect">
            <a:avLst/>
          </a:prstGeom>
          <a:noFill/>
        </p:spPr>
        <p:txBody>
          <a:bodyPr wrap="square" rtlCol="0">
            <a:spAutoFit/>
          </a:bodyPr>
          <a:lstStyle/>
          <a:p>
            <a:pPr algn="ctr"/>
            <a:r>
              <a:rPr lang="en-US" sz="2800" i="1" dirty="0"/>
              <a:t>Credo</a:t>
            </a:r>
            <a:r>
              <a:rPr lang="en-US" sz="2800" dirty="0"/>
              <a:t> = </a:t>
            </a:r>
            <a:r>
              <a:rPr lang="el-GR" sz="2800" dirty="0"/>
              <a:t>πιστεύω (</a:t>
            </a:r>
            <a:r>
              <a:rPr lang="en-US" sz="2800" i="1" dirty="0"/>
              <a:t>pisteuo</a:t>
            </a:r>
            <a:r>
              <a:rPr lang="en-US" sz="2800" dirty="0"/>
              <a:t>̄) </a:t>
            </a:r>
            <a:endParaRPr lang="en-US" sz="2800" i="1" dirty="0"/>
          </a:p>
        </p:txBody>
      </p:sp>
    </p:spTree>
    <p:extLst>
      <p:ext uri="{BB962C8B-B14F-4D97-AF65-F5344CB8AC3E}">
        <p14:creationId xmlns:p14="http://schemas.microsoft.com/office/powerpoint/2010/main" val="1317633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037985-1280-4A80-80A3-0AE838D3D998}"/>
              </a:ext>
            </a:extLst>
          </p:cNvPr>
          <p:cNvSpPr txBox="1"/>
          <p:nvPr/>
        </p:nvSpPr>
        <p:spPr>
          <a:xfrm>
            <a:off x="149086" y="363915"/>
            <a:ext cx="11807687" cy="6494085"/>
          </a:xfrm>
          <a:prstGeom prst="rect">
            <a:avLst/>
          </a:prstGeom>
          <a:noFill/>
        </p:spPr>
        <p:txBody>
          <a:bodyPr wrap="square">
            <a:spAutoFit/>
          </a:bodyPr>
          <a:lstStyle/>
          <a:p>
            <a:pPr algn="l"/>
            <a:r>
              <a:rPr lang="en-US" sz="1600" b="0" i="0" u="none" strike="noStrike" dirty="0">
                <a:solidFill>
                  <a:srgbClr val="20221D"/>
                </a:solidFill>
                <a:effectLst/>
                <a:latin typeface="Montserrat"/>
              </a:rPr>
              <a:t>Romans 3:21-23</a:t>
            </a:r>
            <a:r>
              <a:rPr lang="en-US" sz="1600" b="1" i="0" u="none" strike="noStrike" baseline="30000" dirty="0">
                <a:solidFill>
                  <a:srgbClr val="20221D"/>
                </a:solidFill>
                <a:effectLst/>
                <a:latin typeface="Montserrat"/>
              </a:rPr>
              <a:t> </a:t>
            </a:r>
            <a:endParaRPr lang="en-US" sz="1600" b="0" i="0" u="none" strike="noStrike" dirty="0">
              <a:solidFill>
                <a:srgbClr val="20221D"/>
              </a:solidFill>
              <a:effectLst/>
              <a:latin typeface="Montserrat"/>
            </a:endParaRPr>
          </a:p>
          <a:p>
            <a:pPr algn="l"/>
            <a:r>
              <a:rPr lang="en-US" sz="1600" b="0" i="0" u="none" strike="noStrike" dirty="0">
                <a:solidFill>
                  <a:srgbClr val="20221D"/>
                </a:solidFill>
                <a:effectLst/>
                <a:latin typeface="Montserrat"/>
              </a:rPr>
              <a:t>But now the righteousness of God apart from the law is revealed, being witnessed by the Law and the Prophets, </a:t>
            </a:r>
            <a:r>
              <a:rPr lang="en-US" sz="1600" b="1" i="0" u="none" strike="noStrike" baseline="30000" dirty="0">
                <a:solidFill>
                  <a:srgbClr val="20221D"/>
                </a:solidFill>
                <a:effectLst/>
                <a:latin typeface="Montserrat"/>
              </a:rPr>
              <a:t>22 </a:t>
            </a:r>
            <a:r>
              <a:rPr lang="en-US" sz="1600" b="0" i="0" u="none" strike="noStrike" dirty="0">
                <a:solidFill>
                  <a:srgbClr val="20221D"/>
                </a:solidFill>
                <a:effectLst/>
                <a:latin typeface="Montserrat"/>
              </a:rPr>
              <a:t>even the righteousness of God, through </a:t>
            </a:r>
            <a:r>
              <a:rPr lang="en-US" sz="1600" b="1" i="0" u="none" strike="noStrike" dirty="0">
                <a:solidFill>
                  <a:srgbClr val="20221D"/>
                </a:solidFill>
                <a:effectLst/>
                <a:latin typeface="Montserrat"/>
              </a:rPr>
              <a:t>faith</a:t>
            </a:r>
            <a:r>
              <a:rPr lang="en-US" sz="1600" b="0" i="0" u="none" strike="noStrike" dirty="0">
                <a:solidFill>
                  <a:srgbClr val="20221D"/>
                </a:solidFill>
                <a:effectLst/>
                <a:latin typeface="Montserrat"/>
              </a:rPr>
              <a:t> in Jesus Christ, to all and on all who </a:t>
            </a:r>
            <a:r>
              <a:rPr lang="en-US" sz="1600" b="1" i="0" u="none" strike="noStrike" dirty="0">
                <a:solidFill>
                  <a:srgbClr val="20221D"/>
                </a:solidFill>
                <a:effectLst/>
                <a:latin typeface="Montserrat"/>
              </a:rPr>
              <a:t>believe</a:t>
            </a:r>
            <a:r>
              <a:rPr lang="en-US" sz="1600" b="0" i="0" u="none" strike="noStrike" dirty="0">
                <a:solidFill>
                  <a:srgbClr val="20221D"/>
                </a:solidFill>
                <a:effectLst/>
                <a:latin typeface="Montserrat"/>
              </a:rPr>
              <a:t>. For there is no difference; </a:t>
            </a:r>
            <a:r>
              <a:rPr lang="en-US" sz="1600" b="1" i="0" u="none" strike="noStrike" baseline="30000" dirty="0">
                <a:solidFill>
                  <a:srgbClr val="20221D"/>
                </a:solidFill>
                <a:effectLst/>
                <a:latin typeface="Montserrat"/>
              </a:rPr>
              <a:t>23 </a:t>
            </a:r>
            <a:r>
              <a:rPr lang="en-US" sz="1600" b="0" i="0" u="none" strike="noStrike" dirty="0">
                <a:solidFill>
                  <a:srgbClr val="20221D"/>
                </a:solidFill>
                <a:effectLst/>
                <a:latin typeface="Montserrat"/>
              </a:rPr>
              <a:t>for all have sinned and fall short of the glory of God, (NKJV)</a:t>
            </a:r>
          </a:p>
          <a:p>
            <a:pPr algn="l"/>
            <a:r>
              <a:rPr lang="el-GR" sz="1600" b="0" i="0" u="none" strike="noStrike" dirty="0">
                <a:solidFill>
                  <a:srgbClr val="20221D"/>
                </a:solidFill>
                <a:effectLst/>
                <a:latin typeface="Montserrat"/>
              </a:rPr>
              <a:t>Νυνὶ δὲ χωρὶς νόμου δικαιοσύνη Θεοῦ πεφανέρωται, μαρτυρουμένη ὑπὸ τοῦ νόμου καὶ τῶν προφητῶν, δικαιοσύνη δὲ Θεοῦ διὰ </a:t>
            </a:r>
            <a:r>
              <a:rPr lang="el-GR" sz="1600" b="1" i="0" u="none" strike="noStrike" dirty="0">
                <a:solidFill>
                  <a:srgbClr val="20221D"/>
                </a:solidFill>
                <a:effectLst/>
                <a:latin typeface="Montserrat"/>
              </a:rPr>
              <a:t>πίστεως</a:t>
            </a:r>
            <a:r>
              <a:rPr lang="el-GR" sz="1600" b="0" i="0" u="none" strike="noStrike" dirty="0">
                <a:solidFill>
                  <a:srgbClr val="20221D"/>
                </a:solidFill>
                <a:effectLst/>
                <a:latin typeface="Montserrat"/>
              </a:rPr>
              <a:t> ᾿Ιησοῦ Χριστοῦ εἰς πάντας καὶ ἐπὶ πάντας τοὺς </a:t>
            </a:r>
            <a:r>
              <a:rPr lang="el-GR" sz="1600" b="1" i="0" u="none" strike="noStrike" dirty="0">
                <a:solidFill>
                  <a:srgbClr val="20221D"/>
                </a:solidFill>
                <a:effectLst/>
                <a:latin typeface="Montserrat"/>
              </a:rPr>
              <a:t>πιστεύοντας</a:t>
            </a:r>
            <a:r>
              <a:rPr lang="el-GR" sz="1600" b="0" i="0" u="none" strike="noStrike" dirty="0">
                <a:solidFill>
                  <a:srgbClr val="20221D"/>
                </a:solidFill>
                <a:effectLst/>
                <a:latin typeface="Montserrat"/>
              </a:rPr>
              <a:t>· οὐ γάρ ἐστιν διαστολή· πάντες γὰρ ἥμαρτον καὶ ὑστεροῦνται τῆς δόξης τοῦ Θεοῦ,</a:t>
            </a:r>
          </a:p>
          <a:p>
            <a:pPr algn="l"/>
            <a:r>
              <a:rPr lang="en-US" sz="1600" b="0" i="0" u="none" strike="noStrike" dirty="0" err="1">
                <a:solidFill>
                  <a:srgbClr val="20221D"/>
                </a:solidFill>
                <a:effectLst/>
                <a:latin typeface="Montserrat"/>
              </a:rPr>
              <a:t>nunc</a:t>
            </a:r>
            <a:r>
              <a:rPr lang="en-US" sz="1600" b="0" i="0" u="none" strike="noStrike" dirty="0">
                <a:solidFill>
                  <a:srgbClr val="20221D"/>
                </a:solidFill>
                <a:effectLst/>
                <a:latin typeface="Montserrat"/>
              </a:rPr>
              <a:t> </a:t>
            </a:r>
            <a:r>
              <a:rPr lang="en-US" sz="1600" b="0" i="0" u="none" strike="noStrike" dirty="0" err="1">
                <a:solidFill>
                  <a:srgbClr val="20221D"/>
                </a:solidFill>
                <a:effectLst/>
                <a:latin typeface="Montserrat"/>
              </a:rPr>
              <a:t>autem</a:t>
            </a:r>
            <a:r>
              <a:rPr lang="en-US" sz="1600" b="0" i="0" u="none" strike="noStrike" dirty="0">
                <a:solidFill>
                  <a:srgbClr val="20221D"/>
                </a:solidFill>
                <a:effectLst/>
                <a:latin typeface="Montserrat"/>
              </a:rPr>
              <a:t> sine </a:t>
            </a:r>
            <a:r>
              <a:rPr lang="en-US" sz="1600" b="0" i="0" u="none" strike="noStrike" dirty="0" err="1">
                <a:solidFill>
                  <a:srgbClr val="20221D"/>
                </a:solidFill>
                <a:effectLst/>
                <a:latin typeface="Montserrat"/>
              </a:rPr>
              <a:t>lege</a:t>
            </a:r>
            <a:r>
              <a:rPr lang="en-US" sz="1600" b="0" i="0" u="none" strike="noStrike" dirty="0">
                <a:solidFill>
                  <a:srgbClr val="20221D"/>
                </a:solidFill>
                <a:effectLst/>
                <a:latin typeface="Montserrat"/>
              </a:rPr>
              <a:t> </a:t>
            </a:r>
            <a:r>
              <a:rPr lang="en-US" sz="1600" b="0" i="0" u="none" strike="noStrike" dirty="0" err="1">
                <a:solidFill>
                  <a:srgbClr val="20221D"/>
                </a:solidFill>
                <a:effectLst/>
                <a:latin typeface="Montserrat"/>
              </a:rPr>
              <a:t>iustitia</a:t>
            </a:r>
            <a:r>
              <a:rPr lang="en-US" sz="1600" b="0" i="0" u="none" strike="noStrike" dirty="0">
                <a:solidFill>
                  <a:srgbClr val="20221D"/>
                </a:solidFill>
                <a:effectLst/>
                <a:latin typeface="Montserrat"/>
              </a:rPr>
              <a:t> Dei </a:t>
            </a:r>
            <a:r>
              <a:rPr lang="en-US" sz="1600" b="0" i="0" u="none" strike="noStrike" dirty="0" err="1">
                <a:solidFill>
                  <a:srgbClr val="20221D"/>
                </a:solidFill>
                <a:effectLst/>
                <a:latin typeface="Montserrat"/>
              </a:rPr>
              <a:t>manifestata</a:t>
            </a:r>
            <a:r>
              <a:rPr lang="en-US" sz="1600" b="0" i="0" u="none" strike="noStrike" dirty="0">
                <a:solidFill>
                  <a:srgbClr val="20221D"/>
                </a:solidFill>
                <a:effectLst/>
                <a:latin typeface="Montserrat"/>
              </a:rPr>
              <a:t> </a:t>
            </a:r>
            <a:r>
              <a:rPr lang="en-US" sz="1600" b="0" i="0" u="none" strike="noStrike" dirty="0" err="1">
                <a:solidFill>
                  <a:srgbClr val="20221D"/>
                </a:solidFill>
                <a:effectLst/>
                <a:latin typeface="Montserrat"/>
              </a:rPr>
              <a:t>est</a:t>
            </a:r>
            <a:r>
              <a:rPr lang="en-US" sz="1600" b="0" i="0" u="none" strike="noStrike" dirty="0">
                <a:solidFill>
                  <a:srgbClr val="20221D"/>
                </a:solidFill>
                <a:effectLst/>
                <a:latin typeface="Montserrat"/>
              </a:rPr>
              <a:t> </a:t>
            </a:r>
            <a:r>
              <a:rPr lang="en-US" sz="1600" b="0" i="0" u="none" strike="noStrike" dirty="0" err="1">
                <a:solidFill>
                  <a:srgbClr val="20221D"/>
                </a:solidFill>
                <a:effectLst/>
                <a:latin typeface="Montserrat"/>
              </a:rPr>
              <a:t>testificata</a:t>
            </a:r>
            <a:r>
              <a:rPr lang="en-US" sz="1600" b="0" i="0" u="none" strike="noStrike" dirty="0">
                <a:solidFill>
                  <a:srgbClr val="20221D"/>
                </a:solidFill>
                <a:effectLst/>
                <a:latin typeface="Montserrat"/>
              </a:rPr>
              <a:t> a </a:t>
            </a:r>
            <a:r>
              <a:rPr lang="en-US" sz="1600" b="0" i="0" u="none" strike="noStrike" dirty="0" err="1">
                <a:solidFill>
                  <a:srgbClr val="20221D"/>
                </a:solidFill>
                <a:effectLst/>
                <a:latin typeface="Montserrat"/>
              </a:rPr>
              <a:t>lege</a:t>
            </a:r>
            <a:r>
              <a:rPr lang="en-US" sz="1600" b="0" i="0" u="none" strike="noStrike" dirty="0">
                <a:solidFill>
                  <a:srgbClr val="20221D"/>
                </a:solidFill>
                <a:effectLst/>
                <a:latin typeface="Montserrat"/>
              </a:rPr>
              <a:t> et </a:t>
            </a:r>
            <a:r>
              <a:rPr lang="en-US" sz="1600" b="0" i="0" u="none" strike="noStrike" dirty="0" err="1">
                <a:solidFill>
                  <a:srgbClr val="20221D"/>
                </a:solidFill>
                <a:effectLst/>
                <a:latin typeface="Montserrat"/>
              </a:rPr>
              <a:t>prophetis</a:t>
            </a:r>
            <a:r>
              <a:rPr lang="en-US" sz="1600" b="0" i="0" u="none" strike="noStrike" dirty="0">
                <a:solidFill>
                  <a:srgbClr val="20221D"/>
                </a:solidFill>
                <a:effectLst/>
                <a:latin typeface="Montserrat"/>
              </a:rPr>
              <a:t> </a:t>
            </a:r>
            <a:r>
              <a:rPr lang="en-US" sz="1600" b="0" i="0" u="none" strike="noStrike" dirty="0" err="1">
                <a:solidFill>
                  <a:srgbClr val="20221D"/>
                </a:solidFill>
                <a:effectLst/>
                <a:latin typeface="Montserrat"/>
              </a:rPr>
              <a:t>iustitia</a:t>
            </a:r>
            <a:r>
              <a:rPr lang="en-US" sz="1600" b="0" i="0" u="none" strike="noStrike" dirty="0">
                <a:solidFill>
                  <a:srgbClr val="20221D"/>
                </a:solidFill>
                <a:effectLst/>
                <a:latin typeface="Montserrat"/>
              </a:rPr>
              <a:t> </a:t>
            </a:r>
            <a:r>
              <a:rPr lang="en-US" sz="1600" b="0" i="0" u="none" strike="noStrike" dirty="0" err="1">
                <a:solidFill>
                  <a:srgbClr val="20221D"/>
                </a:solidFill>
                <a:effectLst/>
                <a:latin typeface="Montserrat"/>
              </a:rPr>
              <a:t>autem</a:t>
            </a:r>
            <a:r>
              <a:rPr lang="en-US" sz="1600" b="0" i="0" u="none" strike="noStrike" dirty="0">
                <a:solidFill>
                  <a:srgbClr val="20221D"/>
                </a:solidFill>
                <a:effectLst/>
                <a:latin typeface="Montserrat"/>
              </a:rPr>
              <a:t> Dei per </a:t>
            </a:r>
            <a:r>
              <a:rPr lang="en-US" sz="1600" b="1" i="0" u="none" strike="noStrike" dirty="0" err="1">
                <a:solidFill>
                  <a:srgbClr val="20221D"/>
                </a:solidFill>
                <a:effectLst/>
                <a:latin typeface="Montserrat"/>
              </a:rPr>
              <a:t>fidem</a:t>
            </a:r>
            <a:r>
              <a:rPr lang="en-US" sz="1600" b="0" i="0" u="none" strike="noStrike" dirty="0">
                <a:solidFill>
                  <a:srgbClr val="20221D"/>
                </a:solidFill>
                <a:effectLst/>
                <a:latin typeface="Montserrat"/>
              </a:rPr>
              <a:t> </a:t>
            </a:r>
            <a:r>
              <a:rPr lang="en-US" sz="1600" b="0" i="0" u="none" strike="noStrike" dirty="0" err="1">
                <a:solidFill>
                  <a:srgbClr val="20221D"/>
                </a:solidFill>
                <a:effectLst/>
                <a:latin typeface="Montserrat"/>
              </a:rPr>
              <a:t>Iesu</a:t>
            </a:r>
            <a:r>
              <a:rPr lang="en-US" sz="1600" b="0" i="0" u="none" strike="noStrike" dirty="0">
                <a:solidFill>
                  <a:srgbClr val="20221D"/>
                </a:solidFill>
                <a:effectLst/>
                <a:latin typeface="Montserrat"/>
              </a:rPr>
              <a:t> Christi super </a:t>
            </a:r>
            <a:r>
              <a:rPr lang="en-US" sz="1600" b="0" i="0" u="none" strike="noStrike" dirty="0" err="1">
                <a:solidFill>
                  <a:srgbClr val="20221D"/>
                </a:solidFill>
                <a:effectLst/>
                <a:latin typeface="Montserrat"/>
              </a:rPr>
              <a:t>omnes</a:t>
            </a:r>
            <a:r>
              <a:rPr lang="en-US" sz="1600" b="0" i="0" u="none" strike="noStrike" dirty="0">
                <a:solidFill>
                  <a:srgbClr val="20221D"/>
                </a:solidFill>
                <a:effectLst/>
                <a:latin typeface="Montserrat"/>
              </a:rPr>
              <a:t> qui </a:t>
            </a:r>
            <a:r>
              <a:rPr lang="en-US" sz="1600" b="1" i="0" u="none" strike="noStrike" dirty="0" err="1">
                <a:solidFill>
                  <a:srgbClr val="20221D"/>
                </a:solidFill>
                <a:effectLst/>
                <a:latin typeface="Montserrat"/>
              </a:rPr>
              <a:t>credunt</a:t>
            </a:r>
            <a:r>
              <a:rPr lang="en-US" sz="1600" b="0" i="0" u="none" strike="noStrike" dirty="0">
                <a:solidFill>
                  <a:srgbClr val="20221D"/>
                </a:solidFill>
                <a:effectLst/>
                <a:latin typeface="Montserrat"/>
              </a:rPr>
              <a:t> non </a:t>
            </a:r>
            <a:r>
              <a:rPr lang="en-US" sz="1600" b="0" i="0" u="none" strike="noStrike" dirty="0" err="1">
                <a:solidFill>
                  <a:srgbClr val="20221D"/>
                </a:solidFill>
                <a:effectLst/>
                <a:latin typeface="Montserrat"/>
              </a:rPr>
              <a:t>enim</a:t>
            </a:r>
            <a:r>
              <a:rPr lang="en-US" sz="1600" b="0" i="0" u="none" strike="noStrike" dirty="0">
                <a:solidFill>
                  <a:srgbClr val="20221D"/>
                </a:solidFill>
                <a:effectLst/>
                <a:latin typeface="Montserrat"/>
              </a:rPr>
              <a:t> </a:t>
            </a:r>
            <a:r>
              <a:rPr lang="en-US" sz="1600" b="0" i="0" u="none" strike="noStrike" dirty="0" err="1">
                <a:solidFill>
                  <a:srgbClr val="20221D"/>
                </a:solidFill>
                <a:effectLst/>
                <a:latin typeface="Montserrat"/>
              </a:rPr>
              <a:t>est</a:t>
            </a:r>
            <a:r>
              <a:rPr lang="en-US" sz="1600" b="0" i="0" u="none" strike="noStrike" dirty="0">
                <a:solidFill>
                  <a:srgbClr val="20221D"/>
                </a:solidFill>
                <a:effectLst/>
                <a:latin typeface="Montserrat"/>
              </a:rPr>
              <a:t> </a:t>
            </a:r>
            <a:r>
              <a:rPr lang="en-US" sz="1600" b="0" i="0" u="none" strike="noStrike" dirty="0" err="1">
                <a:solidFill>
                  <a:srgbClr val="20221D"/>
                </a:solidFill>
                <a:effectLst/>
                <a:latin typeface="Montserrat"/>
              </a:rPr>
              <a:t>distinctio</a:t>
            </a:r>
            <a:r>
              <a:rPr lang="en-US" sz="1600" b="0" i="0" u="none" strike="noStrike" dirty="0">
                <a:solidFill>
                  <a:srgbClr val="20221D"/>
                </a:solidFill>
                <a:effectLst/>
                <a:latin typeface="Montserrat"/>
              </a:rPr>
              <a:t> </a:t>
            </a:r>
            <a:r>
              <a:rPr lang="en-US" sz="1600" b="0" i="0" u="none" strike="noStrike" dirty="0" err="1">
                <a:solidFill>
                  <a:srgbClr val="20221D"/>
                </a:solidFill>
                <a:effectLst/>
                <a:latin typeface="Montserrat"/>
              </a:rPr>
              <a:t>omnes</a:t>
            </a:r>
            <a:r>
              <a:rPr lang="en-US" sz="1600" b="0" i="0" u="none" strike="noStrike" dirty="0">
                <a:solidFill>
                  <a:srgbClr val="20221D"/>
                </a:solidFill>
                <a:effectLst/>
                <a:latin typeface="Montserrat"/>
              </a:rPr>
              <a:t> </a:t>
            </a:r>
            <a:r>
              <a:rPr lang="en-US" sz="1600" b="0" i="0" u="none" strike="noStrike" dirty="0" err="1">
                <a:solidFill>
                  <a:srgbClr val="20221D"/>
                </a:solidFill>
                <a:effectLst/>
                <a:latin typeface="Montserrat"/>
              </a:rPr>
              <a:t>enim</a:t>
            </a:r>
            <a:r>
              <a:rPr lang="en-US" sz="1600" b="0" i="0" u="none" strike="noStrike" dirty="0">
                <a:solidFill>
                  <a:srgbClr val="20221D"/>
                </a:solidFill>
                <a:effectLst/>
                <a:latin typeface="Montserrat"/>
              </a:rPr>
              <a:t> </a:t>
            </a:r>
            <a:r>
              <a:rPr lang="en-US" sz="1600" b="0" i="0" u="none" strike="noStrike" dirty="0" err="1">
                <a:solidFill>
                  <a:srgbClr val="20221D"/>
                </a:solidFill>
                <a:effectLst/>
                <a:latin typeface="Montserrat"/>
              </a:rPr>
              <a:t>peccaverunt</a:t>
            </a:r>
            <a:r>
              <a:rPr lang="en-US" sz="1600" b="0" i="0" u="none" strike="noStrike" dirty="0">
                <a:solidFill>
                  <a:srgbClr val="20221D"/>
                </a:solidFill>
                <a:effectLst/>
                <a:latin typeface="Montserrat"/>
              </a:rPr>
              <a:t> et </a:t>
            </a:r>
            <a:r>
              <a:rPr lang="en-US" sz="1600" b="0" i="0" u="none" strike="noStrike" dirty="0" err="1">
                <a:solidFill>
                  <a:srgbClr val="20221D"/>
                </a:solidFill>
                <a:effectLst/>
                <a:latin typeface="Montserrat"/>
              </a:rPr>
              <a:t>egent</a:t>
            </a:r>
            <a:r>
              <a:rPr lang="en-US" sz="1600" b="0" i="0" u="none" strike="noStrike" dirty="0">
                <a:solidFill>
                  <a:srgbClr val="20221D"/>
                </a:solidFill>
                <a:effectLst/>
                <a:latin typeface="Montserrat"/>
              </a:rPr>
              <a:t> </a:t>
            </a:r>
            <a:r>
              <a:rPr lang="en-US" sz="1600" b="0" i="0" u="none" strike="noStrike" dirty="0" err="1">
                <a:solidFill>
                  <a:srgbClr val="20221D"/>
                </a:solidFill>
                <a:effectLst/>
                <a:latin typeface="Montserrat"/>
              </a:rPr>
              <a:t>gloriam</a:t>
            </a:r>
            <a:r>
              <a:rPr lang="en-US" sz="1600" b="0" i="0" u="none" strike="noStrike" dirty="0">
                <a:solidFill>
                  <a:srgbClr val="20221D"/>
                </a:solidFill>
                <a:effectLst/>
                <a:latin typeface="Montserrat"/>
              </a:rPr>
              <a:t> Dei</a:t>
            </a:r>
          </a:p>
          <a:p>
            <a:pPr algn="l"/>
            <a:endParaRPr lang="en-US" sz="1600" dirty="0">
              <a:solidFill>
                <a:srgbClr val="20221D"/>
              </a:solidFill>
              <a:latin typeface="Montserrat"/>
            </a:endParaRPr>
          </a:p>
          <a:p>
            <a:pPr algn="l"/>
            <a:r>
              <a:rPr lang="en-US" sz="1600" b="0" i="0" u="none" strike="noStrike" dirty="0">
                <a:solidFill>
                  <a:srgbClr val="20221D"/>
                </a:solidFill>
                <a:effectLst/>
                <a:latin typeface="Montserrat"/>
              </a:rPr>
              <a:t>Ephesians 2:8-9</a:t>
            </a:r>
          </a:p>
          <a:p>
            <a:pPr algn="l"/>
            <a:r>
              <a:rPr lang="en-US" sz="1600" b="0" i="0" u="none" strike="noStrike" dirty="0">
                <a:solidFill>
                  <a:srgbClr val="20221D"/>
                </a:solidFill>
                <a:effectLst/>
                <a:latin typeface="Montserrat"/>
              </a:rPr>
              <a:t>For by grace you have been saved through </a:t>
            </a:r>
            <a:r>
              <a:rPr lang="en-US" sz="1600" b="1" i="0" u="none" strike="noStrike" dirty="0">
                <a:solidFill>
                  <a:srgbClr val="20221D"/>
                </a:solidFill>
                <a:effectLst/>
                <a:latin typeface="Montserrat"/>
              </a:rPr>
              <a:t>faith</a:t>
            </a:r>
            <a:r>
              <a:rPr lang="en-US" sz="1600" b="0" i="0" u="none" strike="noStrike" dirty="0">
                <a:solidFill>
                  <a:srgbClr val="20221D"/>
                </a:solidFill>
                <a:effectLst/>
                <a:latin typeface="Montserrat"/>
              </a:rPr>
              <a:t>, and that not of yourselves; </a:t>
            </a:r>
            <a:r>
              <a:rPr lang="en-US" sz="1600" b="0" i="1" u="none" strike="noStrike" dirty="0">
                <a:solidFill>
                  <a:srgbClr val="20221D"/>
                </a:solidFill>
                <a:effectLst/>
                <a:latin typeface="Montserrat"/>
              </a:rPr>
              <a:t>it is</a:t>
            </a:r>
            <a:r>
              <a:rPr lang="en-US" sz="1600" b="0" i="0" u="none" strike="noStrike" dirty="0">
                <a:solidFill>
                  <a:srgbClr val="20221D"/>
                </a:solidFill>
                <a:effectLst/>
                <a:latin typeface="Montserrat"/>
              </a:rPr>
              <a:t> the gift of God, </a:t>
            </a:r>
            <a:r>
              <a:rPr lang="en-US" sz="1600" b="1" i="0" u="none" strike="noStrike" baseline="30000" dirty="0">
                <a:solidFill>
                  <a:srgbClr val="20221D"/>
                </a:solidFill>
                <a:effectLst/>
                <a:latin typeface="Montserrat"/>
              </a:rPr>
              <a:t>9 </a:t>
            </a:r>
            <a:r>
              <a:rPr lang="en-US" sz="1600" b="0" i="0" u="none" strike="noStrike" dirty="0">
                <a:solidFill>
                  <a:srgbClr val="20221D"/>
                </a:solidFill>
                <a:effectLst/>
                <a:latin typeface="Montserrat"/>
              </a:rPr>
              <a:t>not of works, lest anyone should boast. (NKJV)</a:t>
            </a:r>
          </a:p>
          <a:p>
            <a:pPr algn="l"/>
            <a:r>
              <a:rPr lang="el-GR" sz="1600" b="0" i="0" u="none" strike="noStrike" dirty="0">
                <a:solidFill>
                  <a:srgbClr val="20221D"/>
                </a:solidFill>
                <a:effectLst/>
                <a:latin typeface="Montserrat"/>
              </a:rPr>
              <a:t>τῇ γὰρ χάριτί ἐστε σεσῳσμένοι διὰ </a:t>
            </a:r>
            <a:r>
              <a:rPr lang="el-GR" sz="1600" b="1" i="0" u="none" strike="noStrike" dirty="0">
                <a:solidFill>
                  <a:srgbClr val="20221D"/>
                </a:solidFill>
                <a:effectLst/>
                <a:latin typeface="Montserrat"/>
              </a:rPr>
              <a:t>πίστεως</a:t>
            </a:r>
            <a:r>
              <a:rPr lang="el-GR" sz="1600" b="0" i="0" u="none" strike="noStrike" dirty="0">
                <a:solidFill>
                  <a:srgbClr val="20221D"/>
                </a:solidFill>
                <a:effectLst/>
                <a:latin typeface="Montserrat"/>
              </a:rPr>
              <a:t>· καὶ τοῦτο οὐκ ἐξ ὑμῶν, Θεοῦ τὸ δῶρον· οὐκ ἐξ ἔργων, ἵνα μή τις καυχήσηται.</a:t>
            </a:r>
          </a:p>
          <a:p>
            <a:pPr algn="l"/>
            <a:r>
              <a:rPr lang="en-US" sz="1600" b="0" i="0" u="none" strike="noStrike" dirty="0">
                <a:solidFill>
                  <a:srgbClr val="20221D"/>
                </a:solidFill>
                <a:effectLst/>
                <a:latin typeface="Montserrat"/>
              </a:rPr>
              <a:t>gratia </a:t>
            </a:r>
            <a:r>
              <a:rPr lang="en-US" sz="1600" b="0" i="0" u="none" strike="noStrike" dirty="0" err="1">
                <a:solidFill>
                  <a:srgbClr val="20221D"/>
                </a:solidFill>
                <a:effectLst/>
                <a:latin typeface="Montserrat"/>
              </a:rPr>
              <a:t>enim</a:t>
            </a:r>
            <a:r>
              <a:rPr lang="en-US" sz="1600" b="0" i="0" u="none" strike="noStrike" dirty="0">
                <a:solidFill>
                  <a:srgbClr val="20221D"/>
                </a:solidFill>
                <a:effectLst/>
                <a:latin typeface="Montserrat"/>
              </a:rPr>
              <a:t> </a:t>
            </a:r>
            <a:r>
              <a:rPr lang="en-US" sz="1600" b="0" i="0" u="none" strike="noStrike" dirty="0" err="1">
                <a:solidFill>
                  <a:srgbClr val="20221D"/>
                </a:solidFill>
                <a:effectLst/>
                <a:latin typeface="Montserrat"/>
              </a:rPr>
              <a:t>estis</a:t>
            </a:r>
            <a:r>
              <a:rPr lang="en-US" sz="1600" b="0" i="0" u="none" strike="noStrike" dirty="0">
                <a:solidFill>
                  <a:srgbClr val="20221D"/>
                </a:solidFill>
                <a:effectLst/>
                <a:latin typeface="Montserrat"/>
              </a:rPr>
              <a:t> </a:t>
            </a:r>
            <a:r>
              <a:rPr lang="en-US" sz="1600" b="0" i="0" u="none" strike="noStrike" dirty="0" err="1">
                <a:solidFill>
                  <a:srgbClr val="20221D"/>
                </a:solidFill>
                <a:effectLst/>
                <a:latin typeface="Montserrat"/>
              </a:rPr>
              <a:t>salvati</a:t>
            </a:r>
            <a:r>
              <a:rPr lang="en-US" sz="1600" b="0" i="0" u="none" strike="noStrike" dirty="0">
                <a:solidFill>
                  <a:srgbClr val="20221D"/>
                </a:solidFill>
                <a:effectLst/>
                <a:latin typeface="Montserrat"/>
              </a:rPr>
              <a:t> per </a:t>
            </a:r>
            <a:r>
              <a:rPr lang="en-US" sz="1600" b="1" i="0" u="none" strike="noStrike" dirty="0" err="1">
                <a:solidFill>
                  <a:srgbClr val="20221D"/>
                </a:solidFill>
                <a:effectLst/>
                <a:latin typeface="Montserrat"/>
              </a:rPr>
              <a:t>fidem</a:t>
            </a:r>
            <a:r>
              <a:rPr lang="en-US" sz="1600" b="0" i="0" u="none" strike="noStrike" dirty="0">
                <a:solidFill>
                  <a:srgbClr val="20221D"/>
                </a:solidFill>
                <a:effectLst/>
                <a:latin typeface="Montserrat"/>
              </a:rPr>
              <a:t> et hoc non ex vobis Dei </a:t>
            </a:r>
            <a:r>
              <a:rPr lang="en-US" sz="1600" b="0" i="0" u="none" strike="noStrike" dirty="0" err="1">
                <a:solidFill>
                  <a:srgbClr val="20221D"/>
                </a:solidFill>
                <a:effectLst/>
                <a:latin typeface="Montserrat"/>
              </a:rPr>
              <a:t>enim</a:t>
            </a:r>
            <a:r>
              <a:rPr lang="en-US" sz="1600" b="0" i="0" u="none" strike="noStrike" dirty="0">
                <a:solidFill>
                  <a:srgbClr val="20221D"/>
                </a:solidFill>
                <a:effectLst/>
                <a:latin typeface="Montserrat"/>
              </a:rPr>
              <a:t> donum </a:t>
            </a:r>
            <a:r>
              <a:rPr lang="en-US" sz="1600" b="0" i="0" u="none" strike="noStrike" dirty="0" err="1">
                <a:solidFill>
                  <a:srgbClr val="20221D"/>
                </a:solidFill>
                <a:effectLst/>
                <a:latin typeface="Montserrat"/>
              </a:rPr>
              <a:t>est</a:t>
            </a:r>
            <a:r>
              <a:rPr lang="en-US" sz="1600" b="0" i="0" u="none" strike="noStrike" dirty="0">
                <a:solidFill>
                  <a:srgbClr val="20221D"/>
                </a:solidFill>
                <a:effectLst/>
                <a:latin typeface="Montserrat"/>
              </a:rPr>
              <a:t> non ex </a:t>
            </a:r>
            <a:r>
              <a:rPr lang="en-US" sz="1600" b="0" i="0" u="none" strike="noStrike" dirty="0" err="1">
                <a:solidFill>
                  <a:srgbClr val="20221D"/>
                </a:solidFill>
                <a:effectLst/>
                <a:latin typeface="Montserrat"/>
              </a:rPr>
              <a:t>operibus</a:t>
            </a:r>
            <a:r>
              <a:rPr lang="en-US" sz="1600" b="0" i="0" u="none" strike="noStrike" dirty="0">
                <a:solidFill>
                  <a:srgbClr val="20221D"/>
                </a:solidFill>
                <a:effectLst/>
                <a:latin typeface="Montserrat"/>
              </a:rPr>
              <a:t> </a:t>
            </a:r>
            <a:r>
              <a:rPr lang="en-US" sz="1600" b="0" i="0" u="none" strike="noStrike" dirty="0" err="1">
                <a:solidFill>
                  <a:srgbClr val="20221D"/>
                </a:solidFill>
                <a:effectLst/>
                <a:latin typeface="Montserrat"/>
              </a:rPr>
              <a:t>ut</a:t>
            </a:r>
            <a:r>
              <a:rPr lang="en-US" sz="1600" b="0" i="0" u="none" strike="noStrike" dirty="0">
                <a:solidFill>
                  <a:srgbClr val="20221D"/>
                </a:solidFill>
                <a:effectLst/>
                <a:latin typeface="Montserrat"/>
              </a:rPr>
              <a:t> ne </a:t>
            </a:r>
            <a:r>
              <a:rPr lang="en-US" sz="1600" b="0" i="0" u="none" strike="noStrike" dirty="0" err="1">
                <a:solidFill>
                  <a:srgbClr val="20221D"/>
                </a:solidFill>
                <a:effectLst/>
                <a:latin typeface="Montserrat"/>
              </a:rPr>
              <a:t>quis</a:t>
            </a:r>
            <a:r>
              <a:rPr lang="en-US" sz="1600" b="0" i="0" u="none" strike="noStrike" dirty="0">
                <a:solidFill>
                  <a:srgbClr val="20221D"/>
                </a:solidFill>
                <a:effectLst/>
                <a:latin typeface="Montserrat"/>
              </a:rPr>
              <a:t> </a:t>
            </a:r>
            <a:r>
              <a:rPr lang="en-US" sz="1600" b="0" i="0" u="none" strike="noStrike" dirty="0" err="1">
                <a:solidFill>
                  <a:srgbClr val="20221D"/>
                </a:solidFill>
                <a:effectLst/>
                <a:latin typeface="Montserrat"/>
              </a:rPr>
              <a:t>glorietur</a:t>
            </a:r>
            <a:endParaRPr lang="en-US" sz="1600" b="0" i="0" u="none" strike="noStrike" dirty="0">
              <a:solidFill>
                <a:srgbClr val="20221D"/>
              </a:solidFill>
              <a:effectLst/>
              <a:latin typeface="Montserrat"/>
            </a:endParaRPr>
          </a:p>
          <a:p>
            <a:pPr algn="l"/>
            <a:r>
              <a:rPr lang="en-US" sz="1600" b="0" i="0" u="none" strike="noStrike" dirty="0">
                <a:solidFill>
                  <a:srgbClr val="20221D"/>
                </a:solidFill>
                <a:effectLst/>
                <a:latin typeface="Montserrat"/>
              </a:rPr>
              <a:t> </a:t>
            </a:r>
          </a:p>
          <a:p>
            <a:pPr algn="l"/>
            <a:r>
              <a:rPr lang="en-US" sz="1600" b="0" i="0" u="none" strike="noStrike" dirty="0">
                <a:solidFill>
                  <a:srgbClr val="20221D"/>
                </a:solidFill>
                <a:effectLst/>
                <a:latin typeface="Montserrat"/>
              </a:rPr>
              <a:t>Romans 3:28</a:t>
            </a:r>
          </a:p>
          <a:p>
            <a:pPr algn="l"/>
            <a:r>
              <a:rPr lang="en-US" sz="1600" b="0" i="0" u="none" strike="noStrike" dirty="0">
                <a:solidFill>
                  <a:srgbClr val="20221D"/>
                </a:solidFill>
                <a:effectLst/>
                <a:latin typeface="Montserrat"/>
              </a:rPr>
              <a:t>For we hold that one is justified by </a:t>
            </a:r>
            <a:r>
              <a:rPr lang="en-US" sz="1600" b="1" i="0" u="none" strike="noStrike" dirty="0">
                <a:solidFill>
                  <a:srgbClr val="20221D"/>
                </a:solidFill>
                <a:effectLst/>
                <a:latin typeface="Montserrat"/>
              </a:rPr>
              <a:t>faith</a:t>
            </a:r>
            <a:r>
              <a:rPr lang="en-US" sz="1600" b="0" i="0" u="none" strike="noStrike" dirty="0">
                <a:solidFill>
                  <a:srgbClr val="20221D"/>
                </a:solidFill>
                <a:effectLst/>
                <a:latin typeface="Montserrat"/>
              </a:rPr>
              <a:t> apart from works of the law. (ESV)</a:t>
            </a:r>
          </a:p>
          <a:p>
            <a:pPr algn="l"/>
            <a:r>
              <a:rPr lang="el-GR" sz="1600" b="0" i="0" u="none" strike="noStrike" dirty="0">
                <a:solidFill>
                  <a:srgbClr val="20221D"/>
                </a:solidFill>
                <a:effectLst/>
                <a:latin typeface="Montserrat"/>
              </a:rPr>
              <a:t>λογιζόμεθα οὖν </a:t>
            </a:r>
            <a:r>
              <a:rPr lang="el-GR" sz="1600" b="1" i="0" u="none" strike="noStrike" dirty="0">
                <a:solidFill>
                  <a:srgbClr val="20221D"/>
                </a:solidFill>
                <a:effectLst/>
                <a:latin typeface="Montserrat"/>
              </a:rPr>
              <a:t>πίστει</a:t>
            </a:r>
            <a:r>
              <a:rPr lang="el-GR" sz="1600" b="0" i="0" u="none" strike="noStrike" dirty="0">
                <a:solidFill>
                  <a:srgbClr val="20221D"/>
                </a:solidFill>
                <a:effectLst/>
                <a:latin typeface="Montserrat"/>
              </a:rPr>
              <a:t> δικαιοῦσθαι ἄνθρωπον χωρὶς ἔργων νόμου.</a:t>
            </a:r>
          </a:p>
          <a:p>
            <a:pPr algn="l"/>
            <a:r>
              <a:rPr lang="en-US" sz="1600" b="0" i="0" u="none" strike="noStrike" dirty="0" err="1">
                <a:solidFill>
                  <a:srgbClr val="20221D"/>
                </a:solidFill>
                <a:effectLst/>
                <a:latin typeface="Montserrat"/>
              </a:rPr>
              <a:t>arbitramur</a:t>
            </a:r>
            <a:r>
              <a:rPr lang="en-US" sz="1600" b="0" i="0" u="none" strike="noStrike" dirty="0">
                <a:solidFill>
                  <a:srgbClr val="20221D"/>
                </a:solidFill>
                <a:effectLst/>
                <a:latin typeface="Montserrat"/>
              </a:rPr>
              <a:t> </a:t>
            </a:r>
            <a:r>
              <a:rPr lang="en-US" sz="1600" b="0" i="0" u="none" strike="noStrike" dirty="0" err="1">
                <a:solidFill>
                  <a:srgbClr val="20221D"/>
                </a:solidFill>
                <a:effectLst/>
                <a:latin typeface="Montserrat"/>
              </a:rPr>
              <a:t>enim</a:t>
            </a:r>
            <a:r>
              <a:rPr lang="en-US" sz="1600" b="0" i="0" u="none" strike="noStrike" dirty="0">
                <a:solidFill>
                  <a:srgbClr val="20221D"/>
                </a:solidFill>
                <a:effectLst/>
                <a:latin typeface="Montserrat"/>
              </a:rPr>
              <a:t> </a:t>
            </a:r>
            <a:r>
              <a:rPr lang="en-US" sz="1600" b="0" i="0" u="none" strike="noStrike" dirty="0" err="1">
                <a:solidFill>
                  <a:srgbClr val="20221D"/>
                </a:solidFill>
                <a:effectLst/>
                <a:latin typeface="Montserrat"/>
              </a:rPr>
              <a:t>iustificari</a:t>
            </a:r>
            <a:r>
              <a:rPr lang="en-US" sz="1600" b="0" i="0" u="none" strike="noStrike" dirty="0">
                <a:solidFill>
                  <a:srgbClr val="20221D"/>
                </a:solidFill>
                <a:effectLst/>
                <a:latin typeface="Montserrat"/>
              </a:rPr>
              <a:t> hominem per </a:t>
            </a:r>
            <a:r>
              <a:rPr lang="en-US" sz="1600" b="1" i="0" u="none" strike="noStrike" dirty="0" err="1">
                <a:solidFill>
                  <a:srgbClr val="20221D"/>
                </a:solidFill>
                <a:effectLst/>
                <a:latin typeface="Montserrat"/>
              </a:rPr>
              <a:t>fidem</a:t>
            </a:r>
            <a:r>
              <a:rPr lang="en-US" sz="1600" b="0" i="0" u="none" strike="noStrike" dirty="0">
                <a:solidFill>
                  <a:srgbClr val="20221D"/>
                </a:solidFill>
                <a:effectLst/>
                <a:latin typeface="Montserrat"/>
              </a:rPr>
              <a:t> sine </a:t>
            </a:r>
            <a:r>
              <a:rPr lang="en-US" sz="1600" b="0" i="0" u="none" strike="noStrike" dirty="0" err="1">
                <a:solidFill>
                  <a:srgbClr val="20221D"/>
                </a:solidFill>
                <a:effectLst/>
                <a:latin typeface="Montserrat"/>
              </a:rPr>
              <a:t>operibus</a:t>
            </a:r>
            <a:r>
              <a:rPr lang="en-US" sz="1600" b="0" i="0" u="none" strike="noStrike" dirty="0">
                <a:solidFill>
                  <a:srgbClr val="20221D"/>
                </a:solidFill>
                <a:effectLst/>
                <a:latin typeface="Montserrat"/>
              </a:rPr>
              <a:t> </a:t>
            </a:r>
            <a:r>
              <a:rPr lang="en-US" sz="1600" b="0" i="0" u="none" strike="noStrike" dirty="0" err="1">
                <a:solidFill>
                  <a:srgbClr val="20221D"/>
                </a:solidFill>
                <a:effectLst/>
                <a:latin typeface="Montserrat"/>
              </a:rPr>
              <a:t>legis</a:t>
            </a:r>
            <a:endParaRPr lang="en-US" sz="1600" b="0" i="0" u="none" strike="noStrike" dirty="0">
              <a:solidFill>
                <a:srgbClr val="20221D"/>
              </a:solidFill>
              <a:effectLst/>
              <a:latin typeface="Montserrat"/>
            </a:endParaRPr>
          </a:p>
          <a:p>
            <a:pPr algn="l"/>
            <a:r>
              <a:rPr lang="en-US" sz="1600" b="0" i="0" u="none" strike="noStrike" dirty="0">
                <a:solidFill>
                  <a:srgbClr val="20221D"/>
                </a:solidFill>
                <a:effectLst/>
                <a:latin typeface="Montserrat"/>
              </a:rPr>
              <a:t> </a:t>
            </a:r>
          </a:p>
          <a:p>
            <a:pPr algn="l"/>
            <a:r>
              <a:rPr lang="en-US" sz="1600" b="0" i="0" u="none" strike="noStrike" dirty="0">
                <a:solidFill>
                  <a:srgbClr val="20221D"/>
                </a:solidFill>
                <a:effectLst/>
                <a:latin typeface="Montserrat"/>
              </a:rPr>
              <a:t>Romans 4:5</a:t>
            </a:r>
          </a:p>
          <a:p>
            <a:pPr algn="l"/>
            <a:r>
              <a:rPr lang="en-US" sz="1600" b="0" i="0" u="none" strike="noStrike" dirty="0">
                <a:solidFill>
                  <a:srgbClr val="20221D"/>
                </a:solidFill>
                <a:effectLst/>
                <a:latin typeface="Montserrat"/>
              </a:rPr>
              <a:t>And to the one who does not work but </a:t>
            </a:r>
            <a:r>
              <a:rPr lang="en-US" sz="1600" b="1" i="0" u="none" strike="noStrike" dirty="0">
                <a:solidFill>
                  <a:srgbClr val="20221D"/>
                </a:solidFill>
                <a:effectLst/>
                <a:latin typeface="Montserrat"/>
              </a:rPr>
              <a:t>believes</a:t>
            </a:r>
            <a:r>
              <a:rPr lang="en-US" sz="1600" b="0" i="0" u="none" strike="noStrike" dirty="0">
                <a:solidFill>
                  <a:srgbClr val="20221D"/>
                </a:solidFill>
                <a:effectLst/>
                <a:latin typeface="Montserrat"/>
              </a:rPr>
              <a:t> in him who justifies the ungodly, his </a:t>
            </a:r>
            <a:r>
              <a:rPr lang="en-US" sz="1600" b="1" i="0" u="none" strike="noStrike" dirty="0">
                <a:solidFill>
                  <a:srgbClr val="20221D"/>
                </a:solidFill>
                <a:effectLst/>
                <a:latin typeface="Montserrat"/>
              </a:rPr>
              <a:t>faith</a:t>
            </a:r>
            <a:r>
              <a:rPr lang="en-US" sz="1600" b="0" i="0" u="none" strike="noStrike" dirty="0">
                <a:solidFill>
                  <a:srgbClr val="20221D"/>
                </a:solidFill>
                <a:effectLst/>
                <a:latin typeface="Montserrat"/>
              </a:rPr>
              <a:t> is counted as righteousness, (ESV)</a:t>
            </a:r>
          </a:p>
          <a:p>
            <a:pPr algn="l"/>
            <a:r>
              <a:rPr lang="el-GR" sz="1600" b="0" i="0" u="none" strike="noStrike" dirty="0">
                <a:solidFill>
                  <a:srgbClr val="20221D"/>
                </a:solidFill>
                <a:effectLst/>
                <a:latin typeface="Montserrat"/>
              </a:rPr>
              <a:t>τῷ δὲ μὴ ἐργαζομένῳ, </a:t>
            </a:r>
            <a:r>
              <a:rPr lang="el-GR" sz="1600" b="1" i="0" u="none" strike="noStrike" dirty="0">
                <a:solidFill>
                  <a:srgbClr val="20221D"/>
                </a:solidFill>
                <a:effectLst/>
                <a:latin typeface="Montserrat"/>
              </a:rPr>
              <a:t>πιστεύοντι</a:t>
            </a:r>
            <a:r>
              <a:rPr lang="el-GR" sz="1600" b="0" i="0" u="none" strike="noStrike" dirty="0">
                <a:solidFill>
                  <a:srgbClr val="20221D"/>
                </a:solidFill>
                <a:effectLst/>
                <a:latin typeface="Montserrat"/>
              </a:rPr>
              <a:t> δὲ ἐπὶ τὸν δικαιοῦντα τὸν ἀσεβῆ λογίζεται ἡ </a:t>
            </a:r>
            <a:r>
              <a:rPr lang="el-GR" sz="1600" b="1" i="0" u="none" strike="noStrike" dirty="0">
                <a:solidFill>
                  <a:srgbClr val="20221D"/>
                </a:solidFill>
                <a:effectLst/>
                <a:latin typeface="Montserrat"/>
              </a:rPr>
              <a:t>πίστις</a:t>
            </a:r>
            <a:r>
              <a:rPr lang="el-GR" sz="1600" b="0" i="0" u="none" strike="noStrike" dirty="0">
                <a:solidFill>
                  <a:srgbClr val="20221D"/>
                </a:solidFill>
                <a:effectLst/>
                <a:latin typeface="Montserrat"/>
              </a:rPr>
              <a:t> αὐτοῦ εἰς δικαιοσύνην,</a:t>
            </a:r>
          </a:p>
          <a:p>
            <a:pPr algn="l"/>
            <a:r>
              <a:rPr lang="en-US" sz="1600" b="0" i="0" u="none" strike="noStrike" dirty="0" err="1">
                <a:solidFill>
                  <a:srgbClr val="20221D"/>
                </a:solidFill>
                <a:effectLst/>
                <a:latin typeface="Montserrat"/>
              </a:rPr>
              <a:t>ei</a:t>
            </a:r>
            <a:r>
              <a:rPr lang="en-US" sz="1600" b="0" i="0" u="none" strike="noStrike" dirty="0">
                <a:solidFill>
                  <a:srgbClr val="20221D"/>
                </a:solidFill>
                <a:effectLst/>
                <a:latin typeface="Montserrat"/>
              </a:rPr>
              <a:t> </a:t>
            </a:r>
            <a:r>
              <a:rPr lang="en-US" sz="1600" b="0" i="0" u="none" strike="noStrike" dirty="0" err="1">
                <a:solidFill>
                  <a:srgbClr val="20221D"/>
                </a:solidFill>
                <a:effectLst/>
                <a:latin typeface="Montserrat"/>
              </a:rPr>
              <a:t>vero</a:t>
            </a:r>
            <a:r>
              <a:rPr lang="en-US" sz="1600" b="0" i="0" u="none" strike="noStrike" dirty="0">
                <a:solidFill>
                  <a:srgbClr val="20221D"/>
                </a:solidFill>
                <a:effectLst/>
                <a:latin typeface="Montserrat"/>
              </a:rPr>
              <a:t> qui non </a:t>
            </a:r>
            <a:r>
              <a:rPr lang="en-US" sz="1600" b="0" i="0" u="none" strike="noStrike" dirty="0" err="1">
                <a:solidFill>
                  <a:srgbClr val="20221D"/>
                </a:solidFill>
                <a:effectLst/>
                <a:latin typeface="Montserrat"/>
              </a:rPr>
              <a:t>operatur</a:t>
            </a:r>
            <a:r>
              <a:rPr lang="en-US" sz="1600" b="0" i="0" u="none" strike="noStrike" dirty="0">
                <a:solidFill>
                  <a:srgbClr val="20221D"/>
                </a:solidFill>
                <a:effectLst/>
                <a:latin typeface="Montserrat"/>
              </a:rPr>
              <a:t> </a:t>
            </a:r>
            <a:r>
              <a:rPr lang="en-US" sz="1600" b="1" i="0" u="none" strike="noStrike" dirty="0" err="1">
                <a:solidFill>
                  <a:srgbClr val="20221D"/>
                </a:solidFill>
                <a:effectLst/>
                <a:latin typeface="Montserrat"/>
              </a:rPr>
              <a:t>credenti</a:t>
            </a:r>
            <a:r>
              <a:rPr lang="en-US" sz="1600" b="0" i="0" u="none" strike="noStrike" dirty="0">
                <a:solidFill>
                  <a:srgbClr val="20221D"/>
                </a:solidFill>
                <a:effectLst/>
                <a:latin typeface="Montserrat"/>
              </a:rPr>
              <a:t> </a:t>
            </a:r>
            <a:r>
              <a:rPr lang="en-US" sz="1600" b="0" i="0" u="none" strike="noStrike" dirty="0" err="1">
                <a:solidFill>
                  <a:srgbClr val="20221D"/>
                </a:solidFill>
                <a:effectLst/>
                <a:latin typeface="Montserrat"/>
              </a:rPr>
              <a:t>autem</a:t>
            </a:r>
            <a:r>
              <a:rPr lang="en-US" sz="1600" b="0" i="0" u="none" strike="noStrike" dirty="0">
                <a:solidFill>
                  <a:srgbClr val="20221D"/>
                </a:solidFill>
                <a:effectLst/>
                <a:latin typeface="Montserrat"/>
              </a:rPr>
              <a:t> in </a:t>
            </a:r>
            <a:r>
              <a:rPr lang="en-US" sz="1600" b="0" i="0" u="none" strike="noStrike" dirty="0" err="1">
                <a:solidFill>
                  <a:srgbClr val="20221D"/>
                </a:solidFill>
                <a:effectLst/>
                <a:latin typeface="Montserrat"/>
              </a:rPr>
              <a:t>eum</a:t>
            </a:r>
            <a:r>
              <a:rPr lang="en-US" sz="1600" b="0" i="0" u="none" strike="noStrike" dirty="0">
                <a:solidFill>
                  <a:srgbClr val="20221D"/>
                </a:solidFill>
                <a:effectLst/>
                <a:latin typeface="Montserrat"/>
              </a:rPr>
              <a:t> qui </a:t>
            </a:r>
            <a:r>
              <a:rPr lang="en-US" sz="1600" b="0" i="0" u="none" strike="noStrike" dirty="0" err="1">
                <a:solidFill>
                  <a:srgbClr val="20221D"/>
                </a:solidFill>
                <a:effectLst/>
                <a:latin typeface="Montserrat"/>
              </a:rPr>
              <a:t>iustificat</a:t>
            </a:r>
            <a:r>
              <a:rPr lang="en-US" sz="1600" b="0" i="0" u="none" strike="noStrike" dirty="0">
                <a:solidFill>
                  <a:srgbClr val="20221D"/>
                </a:solidFill>
                <a:effectLst/>
                <a:latin typeface="Montserrat"/>
              </a:rPr>
              <a:t> </a:t>
            </a:r>
            <a:r>
              <a:rPr lang="en-US" sz="1600" b="0" i="0" u="none" strike="noStrike" dirty="0" err="1">
                <a:solidFill>
                  <a:srgbClr val="20221D"/>
                </a:solidFill>
                <a:effectLst/>
                <a:latin typeface="Montserrat"/>
              </a:rPr>
              <a:t>impium</a:t>
            </a:r>
            <a:r>
              <a:rPr lang="en-US" sz="1600" b="0" i="0" u="none" strike="noStrike" dirty="0">
                <a:solidFill>
                  <a:srgbClr val="20221D"/>
                </a:solidFill>
                <a:effectLst/>
                <a:latin typeface="Montserrat"/>
              </a:rPr>
              <a:t> </a:t>
            </a:r>
            <a:r>
              <a:rPr lang="en-US" sz="1600" b="0" i="0" u="none" strike="noStrike" dirty="0" err="1">
                <a:solidFill>
                  <a:srgbClr val="20221D"/>
                </a:solidFill>
                <a:effectLst/>
                <a:latin typeface="Montserrat"/>
              </a:rPr>
              <a:t>reputatur</a:t>
            </a:r>
            <a:r>
              <a:rPr lang="en-US" sz="1600" b="0" i="0" u="none" strike="noStrike" dirty="0">
                <a:solidFill>
                  <a:srgbClr val="20221D"/>
                </a:solidFill>
                <a:effectLst/>
                <a:latin typeface="Montserrat"/>
              </a:rPr>
              <a:t> </a:t>
            </a:r>
            <a:r>
              <a:rPr lang="en-US" sz="1600" b="1" i="0" u="none" strike="noStrike" dirty="0">
                <a:solidFill>
                  <a:srgbClr val="20221D"/>
                </a:solidFill>
                <a:effectLst/>
                <a:latin typeface="Montserrat"/>
              </a:rPr>
              <a:t>fides</a:t>
            </a:r>
            <a:r>
              <a:rPr lang="en-US" sz="1600" b="0" i="0" u="none" strike="noStrike" dirty="0">
                <a:solidFill>
                  <a:srgbClr val="20221D"/>
                </a:solidFill>
                <a:effectLst/>
                <a:latin typeface="Montserrat"/>
              </a:rPr>
              <a:t> </a:t>
            </a:r>
            <a:r>
              <a:rPr lang="en-US" sz="1600" b="0" i="0" u="none" strike="noStrike" dirty="0" err="1">
                <a:solidFill>
                  <a:srgbClr val="20221D"/>
                </a:solidFill>
                <a:effectLst/>
                <a:latin typeface="Montserrat"/>
              </a:rPr>
              <a:t>eius</a:t>
            </a:r>
            <a:r>
              <a:rPr lang="en-US" sz="1600" b="0" i="0" u="none" strike="noStrike" dirty="0">
                <a:solidFill>
                  <a:srgbClr val="20221D"/>
                </a:solidFill>
                <a:effectLst/>
                <a:latin typeface="Montserrat"/>
              </a:rPr>
              <a:t> ad </a:t>
            </a:r>
            <a:r>
              <a:rPr lang="en-US" sz="1600" b="0" i="0" u="none" strike="noStrike" dirty="0" err="1">
                <a:solidFill>
                  <a:srgbClr val="20221D"/>
                </a:solidFill>
                <a:effectLst/>
                <a:latin typeface="Montserrat"/>
              </a:rPr>
              <a:t>iustitiam</a:t>
            </a:r>
            <a:endParaRPr lang="en-US" sz="1600" b="0" i="0" u="none" strike="noStrike" dirty="0">
              <a:solidFill>
                <a:srgbClr val="20221D"/>
              </a:solidFill>
              <a:effectLst/>
              <a:latin typeface="Montserrat"/>
            </a:endParaRPr>
          </a:p>
        </p:txBody>
      </p:sp>
      <p:sp>
        <p:nvSpPr>
          <p:cNvPr id="4" name="TextBox 3">
            <a:extLst>
              <a:ext uri="{FF2B5EF4-FFF2-40B4-BE49-F238E27FC236}">
                <a16:creationId xmlns:a16="http://schemas.microsoft.com/office/drawing/2014/main" id="{3F2550DF-F98D-4B45-917A-099DB81C55BE}"/>
              </a:ext>
            </a:extLst>
          </p:cNvPr>
          <p:cNvSpPr txBox="1"/>
          <p:nvPr/>
        </p:nvSpPr>
        <p:spPr>
          <a:xfrm>
            <a:off x="192156" y="102305"/>
            <a:ext cx="11721546" cy="523220"/>
          </a:xfrm>
          <a:prstGeom prst="rect">
            <a:avLst/>
          </a:prstGeom>
          <a:noFill/>
        </p:spPr>
        <p:txBody>
          <a:bodyPr wrap="square" rtlCol="0">
            <a:spAutoFit/>
          </a:bodyPr>
          <a:lstStyle/>
          <a:p>
            <a:pPr algn="ctr"/>
            <a:r>
              <a:rPr lang="en-US" sz="2800" i="1" dirty="0"/>
              <a:t>Fides</a:t>
            </a:r>
            <a:r>
              <a:rPr lang="en-US" sz="2800" dirty="0"/>
              <a:t> = </a:t>
            </a:r>
            <a:r>
              <a:rPr lang="el-GR" sz="2800" dirty="0"/>
              <a:t>πίστις (</a:t>
            </a:r>
            <a:r>
              <a:rPr lang="en-US" sz="2800" i="1" dirty="0"/>
              <a:t>pistis</a:t>
            </a:r>
            <a:r>
              <a:rPr lang="en-US" sz="2800" dirty="0"/>
              <a:t>) </a:t>
            </a:r>
            <a:endParaRPr lang="en-US" sz="2800" i="1" dirty="0"/>
          </a:p>
        </p:txBody>
      </p:sp>
    </p:spTree>
    <p:extLst>
      <p:ext uri="{BB962C8B-B14F-4D97-AF65-F5344CB8AC3E}">
        <p14:creationId xmlns:p14="http://schemas.microsoft.com/office/powerpoint/2010/main" val="1606247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2D8BA-4B5C-4187-BD15-BE657F9EA4D6}"/>
              </a:ext>
            </a:extLst>
          </p:cNvPr>
          <p:cNvSpPr>
            <a:spLocks noGrp="1"/>
          </p:cNvSpPr>
          <p:nvPr>
            <p:ph type="title"/>
          </p:nvPr>
        </p:nvSpPr>
        <p:spPr/>
        <p:txBody>
          <a:bodyPr/>
          <a:lstStyle/>
          <a:p>
            <a:r>
              <a:rPr lang="en-US" dirty="0"/>
              <a:t>Faith</a:t>
            </a:r>
          </a:p>
        </p:txBody>
      </p:sp>
      <p:sp>
        <p:nvSpPr>
          <p:cNvPr id="3" name="Content Placeholder 2">
            <a:extLst>
              <a:ext uri="{FF2B5EF4-FFF2-40B4-BE49-F238E27FC236}">
                <a16:creationId xmlns:a16="http://schemas.microsoft.com/office/drawing/2014/main" id="{16D897A2-B568-4058-BE91-6B7E150899EF}"/>
              </a:ext>
            </a:extLst>
          </p:cNvPr>
          <p:cNvSpPr>
            <a:spLocks noGrp="1"/>
          </p:cNvSpPr>
          <p:nvPr>
            <p:ph sz="half" idx="1"/>
          </p:nvPr>
        </p:nvSpPr>
        <p:spPr>
          <a:xfrm>
            <a:off x="838199" y="1825625"/>
            <a:ext cx="5839691" cy="3042391"/>
          </a:xfrm>
        </p:spPr>
        <p:txBody>
          <a:bodyPr>
            <a:normAutofit/>
          </a:bodyPr>
          <a:lstStyle/>
          <a:p>
            <a:r>
              <a:rPr lang="el-GR" b="1" dirty="0"/>
              <a:t>πιστεύω </a:t>
            </a:r>
            <a:r>
              <a:rPr lang="en-US" b="1" dirty="0"/>
              <a:t>(</a:t>
            </a:r>
            <a:r>
              <a:rPr lang="en-US" b="1" i="1" dirty="0"/>
              <a:t>pisteuo</a:t>
            </a:r>
            <a:r>
              <a:rPr lang="en-US" b="1" dirty="0"/>
              <a:t>̄);</a:t>
            </a:r>
            <a:r>
              <a:rPr lang="el-GR" b="1" dirty="0"/>
              <a:t> πίστις </a:t>
            </a:r>
            <a:r>
              <a:rPr lang="en-US" b="1" dirty="0"/>
              <a:t>(</a:t>
            </a:r>
            <a:r>
              <a:rPr lang="en-US" b="1" i="1" dirty="0"/>
              <a:t>pistis</a:t>
            </a:r>
            <a:r>
              <a:rPr lang="en-US" b="1" dirty="0"/>
              <a:t>) </a:t>
            </a:r>
          </a:p>
          <a:p>
            <a:r>
              <a:rPr lang="en-US" b="1" dirty="0"/>
              <a:t>Attempted redefinitions:</a:t>
            </a:r>
          </a:p>
          <a:p>
            <a:pPr lvl="1"/>
            <a:r>
              <a:rPr lang="en-US" b="1" dirty="0"/>
              <a:t>Faith/Belief distinction</a:t>
            </a:r>
          </a:p>
          <a:p>
            <a:pPr lvl="1"/>
            <a:r>
              <a:rPr lang="en-US" b="1" dirty="0"/>
              <a:t>James 2</a:t>
            </a:r>
          </a:p>
          <a:p>
            <a:pPr lvl="1"/>
            <a:r>
              <a:rPr lang="en-US" b="1" i="1" dirty="0"/>
              <a:t>Notitia</a:t>
            </a:r>
            <a:r>
              <a:rPr lang="en-US" b="1" dirty="0"/>
              <a:t>, </a:t>
            </a:r>
            <a:r>
              <a:rPr lang="en-US" b="1" i="1" dirty="0"/>
              <a:t>assensus</a:t>
            </a:r>
            <a:r>
              <a:rPr lang="en-US" b="1" dirty="0"/>
              <a:t>, </a:t>
            </a:r>
            <a:r>
              <a:rPr lang="en-US" b="1" i="1" dirty="0"/>
              <a:t>fiducia</a:t>
            </a:r>
            <a:endParaRPr lang="en-US" b="1" dirty="0"/>
          </a:p>
          <a:p>
            <a:r>
              <a:rPr lang="en-US" b="1" dirty="0">
                <a:solidFill>
                  <a:srgbClr val="FF0000"/>
                </a:solidFill>
              </a:rPr>
              <a:t>Some final thoughts</a:t>
            </a:r>
          </a:p>
          <a:p>
            <a:endParaRPr lang="en-US" dirty="0"/>
          </a:p>
          <a:p>
            <a:pPr marL="0" indent="0">
              <a:buNone/>
            </a:pPr>
            <a:endParaRPr lang="en-US" dirty="0"/>
          </a:p>
        </p:txBody>
      </p:sp>
      <p:sp>
        <p:nvSpPr>
          <p:cNvPr id="5" name="Subtitle 2">
            <a:extLst>
              <a:ext uri="{FF2B5EF4-FFF2-40B4-BE49-F238E27FC236}">
                <a16:creationId xmlns:a16="http://schemas.microsoft.com/office/drawing/2014/main" id="{A1BE8347-D0D2-4602-9C5C-7CF4688CF1A1}"/>
              </a:ext>
            </a:extLst>
          </p:cNvPr>
          <p:cNvSpPr txBox="1">
            <a:spLocks/>
          </p:cNvSpPr>
          <p:nvPr/>
        </p:nvSpPr>
        <p:spPr>
          <a:xfrm>
            <a:off x="7546741" y="4670967"/>
            <a:ext cx="3382296" cy="6413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a:latin typeface="+mj-lt"/>
              </a:rPr>
              <a:t>Part V</a:t>
            </a:r>
          </a:p>
        </p:txBody>
      </p:sp>
      <p:pic>
        <p:nvPicPr>
          <p:cNvPr id="7" name="Picture 6">
            <a:extLst>
              <a:ext uri="{FF2B5EF4-FFF2-40B4-BE49-F238E27FC236}">
                <a16:creationId xmlns:a16="http://schemas.microsoft.com/office/drawing/2014/main" id="{4F7E278E-E27C-4001-B6BA-F9E94FCA5A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6096" y="1628576"/>
            <a:ext cx="4563587" cy="3042391"/>
          </a:xfrm>
          <a:prstGeom prst="rect">
            <a:avLst/>
          </a:prstGeom>
        </p:spPr>
      </p:pic>
    </p:spTree>
    <p:extLst>
      <p:ext uri="{BB962C8B-B14F-4D97-AF65-F5344CB8AC3E}">
        <p14:creationId xmlns:p14="http://schemas.microsoft.com/office/powerpoint/2010/main" val="2826044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2F24B-7245-4B7C-A7D3-857C66B9E94A}"/>
              </a:ext>
            </a:extLst>
          </p:cNvPr>
          <p:cNvSpPr>
            <a:spLocks noGrp="1"/>
          </p:cNvSpPr>
          <p:nvPr>
            <p:ph type="title"/>
          </p:nvPr>
        </p:nvSpPr>
        <p:spPr/>
        <p:txBody>
          <a:bodyPr/>
          <a:lstStyle/>
          <a:p>
            <a:pPr algn="ctr"/>
            <a:r>
              <a:rPr lang="en-US" dirty="0"/>
              <a:t>Free Grace Soteriology: Great and Small</a:t>
            </a:r>
          </a:p>
        </p:txBody>
      </p:sp>
      <p:sp>
        <p:nvSpPr>
          <p:cNvPr id="3" name="Text Placeholder 2">
            <a:extLst>
              <a:ext uri="{FF2B5EF4-FFF2-40B4-BE49-F238E27FC236}">
                <a16:creationId xmlns:a16="http://schemas.microsoft.com/office/drawing/2014/main" id="{F694D56C-3640-4858-95A2-90FD75AA67AA}"/>
              </a:ext>
            </a:extLst>
          </p:cNvPr>
          <p:cNvSpPr>
            <a:spLocks noGrp="1"/>
          </p:cNvSpPr>
          <p:nvPr>
            <p:ph type="body" idx="1"/>
          </p:nvPr>
        </p:nvSpPr>
        <p:spPr/>
        <p:txBody>
          <a:bodyPr/>
          <a:lstStyle/>
          <a:p>
            <a:r>
              <a:rPr lang="en-US" dirty="0"/>
              <a:t>Great because:</a:t>
            </a:r>
          </a:p>
        </p:txBody>
      </p:sp>
      <p:sp>
        <p:nvSpPr>
          <p:cNvPr id="4" name="Content Placeholder 3">
            <a:extLst>
              <a:ext uri="{FF2B5EF4-FFF2-40B4-BE49-F238E27FC236}">
                <a16:creationId xmlns:a16="http://schemas.microsoft.com/office/drawing/2014/main" id="{AE98F617-8A45-42AA-BBBE-B337394630A3}"/>
              </a:ext>
            </a:extLst>
          </p:cNvPr>
          <p:cNvSpPr>
            <a:spLocks noGrp="1"/>
          </p:cNvSpPr>
          <p:nvPr>
            <p:ph sz="half" idx="2"/>
          </p:nvPr>
        </p:nvSpPr>
        <p:spPr/>
        <p:txBody>
          <a:bodyPr/>
          <a:lstStyle/>
          <a:p>
            <a:r>
              <a:rPr lang="en-US" dirty="0"/>
              <a:t>Determines a person’s eternal destination</a:t>
            </a:r>
          </a:p>
          <a:p>
            <a:r>
              <a:rPr lang="en-US" dirty="0"/>
              <a:t>Forms a person’s view of God in fundamental ways</a:t>
            </a:r>
          </a:p>
          <a:p>
            <a:r>
              <a:rPr lang="en-US" dirty="0"/>
              <a:t>Establishes a basic framework for Christian living</a:t>
            </a:r>
          </a:p>
        </p:txBody>
      </p:sp>
      <p:sp>
        <p:nvSpPr>
          <p:cNvPr id="5" name="Text Placeholder 4">
            <a:extLst>
              <a:ext uri="{FF2B5EF4-FFF2-40B4-BE49-F238E27FC236}">
                <a16:creationId xmlns:a16="http://schemas.microsoft.com/office/drawing/2014/main" id="{452DF294-AD29-4FAC-8B64-1E0266671936}"/>
              </a:ext>
            </a:extLst>
          </p:cNvPr>
          <p:cNvSpPr>
            <a:spLocks noGrp="1"/>
          </p:cNvSpPr>
          <p:nvPr>
            <p:ph type="body" sz="quarter" idx="3"/>
          </p:nvPr>
        </p:nvSpPr>
        <p:spPr/>
        <p:txBody>
          <a:bodyPr/>
          <a:lstStyle/>
          <a:p>
            <a:r>
              <a:rPr lang="en-US" dirty="0"/>
              <a:t>Small because:</a:t>
            </a:r>
          </a:p>
        </p:txBody>
      </p:sp>
      <p:sp>
        <p:nvSpPr>
          <p:cNvPr id="6" name="Content Placeholder 5">
            <a:extLst>
              <a:ext uri="{FF2B5EF4-FFF2-40B4-BE49-F238E27FC236}">
                <a16:creationId xmlns:a16="http://schemas.microsoft.com/office/drawing/2014/main" id="{73BC386F-B017-4D09-9FA8-E7A8C99C09CF}"/>
              </a:ext>
            </a:extLst>
          </p:cNvPr>
          <p:cNvSpPr>
            <a:spLocks noGrp="1"/>
          </p:cNvSpPr>
          <p:nvPr>
            <p:ph sz="quarter" idx="4"/>
          </p:nvPr>
        </p:nvSpPr>
        <p:spPr>
          <a:xfrm>
            <a:off x="6172200" y="2544404"/>
            <a:ext cx="5183188" cy="3684588"/>
          </a:xfrm>
        </p:spPr>
        <p:txBody>
          <a:bodyPr/>
          <a:lstStyle/>
          <a:p>
            <a:r>
              <a:rPr lang="en-US" dirty="0"/>
              <a:t>Does not suffice for a holistic theology and worldview</a:t>
            </a:r>
          </a:p>
          <a:p>
            <a:r>
              <a:rPr lang="en-US" dirty="0"/>
              <a:t>Leaves room for erroneous views of God</a:t>
            </a:r>
          </a:p>
          <a:p>
            <a:r>
              <a:rPr lang="en-US" dirty="0"/>
              <a:t>Does not exhaust the richness of Christian living</a:t>
            </a:r>
          </a:p>
        </p:txBody>
      </p:sp>
    </p:spTree>
    <p:extLst>
      <p:ext uri="{BB962C8B-B14F-4D97-AF65-F5344CB8AC3E}">
        <p14:creationId xmlns:p14="http://schemas.microsoft.com/office/powerpoint/2010/main" val="34458612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772119-8B30-4190-A268-B2E24727E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359" y="132711"/>
            <a:ext cx="8833282" cy="5888854"/>
          </a:xfrm>
          <a:prstGeom prst="rect">
            <a:avLst/>
          </a:prstGeom>
        </p:spPr>
      </p:pic>
      <p:sp>
        <p:nvSpPr>
          <p:cNvPr id="7" name="Partial Circle 6">
            <a:extLst>
              <a:ext uri="{FF2B5EF4-FFF2-40B4-BE49-F238E27FC236}">
                <a16:creationId xmlns:a16="http://schemas.microsoft.com/office/drawing/2014/main" id="{64E9E5F7-E529-437A-A3B3-BBB3157B3D6F}"/>
              </a:ext>
            </a:extLst>
          </p:cNvPr>
          <p:cNvSpPr/>
          <p:nvPr/>
        </p:nvSpPr>
        <p:spPr>
          <a:xfrm>
            <a:off x="-3847879" y="1857968"/>
            <a:ext cx="15621250" cy="995422"/>
          </a:xfrm>
          <a:prstGeom prst="pie">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lIns="91440" tIns="45720" rIns="91440" bIns="45720">
            <a:spAutoFit/>
          </a:bodyPr>
          <a:lstStyle/>
          <a:p>
            <a:pPr algn="ctr"/>
            <a:r>
              <a:rPr lang="en-US" sz="4000" b="1" cap="none" spc="0" dirty="0">
                <a:ln w="13462">
                  <a:solidFill>
                    <a:srgbClr val="FF0000"/>
                  </a:solidFill>
                  <a:prstDash val="solid"/>
                </a:ln>
                <a:solidFill>
                  <a:srgbClr val="FFC000"/>
                </a:solidFill>
                <a:effectLst>
                  <a:outerShdw dist="38100" dir="2700000" algn="bl" rotWithShape="0">
                    <a:schemeClr val="accent5"/>
                  </a:outerShdw>
                </a:effectLst>
              </a:rPr>
              <a:t>STOP RECORDING, IDIOT</a:t>
            </a:r>
          </a:p>
        </p:txBody>
      </p:sp>
      <p:sp>
        <p:nvSpPr>
          <p:cNvPr id="8" name="Subtitle 2">
            <a:extLst>
              <a:ext uri="{FF2B5EF4-FFF2-40B4-BE49-F238E27FC236}">
                <a16:creationId xmlns:a16="http://schemas.microsoft.com/office/drawing/2014/main" id="{A3B0D83D-D90B-4FDE-8DA8-611E66189474}"/>
              </a:ext>
            </a:extLst>
          </p:cNvPr>
          <p:cNvSpPr txBox="1">
            <a:spLocks/>
          </p:cNvSpPr>
          <p:nvPr/>
        </p:nvSpPr>
        <p:spPr>
          <a:xfrm>
            <a:off x="1595021" y="6276512"/>
            <a:ext cx="9144000" cy="5814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Part V: Faith</a:t>
            </a:r>
            <a:endParaRPr lang="en-US" dirty="0"/>
          </a:p>
        </p:txBody>
      </p:sp>
    </p:spTree>
    <p:extLst>
      <p:ext uri="{BB962C8B-B14F-4D97-AF65-F5344CB8AC3E}">
        <p14:creationId xmlns:p14="http://schemas.microsoft.com/office/powerpoint/2010/main" val="10241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2000" tmFilter="0, 0; .2, .5; .8, .5; 1, 0"/>
                                        <p:tgtEl>
                                          <p:spTgt spid="7"/>
                                        </p:tgtEl>
                                      </p:cBhvr>
                                    </p:animEffect>
                                    <p:animScale>
                                      <p:cBhvr>
                                        <p:cTn id="7" dur="100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FF2C25-4219-4D49-AE25-150FC9FCD8A4}"/>
              </a:ext>
            </a:extLst>
          </p:cNvPr>
          <p:cNvSpPr/>
          <p:nvPr/>
        </p:nvSpPr>
        <p:spPr>
          <a:xfrm>
            <a:off x="550406" y="344381"/>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Historical Theology</a:t>
            </a:r>
            <a:endParaRPr lang="en-US" dirty="0">
              <a:solidFill>
                <a:schemeClr val="tx1"/>
              </a:solidFill>
            </a:endParaRPr>
          </a:p>
        </p:txBody>
      </p:sp>
      <p:sp>
        <p:nvSpPr>
          <p:cNvPr id="7" name="Rectangle 6">
            <a:extLst>
              <a:ext uri="{FF2B5EF4-FFF2-40B4-BE49-F238E27FC236}">
                <a16:creationId xmlns:a16="http://schemas.microsoft.com/office/drawing/2014/main" id="{0A8D7922-90A8-4646-AD85-414A82ECE947}"/>
              </a:ext>
            </a:extLst>
          </p:cNvPr>
          <p:cNvSpPr/>
          <p:nvPr/>
        </p:nvSpPr>
        <p:spPr>
          <a:xfrm>
            <a:off x="550406" y="1854324"/>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Dogmatic Theology</a:t>
            </a:r>
            <a:endParaRPr lang="en-US" dirty="0">
              <a:solidFill>
                <a:schemeClr val="tx1"/>
              </a:solidFill>
            </a:endParaRPr>
          </a:p>
        </p:txBody>
      </p:sp>
      <p:sp>
        <p:nvSpPr>
          <p:cNvPr id="9" name="Rectangle 8">
            <a:extLst>
              <a:ext uri="{FF2B5EF4-FFF2-40B4-BE49-F238E27FC236}">
                <a16:creationId xmlns:a16="http://schemas.microsoft.com/office/drawing/2014/main" id="{21244224-E064-4A59-BCE8-90109BEA69B3}"/>
              </a:ext>
            </a:extLst>
          </p:cNvPr>
          <p:cNvSpPr/>
          <p:nvPr/>
        </p:nvSpPr>
        <p:spPr>
          <a:xfrm>
            <a:off x="550406" y="3364267"/>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Systematic Theology</a:t>
            </a:r>
            <a:endParaRPr lang="en-US" dirty="0">
              <a:solidFill>
                <a:schemeClr val="tx1"/>
              </a:solidFill>
            </a:endParaRPr>
          </a:p>
        </p:txBody>
      </p:sp>
      <p:sp>
        <p:nvSpPr>
          <p:cNvPr id="11" name="Rectangle 10">
            <a:extLst>
              <a:ext uri="{FF2B5EF4-FFF2-40B4-BE49-F238E27FC236}">
                <a16:creationId xmlns:a16="http://schemas.microsoft.com/office/drawing/2014/main" id="{F98E0C09-4B81-4869-9734-5CC80B17578D}"/>
              </a:ext>
            </a:extLst>
          </p:cNvPr>
          <p:cNvSpPr/>
          <p:nvPr/>
        </p:nvSpPr>
        <p:spPr>
          <a:xfrm>
            <a:off x="550406" y="4874210"/>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Biblical Theology</a:t>
            </a:r>
            <a:endParaRPr lang="en-US" dirty="0">
              <a:solidFill>
                <a:schemeClr val="tx1"/>
              </a:solidFill>
            </a:endParaRPr>
          </a:p>
        </p:txBody>
      </p:sp>
      <p:sp>
        <p:nvSpPr>
          <p:cNvPr id="12" name="TextBox 11">
            <a:extLst>
              <a:ext uri="{FF2B5EF4-FFF2-40B4-BE49-F238E27FC236}">
                <a16:creationId xmlns:a16="http://schemas.microsoft.com/office/drawing/2014/main" id="{856601F4-663D-4C46-8088-A2277ADC54DC}"/>
              </a:ext>
            </a:extLst>
          </p:cNvPr>
          <p:cNvSpPr txBox="1"/>
          <p:nvPr/>
        </p:nvSpPr>
        <p:spPr>
          <a:xfrm>
            <a:off x="7640147" y="1640521"/>
            <a:ext cx="2995128" cy="4832092"/>
          </a:xfrm>
          <a:prstGeom prst="rect">
            <a:avLst/>
          </a:prstGeom>
          <a:noFill/>
          <a:ln w="19050">
            <a:solidFill>
              <a:schemeClr val="tx1"/>
            </a:solidFill>
          </a:ln>
        </p:spPr>
        <p:txBody>
          <a:bodyPr wrap="square" rtlCol="0">
            <a:spAutoFit/>
          </a:bodyPr>
          <a:lstStyle/>
          <a:p>
            <a:pPr marL="342900" indent="-342900">
              <a:buFont typeface="+mj-lt"/>
              <a:buAutoNum type="arabicPeriod"/>
            </a:pPr>
            <a:r>
              <a:rPr lang="en-US" sz="2800" dirty="0"/>
              <a:t>Bibliology</a:t>
            </a:r>
          </a:p>
          <a:p>
            <a:pPr marL="342900" indent="-342900">
              <a:buFont typeface="+mj-lt"/>
              <a:buAutoNum type="arabicPeriod"/>
            </a:pPr>
            <a:r>
              <a:rPr lang="en-US" sz="2800" dirty="0"/>
              <a:t>Theology Proper</a:t>
            </a:r>
          </a:p>
          <a:p>
            <a:pPr marL="342900" indent="-342900">
              <a:buFont typeface="+mj-lt"/>
              <a:buAutoNum type="arabicPeriod"/>
            </a:pPr>
            <a:r>
              <a:rPr lang="en-US" sz="2800" dirty="0"/>
              <a:t>Christology</a:t>
            </a:r>
          </a:p>
          <a:p>
            <a:pPr marL="342900" indent="-342900">
              <a:buFont typeface="+mj-lt"/>
              <a:buAutoNum type="arabicPeriod"/>
            </a:pPr>
            <a:r>
              <a:rPr lang="en-US" sz="2800" dirty="0"/>
              <a:t>Pneumatology</a:t>
            </a:r>
          </a:p>
          <a:p>
            <a:pPr marL="342900" indent="-342900">
              <a:buFont typeface="+mj-lt"/>
              <a:buAutoNum type="arabicPeriod"/>
            </a:pPr>
            <a:r>
              <a:rPr lang="en-US" sz="2800" dirty="0"/>
              <a:t>Angelology</a:t>
            </a:r>
          </a:p>
          <a:p>
            <a:pPr marL="342900" indent="-342900">
              <a:buFont typeface="+mj-lt"/>
              <a:buAutoNum type="arabicPeriod"/>
            </a:pPr>
            <a:r>
              <a:rPr lang="en-US" sz="2800" dirty="0"/>
              <a:t>Anthropology</a:t>
            </a:r>
          </a:p>
          <a:p>
            <a:pPr marL="342900" indent="-342900">
              <a:buFont typeface="+mj-lt"/>
              <a:buAutoNum type="arabicPeriod"/>
            </a:pPr>
            <a:r>
              <a:rPr lang="en-US" sz="2800" dirty="0"/>
              <a:t>Hamartiology</a:t>
            </a:r>
          </a:p>
          <a:p>
            <a:pPr marL="342900" indent="-342900">
              <a:buFont typeface="+mj-lt"/>
              <a:buAutoNum type="arabicPeriod"/>
            </a:pPr>
            <a:r>
              <a:rPr lang="en-US" sz="2800" b="1" dirty="0">
                <a:solidFill>
                  <a:srgbClr val="FF0000"/>
                </a:solidFill>
              </a:rPr>
              <a:t>Soteriology</a:t>
            </a:r>
          </a:p>
          <a:p>
            <a:pPr marL="342900" indent="-342900">
              <a:buFont typeface="+mj-lt"/>
              <a:buAutoNum type="arabicPeriod"/>
            </a:pPr>
            <a:r>
              <a:rPr lang="en-US" sz="2800" dirty="0" err="1"/>
              <a:t>Israelology</a:t>
            </a:r>
            <a:endParaRPr lang="en-US" sz="2800" dirty="0"/>
          </a:p>
          <a:p>
            <a:pPr marL="342900" indent="-342900">
              <a:buFont typeface="+mj-lt"/>
              <a:buAutoNum type="arabicPeriod"/>
            </a:pPr>
            <a:r>
              <a:rPr lang="en-US" sz="2800" dirty="0"/>
              <a:t>Ecclesiology</a:t>
            </a:r>
          </a:p>
          <a:p>
            <a:pPr marL="342900" indent="-342900">
              <a:buFont typeface="+mj-lt"/>
              <a:buAutoNum type="arabicPeriod"/>
            </a:pPr>
            <a:r>
              <a:rPr lang="en-US" sz="2800" dirty="0"/>
              <a:t>Eschatology</a:t>
            </a:r>
          </a:p>
        </p:txBody>
      </p:sp>
      <p:sp>
        <p:nvSpPr>
          <p:cNvPr id="14" name="Isosceles Triangle 13">
            <a:extLst>
              <a:ext uri="{FF2B5EF4-FFF2-40B4-BE49-F238E27FC236}">
                <a16:creationId xmlns:a16="http://schemas.microsoft.com/office/drawing/2014/main" id="{AAD47A2D-6884-4060-B4CF-FED65F7735E3}"/>
              </a:ext>
            </a:extLst>
          </p:cNvPr>
          <p:cNvSpPr/>
          <p:nvPr/>
        </p:nvSpPr>
        <p:spPr>
          <a:xfrm rot="5400000">
            <a:off x="6085691" y="3730121"/>
            <a:ext cx="1396579" cy="664871"/>
          </a:xfrm>
          <a:prstGeom prst="triangle">
            <a:avLst/>
          </a:prstGeom>
          <a:solidFill>
            <a:schemeClr val="bg1"/>
          </a:solidFill>
          <a:ln w="571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9067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9A4845B-619A-4CC1-BAE1-B93573FB7685}"/>
              </a:ext>
            </a:extLst>
          </p:cNvPr>
          <p:cNvGraphicFramePr>
            <a:graphicFrameLocks noGrp="1"/>
          </p:cNvGraphicFramePr>
          <p:nvPr/>
        </p:nvGraphicFramePr>
        <p:xfrm>
          <a:off x="98323" y="1248697"/>
          <a:ext cx="11985523" cy="4198373"/>
        </p:xfrm>
        <a:graphic>
          <a:graphicData uri="http://schemas.openxmlformats.org/drawingml/2006/table">
            <a:tbl>
              <a:tblPr firstRow="1" bandRow="1">
                <a:tableStyleId>{5C22544A-7EE6-4342-B048-85BDC9FD1C3A}</a:tableStyleId>
              </a:tblPr>
              <a:tblGrid>
                <a:gridCol w="2310580">
                  <a:extLst>
                    <a:ext uri="{9D8B030D-6E8A-4147-A177-3AD203B41FA5}">
                      <a16:colId xmlns:a16="http://schemas.microsoft.com/office/drawing/2014/main" val="4204945452"/>
                    </a:ext>
                  </a:extLst>
                </a:gridCol>
                <a:gridCol w="3077497">
                  <a:extLst>
                    <a:ext uri="{9D8B030D-6E8A-4147-A177-3AD203B41FA5}">
                      <a16:colId xmlns:a16="http://schemas.microsoft.com/office/drawing/2014/main" val="905549937"/>
                    </a:ext>
                  </a:extLst>
                </a:gridCol>
                <a:gridCol w="3165987">
                  <a:extLst>
                    <a:ext uri="{9D8B030D-6E8A-4147-A177-3AD203B41FA5}">
                      <a16:colId xmlns:a16="http://schemas.microsoft.com/office/drawing/2014/main" val="2341117460"/>
                    </a:ext>
                  </a:extLst>
                </a:gridCol>
                <a:gridCol w="3431459">
                  <a:extLst>
                    <a:ext uri="{9D8B030D-6E8A-4147-A177-3AD203B41FA5}">
                      <a16:colId xmlns:a16="http://schemas.microsoft.com/office/drawing/2014/main" val="524867234"/>
                    </a:ext>
                  </a:extLst>
                </a:gridCol>
              </a:tblGrid>
              <a:tr h="520240">
                <a:tc>
                  <a:txBody>
                    <a:bodyPr/>
                    <a:lstStyle/>
                    <a:p>
                      <a:endParaRPr lang="en-US" sz="2800"/>
                    </a:p>
                  </a:txBody>
                  <a:tcPr/>
                </a:tc>
                <a:tc>
                  <a:txBody>
                    <a:bodyPr/>
                    <a:lstStyle/>
                    <a:p>
                      <a:pPr algn="ctr"/>
                      <a:r>
                        <a:rPr lang="en-US" sz="2800" dirty="0"/>
                        <a:t>Justification</a:t>
                      </a:r>
                    </a:p>
                  </a:txBody>
                  <a:tcPr/>
                </a:tc>
                <a:tc>
                  <a:txBody>
                    <a:bodyPr/>
                    <a:lstStyle/>
                    <a:p>
                      <a:pPr algn="ctr"/>
                      <a:r>
                        <a:rPr lang="en-US" sz="2800" dirty="0"/>
                        <a:t>Sanctification</a:t>
                      </a:r>
                    </a:p>
                  </a:txBody>
                  <a:tcPr/>
                </a:tc>
                <a:tc>
                  <a:txBody>
                    <a:bodyPr/>
                    <a:lstStyle/>
                    <a:p>
                      <a:pPr algn="ctr"/>
                      <a:r>
                        <a:rPr lang="en-US" sz="2800" dirty="0"/>
                        <a:t>Glorification</a:t>
                      </a:r>
                    </a:p>
                  </a:txBody>
                  <a:tcPr/>
                </a:tc>
                <a:extLst>
                  <a:ext uri="{0D108BD9-81ED-4DB2-BD59-A6C34878D82A}">
                    <a16:rowId xmlns:a16="http://schemas.microsoft.com/office/drawing/2014/main" val="2678888557"/>
                  </a:ext>
                </a:extLst>
              </a:tr>
              <a:tr h="672368">
                <a:tc>
                  <a:txBody>
                    <a:bodyPr/>
                    <a:lstStyle/>
                    <a:p>
                      <a:r>
                        <a:rPr lang="en-US" sz="2800" dirty="0"/>
                        <a:t>From:</a:t>
                      </a:r>
                    </a:p>
                  </a:txBody>
                  <a:tcPr/>
                </a:tc>
                <a:tc>
                  <a:txBody>
                    <a:bodyPr/>
                    <a:lstStyle/>
                    <a:p>
                      <a:r>
                        <a:rPr lang="en-US" sz="2800" dirty="0"/>
                        <a:t>Penalty of Sin</a:t>
                      </a:r>
                    </a:p>
                  </a:txBody>
                  <a:tcPr/>
                </a:tc>
                <a:tc>
                  <a:txBody>
                    <a:bodyPr/>
                    <a:lstStyle/>
                    <a:p>
                      <a:r>
                        <a:rPr lang="en-US" sz="2800" dirty="0"/>
                        <a:t>Power of Sin</a:t>
                      </a:r>
                    </a:p>
                  </a:txBody>
                  <a:tcPr/>
                </a:tc>
                <a:tc>
                  <a:txBody>
                    <a:bodyPr/>
                    <a:lstStyle/>
                    <a:p>
                      <a:r>
                        <a:rPr lang="en-US" sz="2800" dirty="0"/>
                        <a:t>Presence of Sin</a:t>
                      </a:r>
                    </a:p>
                  </a:txBody>
                  <a:tcPr/>
                </a:tc>
                <a:extLst>
                  <a:ext uri="{0D108BD9-81ED-4DB2-BD59-A6C34878D82A}">
                    <a16:rowId xmlns:a16="http://schemas.microsoft.com/office/drawing/2014/main" val="1827452625"/>
                  </a:ext>
                </a:extLst>
              </a:tr>
              <a:tr h="672368">
                <a:tc>
                  <a:txBody>
                    <a:bodyPr/>
                    <a:lstStyle/>
                    <a:p>
                      <a:r>
                        <a:rPr lang="en-US" sz="2800" dirty="0"/>
                        <a:t>When:</a:t>
                      </a:r>
                    </a:p>
                  </a:txBody>
                  <a:tcPr/>
                </a:tc>
                <a:tc>
                  <a:txBody>
                    <a:bodyPr/>
                    <a:lstStyle/>
                    <a:p>
                      <a:r>
                        <a:rPr lang="en-US" sz="2800" dirty="0"/>
                        <a:t>Past</a:t>
                      </a:r>
                    </a:p>
                  </a:txBody>
                  <a:tcPr/>
                </a:tc>
                <a:tc>
                  <a:txBody>
                    <a:bodyPr/>
                    <a:lstStyle/>
                    <a:p>
                      <a:r>
                        <a:rPr lang="en-US" sz="2800" dirty="0"/>
                        <a:t>Present</a:t>
                      </a:r>
                    </a:p>
                  </a:txBody>
                  <a:tcPr/>
                </a:tc>
                <a:tc>
                  <a:txBody>
                    <a:bodyPr/>
                    <a:lstStyle/>
                    <a:p>
                      <a:r>
                        <a:rPr lang="en-US" sz="2800" dirty="0"/>
                        <a:t>Future</a:t>
                      </a:r>
                    </a:p>
                  </a:txBody>
                  <a:tcPr/>
                </a:tc>
                <a:extLst>
                  <a:ext uri="{0D108BD9-81ED-4DB2-BD59-A6C34878D82A}">
                    <a16:rowId xmlns:a16="http://schemas.microsoft.com/office/drawing/2014/main" val="1491940066"/>
                  </a:ext>
                </a:extLst>
              </a:tr>
              <a:tr h="1210264">
                <a:tc>
                  <a:txBody>
                    <a:bodyPr/>
                    <a:lstStyle/>
                    <a:p>
                      <a:r>
                        <a:rPr lang="en-US" sz="2800" dirty="0"/>
                        <a:t>How:</a:t>
                      </a:r>
                    </a:p>
                  </a:txBody>
                  <a:tcPr/>
                </a:tc>
                <a:tc>
                  <a:txBody>
                    <a:bodyPr/>
                    <a:lstStyle/>
                    <a:p>
                      <a:r>
                        <a:rPr lang="en-US" sz="2800" dirty="0"/>
                        <a:t>Through faith alone in Christ alone</a:t>
                      </a:r>
                    </a:p>
                  </a:txBody>
                  <a:tcPr/>
                </a:tc>
                <a:tc>
                  <a:txBody>
                    <a:bodyPr/>
                    <a:lstStyle/>
                    <a:p>
                      <a:r>
                        <a:rPr lang="en-US" sz="2800" dirty="0"/>
                        <a:t>Through daily dependence on HS</a:t>
                      </a:r>
                    </a:p>
                  </a:txBody>
                  <a:tcPr/>
                </a:tc>
                <a:tc>
                  <a:txBody>
                    <a:bodyPr/>
                    <a:lstStyle/>
                    <a:p>
                      <a:r>
                        <a:rPr lang="en-US" sz="2800" dirty="0"/>
                        <a:t>Death or Rapture</a:t>
                      </a:r>
                    </a:p>
                  </a:txBody>
                  <a:tcPr/>
                </a:tc>
                <a:extLst>
                  <a:ext uri="{0D108BD9-81ED-4DB2-BD59-A6C34878D82A}">
                    <a16:rowId xmlns:a16="http://schemas.microsoft.com/office/drawing/2014/main" val="2303286187"/>
                  </a:ext>
                </a:extLst>
              </a:tr>
              <a:tr h="1123133">
                <a:tc>
                  <a:txBody>
                    <a:bodyPr/>
                    <a:lstStyle/>
                    <a:p>
                      <a:r>
                        <a:rPr lang="en-US" sz="2800" dirty="0"/>
                        <a:t>Sample Texts:</a:t>
                      </a:r>
                    </a:p>
                  </a:txBody>
                  <a:tcPr/>
                </a:tc>
                <a:tc>
                  <a:txBody>
                    <a:bodyPr/>
                    <a:lstStyle/>
                    <a:p>
                      <a:r>
                        <a:rPr lang="en-US" sz="2800" dirty="0"/>
                        <a:t>Eph. 2:8–9; </a:t>
                      </a:r>
                    </a:p>
                    <a:p>
                      <a:r>
                        <a:rPr lang="en-US" sz="2800" dirty="0"/>
                        <a:t>Titus 3:5</a:t>
                      </a:r>
                    </a:p>
                  </a:txBody>
                  <a:tcPr/>
                </a:tc>
                <a:tc>
                  <a:txBody>
                    <a:bodyPr/>
                    <a:lstStyle/>
                    <a:p>
                      <a:r>
                        <a:rPr lang="en-US" sz="2800" dirty="0"/>
                        <a:t>Phil. 2:12; </a:t>
                      </a:r>
                    </a:p>
                    <a:p>
                      <a:r>
                        <a:rPr lang="en-US" sz="2800" dirty="0"/>
                        <a:t>Jas. 1:21</a:t>
                      </a:r>
                    </a:p>
                  </a:txBody>
                  <a:tcPr/>
                </a:tc>
                <a:tc>
                  <a:txBody>
                    <a:bodyPr/>
                    <a:lstStyle/>
                    <a:p>
                      <a:r>
                        <a:rPr lang="en-US" sz="2800" dirty="0"/>
                        <a:t>Rom. 13:11; </a:t>
                      </a:r>
                    </a:p>
                    <a:p>
                      <a:r>
                        <a:rPr lang="en-US" sz="2800" dirty="0"/>
                        <a:t>1 Thess. 5:8–9</a:t>
                      </a:r>
                    </a:p>
                  </a:txBody>
                  <a:tcPr/>
                </a:tc>
                <a:extLst>
                  <a:ext uri="{0D108BD9-81ED-4DB2-BD59-A6C34878D82A}">
                    <a16:rowId xmlns:a16="http://schemas.microsoft.com/office/drawing/2014/main" val="1660032277"/>
                  </a:ext>
                </a:extLst>
              </a:tr>
            </a:tbl>
          </a:graphicData>
        </a:graphic>
      </p:graphicFrame>
      <p:sp>
        <p:nvSpPr>
          <p:cNvPr id="3" name="Title 1">
            <a:extLst>
              <a:ext uri="{FF2B5EF4-FFF2-40B4-BE49-F238E27FC236}">
                <a16:creationId xmlns:a16="http://schemas.microsoft.com/office/drawing/2014/main" id="{5998C225-B449-49AD-9CE3-C9AD4D1891A9}"/>
              </a:ext>
            </a:extLst>
          </p:cNvPr>
          <p:cNvSpPr txBox="1">
            <a:spLocks/>
          </p:cNvSpPr>
          <p:nvPr/>
        </p:nvSpPr>
        <p:spPr>
          <a:xfrm>
            <a:off x="0" y="365126"/>
            <a:ext cx="12192000" cy="7360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Three Phases of Individual Salvation</a:t>
            </a:r>
          </a:p>
        </p:txBody>
      </p:sp>
    </p:spTree>
    <p:extLst>
      <p:ext uri="{BB962C8B-B14F-4D97-AF65-F5344CB8AC3E}">
        <p14:creationId xmlns:p14="http://schemas.microsoft.com/office/powerpoint/2010/main" val="198741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73596" y="1579036"/>
            <a:ext cx="914400" cy="914400"/>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28368" y="1564177"/>
            <a:ext cx="914400" cy="914400"/>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18060" y="1583844"/>
            <a:ext cx="914400" cy="914400"/>
          </a:xfrm>
          <a:prstGeom prst="rect">
            <a:avLst/>
          </a:prstGeom>
        </p:spPr>
      </p:pic>
      <p:cxnSp>
        <p:nvCxnSpPr>
          <p:cNvPr id="9" name="Straight Arrow Connector 8"/>
          <p:cNvCxnSpPr/>
          <p:nvPr/>
        </p:nvCxnSpPr>
        <p:spPr>
          <a:xfrm flipV="1">
            <a:off x="4943310" y="3382429"/>
            <a:ext cx="0" cy="1786769"/>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943310" y="1584180"/>
            <a:ext cx="0" cy="1275128"/>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830846" y="2674642"/>
            <a:ext cx="2" cy="2503825"/>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528693" y="1583844"/>
            <a:ext cx="927088" cy="930199"/>
          </a:xfrm>
          <a:prstGeom prst="rect">
            <a:avLst/>
          </a:prstGeom>
        </p:spPr>
      </p:pic>
      <p:pic>
        <p:nvPicPr>
          <p:cNvPr id="14" name="Picture 13"/>
          <p:cNvPicPr>
            <a:picLocks noChangeAspect="1"/>
          </p:cNvPicPr>
          <p:nvPr/>
        </p:nvPicPr>
        <p:blipFill>
          <a:blip r:embed="rId6" cstate="screen">
            <a:biLevel thresh="50000"/>
            <a:extLst>
              <a:ext uri="{28A0092B-C50C-407E-A947-70E740481C1C}">
                <a14:useLocalDpi xmlns:a14="http://schemas.microsoft.com/office/drawing/2010/main"/>
              </a:ext>
            </a:extLst>
          </a:blip>
          <a:stretch>
            <a:fillRect/>
          </a:stretch>
        </p:blipFill>
        <p:spPr>
          <a:xfrm>
            <a:off x="7033783" y="3411038"/>
            <a:ext cx="685800" cy="685800"/>
          </a:xfrm>
          <a:prstGeom prst="rect">
            <a:avLst/>
          </a:prstGeom>
        </p:spPr>
      </p:pic>
      <p:pic>
        <p:nvPicPr>
          <p:cNvPr id="15" name="Picture 14"/>
          <p:cNvPicPr>
            <a:picLocks noChangeAspect="1"/>
          </p:cNvPicPr>
          <p:nvPr/>
        </p:nvPicPr>
        <p:blipFill>
          <a:blip r:embed="rId7" cstate="screen">
            <a:biLevel thresh="50000"/>
            <a:extLst>
              <a:ext uri="{28A0092B-C50C-407E-A947-70E740481C1C}">
                <a14:useLocalDpi xmlns:a14="http://schemas.microsoft.com/office/drawing/2010/main"/>
              </a:ext>
            </a:extLst>
          </a:blip>
          <a:stretch>
            <a:fillRect/>
          </a:stretch>
        </p:blipFill>
        <p:spPr>
          <a:xfrm>
            <a:off x="7726936" y="3400152"/>
            <a:ext cx="685800" cy="685800"/>
          </a:xfrm>
          <a:prstGeom prst="rect">
            <a:avLst/>
          </a:prstGeom>
        </p:spPr>
      </p:pic>
      <p:pic>
        <p:nvPicPr>
          <p:cNvPr id="16" name="Picture 15"/>
          <p:cNvPicPr>
            <a:picLocks noChangeAspect="1"/>
          </p:cNvPicPr>
          <p:nvPr/>
        </p:nvPicPr>
        <p:blipFill>
          <a:blip r:embed="rId8" cstate="screen">
            <a:biLevel thresh="50000"/>
            <a:extLst>
              <a:ext uri="{28A0092B-C50C-407E-A947-70E740481C1C}">
                <a14:useLocalDpi xmlns:a14="http://schemas.microsoft.com/office/drawing/2010/main"/>
              </a:ext>
            </a:extLst>
          </a:blip>
          <a:stretch>
            <a:fillRect/>
          </a:stretch>
        </p:blipFill>
        <p:spPr>
          <a:xfrm>
            <a:off x="8481049" y="3400152"/>
            <a:ext cx="685800" cy="685800"/>
          </a:xfrm>
          <a:prstGeom prst="rect">
            <a:avLst/>
          </a:prstGeom>
        </p:spPr>
      </p:pic>
      <p:cxnSp>
        <p:nvCxnSpPr>
          <p:cNvPr id="20" name="Straight Connector 19"/>
          <p:cNvCxnSpPr/>
          <p:nvPr/>
        </p:nvCxnSpPr>
        <p:spPr>
          <a:xfrm>
            <a:off x="42601" y="5180597"/>
            <a:ext cx="926105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0126106" y="5172321"/>
            <a:ext cx="173226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790473" y="2489976"/>
            <a:ext cx="1390189" cy="369332"/>
          </a:xfrm>
          <a:prstGeom prst="rect">
            <a:avLst/>
          </a:prstGeom>
          <a:noFill/>
        </p:spPr>
        <p:txBody>
          <a:bodyPr wrap="none" rtlCol="0">
            <a:spAutoFit/>
          </a:bodyPr>
          <a:lstStyle/>
          <a:p>
            <a:r>
              <a:rPr lang="en-US" dirty="0"/>
              <a:t>Church Age</a:t>
            </a:r>
          </a:p>
        </p:txBody>
      </p:sp>
      <p:sp>
        <p:nvSpPr>
          <p:cNvPr id="32" name="TextBox 31"/>
          <p:cNvSpPr txBox="1"/>
          <p:nvPr/>
        </p:nvSpPr>
        <p:spPr>
          <a:xfrm>
            <a:off x="4982969" y="2506628"/>
            <a:ext cx="1984582" cy="369332"/>
          </a:xfrm>
          <a:prstGeom prst="rect">
            <a:avLst/>
          </a:prstGeom>
          <a:noFill/>
        </p:spPr>
        <p:txBody>
          <a:bodyPr wrap="none" rtlCol="0">
            <a:spAutoFit/>
          </a:bodyPr>
          <a:lstStyle/>
          <a:p>
            <a:r>
              <a:rPr lang="en-US" dirty="0"/>
              <a:t>7-Year Tribulation</a:t>
            </a:r>
          </a:p>
        </p:txBody>
      </p:sp>
      <p:sp>
        <p:nvSpPr>
          <p:cNvPr id="33" name="TextBox 32"/>
          <p:cNvSpPr txBox="1"/>
          <p:nvPr/>
        </p:nvSpPr>
        <p:spPr>
          <a:xfrm>
            <a:off x="7049393" y="2513361"/>
            <a:ext cx="2185214" cy="369332"/>
          </a:xfrm>
          <a:prstGeom prst="rect">
            <a:avLst/>
          </a:prstGeom>
          <a:noFill/>
        </p:spPr>
        <p:txBody>
          <a:bodyPr wrap="none" rtlCol="0">
            <a:spAutoFit/>
          </a:bodyPr>
          <a:lstStyle/>
          <a:p>
            <a:r>
              <a:rPr lang="en-US" dirty="0"/>
              <a:t>Messianic Kingdom</a:t>
            </a:r>
          </a:p>
        </p:txBody>
      </p:sp>
      <p:sp>
        <p:nvSpPr>
          <p:cNvPr id="35" name="TextBox 34"/>
          <p:cNvSpPr txBox="1"/>
          <p:nvPr/>
        </p:nvSpPr>
        <p:spPr>
          <a:xfrm>
            <a:off x="4440608" y="5219084"/>
            <a:ext cx="1005403" cy="369332"/>
          </a:xfrm>
          <a:prstGeom prst="rect">
            <a:avLst/>
          </a:prstGeom>
          <a:noFill/>
        </p:spPr>
        <p:txBody>
          <a:bodyPr wrap="none" rtlCol="0">
            <a:spAutoFit/>
          </a:bodyPr>
          <a:lstStyle/>
          <a:p>
            <a:r>
              <a:rPr lang="en-US" dirty="0"/>
              <a:t>Rapture</a:t>
            </a:r>
          </a:p>
        </p:txBody>
      </p:sp>
      <p:sp>
        <p:nvSpPr>
          <p:cNvPr id="36" name="TextBox 35"/>
          <p:cNvSpPr txBox="1"/>
          <p:nvPr/>
        </p:nvSpPr>
        <p:spPr>
          <a:xfrm>
            <a:off x="5930600" y="5219506"/>
            <a:ext cx="1800493" cy="369332"/>
          </a:xfrm>
          <a:prstGeom prst="rect">
            <a:avLst/>
          </a:prstGeom>
          <a:noFill/>
        </p:spPr>
        <p:txBody>
          <a:bodyPr wrap="none" rtlCol="0">
            <a:spAutoFit/>
          </a:bodyPr>
          <a:lstStyle/>
          <a:p>
            <a:r>
              <a:rPr lang="en-US" dirty="0"/>
              <a:t>Return of Christ</a:t>
            </a:r>
          </a:p>
        </p:txBody>
      </p:sp>
      <p:sp>
        <p:nvSpPr>
          <p:cNvPr id="40" name="TextBox 39"/>
          <p:cNvSpPr txBox="1"/>
          <p:nvPr/>
        </p:nvSpPr>
        <p:spPr>
          <a:xfrm>
            <a:off x="7021956" y="4064963"/>
            <a:ext cx="697627" cy="369332"/>
          </a:xfrm>
          <a:prstGeom prst="rect">
            <a:avLst/>
          </a:prstGeom>
          <a:noFill/>
        </p:spPr>
        <p:txBody>
          <a:bodyPr wrap="none" rtlCol="0">
            <a:spAutoFit/>
          </a:bodyPr>
          <a:lstStyle/>
          <a:p>
            <a:r>
              <a:rPr lang="en-US" dirty="0"/>
              <a:t>Land</a:t>
            </a:r>
          </a:p>
        </p:txBody>
      </p:sp>
      <p:sp>
        <p:nvSpPr>
          <p:cNvPr id="41" name="TextBox 40"/>
          <p:cNvSpPr txBox="1"/>
          <p:nvPr/>
        </p:nvSpPr>
        <p:spPr>
          <a:xfrm>
            <a:off x="7719403" y="4064963"/>
            <a:ext cx="723275" cy="369332"/>
          </a:xfrm>
          <a:prstGeom prst="rect">
            <a:avLst/>
          </a:prstGeom>
          <a:noFill/>
        </p:spPr>
        <p:txBody>
          <a:bodyPr wrap="none" rtlCol="0">
            <a:spAutoFit/>
          </a:bodyPr>
          <a:lstStyle/>
          <a:p>
            <a:r>
              <a:rPr lang="en-US" dirty="0"/>
              <a:t>Seed</a:t>
            </a:r>
          </a:p>
        </p:txBody>
      </p:sp>
      <p:sp>
        <p:nvSpPr>
          <p:cNvPr id="42" name="TextBox 41"/>
          <p:cNvSpPr txBox="1"/>
          <p:nvPr/>
        </p:nvSpPr>
        <p:spPr>
          <a:xfrm>
            <a:off x="8295123" y="4090302"/>
            <a:ext cx="1056700" cy="369332"/>
          </a:xfrm>
          <a:prstGeom prst="rect">
            <a:avLst/>
          </a:prstGeom>
          <a:noFill/>
        </p:spPr>
        <p:txBody>
          <a:bodyPr wrap="none" rtlCol="0">
            <a:spAutoFit/>
          </a:bodyPr>
          <a:lstStyle/>
          <a:p>
            <a:r>
              <a:rPr lang="en-US" dirty="0"/>
              <a:t>Blessing</a:t>
            </a:r>
          </a:p>
        </p:txBody>
      </p:sp>
      <p:sp>
        <p:nvSpPr>
          <p:cNvPr id="24" name="TextBox 23"/>
          <p:cNvSpPr txBox="1"/>
          <p:nvPr/>
        </p:nvSpPr>
        <p:spPr>
          <a:xfrm>
            <a:off x="10233054" y="2489976"/>
            <a:ext cx="1518364" cy="369332"/>
          </a:xfrm>
          <a:prstGeom prst="rect">
            <a:avLst/>
          </a:prstGeom>
          <a:noFill/>
        </p:spPr>
        <p:txBody>
          <a:bodyPr wrap="none" rtlCol="0">
            <a:spAutoFit/>
          </a:bodyPr>
          <a:lstStyle/>
          <a:p>
            <a:r>
              <a:rPr lang="en-US" dirty="0"/>
              <a:t>Eternal State</a:t>
            </a:r>
          </a:p>
        </p:txBody>
      </p:sp>
      <p:cxnSp>
        <p:nvCxnSpPr>
          <p:cNvPr id="25" name="Straight Connector 24">
            <a:extLst>
              <a:ext uri="{FF2B5EF4-FFF2-40B4-BE49-F238E27FC236}">
                <a16:creationId xmlns:a16="http://schemas.microsoft.com/office/drawing/2014/main" id="{0CA0EC61-49DB-47CA-BFFD-71EF7B7DC00E}"/>
              </a:ext>
            </a:extLst>
          </p:cNvPr>
          <p:cNvCxnSpPr/>
          <p:nvPr/>
        </p:nvCxnSpPr>
        <p:spPr>
          <a:xfrm flipH="1">
            <a:off x="2043978" y="2163119"/>
            <a:ext cx="8538" cy="2970519"/>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5E782805-2E5C-48B9-B1B2-B17AA834D295}"/>
              </a:ext>
            </a:extLst>
          </p:cNvPr>
          <p:cNvCxnSpPr/>
          <p:nvPr/>
        </p:nvCxnSpPr>
        <p:spPr>
          <a:xfrm>
            <a:off x="1405349" y="2883924"/>
            <a:ext cx="1277257"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pic>
        <p:nvPicPr>
          <p:cNvPr id="2" name="Picture 1">
            <a:extLst>
              <a:ext uri="{FF2B5EF4-FFF2-40B4-BE49-F238E27FC236}">
                <a16:creationId xmlns:a16="http://schemas.microsoft.com/office/drawing/2014/main" id="{141D06F7-6B86-467B-B486-5C40834896B2}"/>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05368" y="1564177"/>
            <a:ext cx="914400" cy="914400"/>
          </a:xfrm>
          <a:prstGeom prst="rect">
            <a:avLst/>
          </a:prstGeom>
        </p:spPr>
      </p:pic>
      <p:sp>
        <p:nvSpPr>
          <p:cNvPr id="4" name="TextBox 3">
            <a:extLst>
              <a:ext uri="{FF2B5EF4-FFF2-40B4-BE49-F238E27FC236}">
                <a16:creationId xmlns:a16="http://schemas.microsoft.com/office/drawing/2014/main" id="{331A6B50-50D4-4625-B736-0CDCE90085F9}"/>
              </a:ext>
            </a:extLst>
          </p:cNvPr>
          <p:cNvSpPr txBox="1"/>
          <p:nvPr/>
        </p:nvSpPr>
        <p:spPr>
          <a:xfrm>
            <a:off x="22810" y="2498244"/>
            <a:ext cx="1279517" cy="369332"/>
          </a:xfrm>
          <a:prstGeom prst="rect">
            <a:avLst/>
          </a:prstGeom>
          <a:noFill/>
        </p:spPr>
        <p:txBody>
          <a:bodyPr wrap="none" rtlCol="0">
            <a:spAutoFit/>
          </a:bodyPr>
          <a:lstStyle/>
          <a:p>
            <a:r>
              <a:rPr lang="en-US" dirty="0"/>
              <a:t>Mosaic Law</a:t>
            </a:r>
          </a:p>
        </p:txBody>
      </p:sp>
      <p:sp>
        <p:nvSpPr>
          <p:cNvPr id="5" name="Rectangle 4">
            <a:extLst>
              <a:ext uri="{FF2B5EF4-FFF2-40B4-BE49-F238E27FC236}">
                <a16:creationId xmlns:a16="http://schemas.microsoft.com/office/drawing/2014/main" id="{4E6CF2D8-393F-420F-AADD-E65D3CC4C3FC}"/>
              </a:ext>
            </a:extLst>
          </p:cNvPr>
          <p:cNvSpPr/>
          <p:nvPr/>
        </p:nvSpPr>
        <p:spPr>
          <a:xfrm>
            <a:off x="205368" y="5573222"/>
            <a:ext cx="2700392" cy="1016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BL BibLit" panose="02000000000000000000" pitchFamily="2" charset="-79"/>
                <a:ea typeface="SBL BibLit" panose="02000000000000000000" pitchFamily="2" charset="-79"/>
                <a:cs typeface="SBL BibLit" panose="02000000000000000000" pitchFamily="2" charset="-79"/>
              </a:rPr>
              <a:t>Paradise</a:t>
            </a:r>
          </a:p>
        </p:txBody>
      </p:sp>
      <p:sp>
        <p:nvSpPr>
          <p:cNvPr id="6" name="Rectangle 5">
            <a:extLst>
              <a:ext uri="{FF2B5EF4-FFF2-40B4-BE49-F238E27FC236}">
                <a16:creationId xmlns:a16="http://schemas.microsoft.com/office/drawing/2014/main" id="{A109A685-5036-4812-B833-36B0376F3A66}"/>
              </a:ext>
            </a:extLst>
          </p:cNvPr>
          <p:cNvSpPr/>
          <p:nvPr/>
        </p:nvSpPr>
        <p:spPr>
          <a:xfrm>
            <a:off x="3028369" y="176963"/>
            <a:ext cx="1914942" cy="1016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BL BibLit" panose="02000000000000000000" pitchFamily="2" charset="-79"/>
                <a:ea typeface="SBL BibLit" panose="02000000000000000000" pitchFamily="2" charset="-79"/>
                <a:cs typeface="SBL BibLit" panose="02000000000000000000" pitchFamily="2" charset="-79"/>
              </a:rPr>
              <a:t>Heaven</a:t>
            </a:r>
          </a:p>
        </p:txBody>
      </p:sp>
      <p:cxnSp>
        <p:nvCxnSpPr>
          <p:cNvPr id="37" name="Straight Arrow Connector 36">
            <a:extLst>
              <a:ext uri="{FF2B5EF4-FFF2-40B4-BE49-F238E27FC236}">
                <a16:creationId xmlns:a16="http://schemas.microsoft.com/office/drawing/2014/main" id="{B9623227-951E-4721-97E5-A66E862E9B47}"/>
              </a:ext>
            </a:extLst>
          </p:cNvPr>
          <p:cNvCxnSpPr>
            <a:cxnSpLocks/>
          </p:cNvCxnSpPr>
          <p:nvPr/>
        </p:nvCxnSpPr>
        <p:spPr>
          <a:xfrm>
            <a:off x="685904" y="4459634"/>
            <a:ext cx="535387" cy="1113588"/>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38" name="Straight Arrow Connector 37">
            <a:extLst>
              <a:ext uri="{FF2B5EF4-FFF2-40B4-BE49-F238E27FC236}">
                <a16:creationId xmlns:a16="http://schemas.microsoft.com/office/drawing/2014/main" id="{3EEC6517-FD5E-4CA1-8DDC-E57073D182FB}"/>
              </a:ext>
            </a:extLst>
          </p:cNvPr>
          <p:cNvCxnSpPr>
            <a:cxnSpLocks/>
          </p:cNvCxnSpPr>
          <p:nvPr/>
        </p:nvCxnSpPr>
        <p:spPr>
          <a:xfrm flipV="1">
            <a:off x="2790473" y="1192963"/>
            <a:ext cx="517779" cy="4332101"/>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39" name="Straight Arrow Connector 38">
            <a:extLst>
              <a:ext uri="{FF2B5EF4-FFF2-40B4-BE49-F238E27FC236}">
                <a16:creationId xmlns:a16="http://schemas.microsoft.com/office/drawing/2014/main" id="{518338B3-D7AD-4135-9200-5E6A6A43590E}"/>
              </a:ext>
            </a:extLst>
          </p:cNvPr>
          <p:cNvCxnSpPr>
            <a:cxnSpLocks/>
          </p:cNvCxnSpPr>
          <p:nvPr/>
        </p:nvCxnSpPr>
        <p:spPr>
          <a:xfrm flipV="1">
            <a:off x="4011081" y="1239922"/>
            <a:ext cx="38051" cy="3888650"/>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43" name="Straight Arrow Connector 42">
            <a:extLst>
              <a:ext uri="{FF2B5EF4-FFF2-40B4-BE49-F238E27FC236}">
                <a16:creationId xmlns:a16="http://schemas.microsoft.com/office/drawing/2014/main" id="{4B0961BD-41B3-4A69-B3B9-2B8FA077C74D}"/>
              </a:ext>
            </a:extLst>
          </p:cNvPr>
          <p:cNvCxnSpPr>
            <a:cxnSpLocks/>
          </p:cNvCxnSpPr>
          <p:nvPr/>
        </p:nvCxnSpPr>
        <p:spPr>
          <a:xfrm>
            <a:off x="4567830" y="1292688"/>
            <a:ext cx="281461" cy="1613110"/>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44" name="Straight Arrow Connector 43">
            <a:extLst>
              <a:ext uri="{FF2B5EF4-FFF2-40B4-BE49-F238E27FC236}">
                <a16:creationId xmlns:a16="http://schemas.microsoft.com/office/drawing/2014/main" id="{BCDA0CEB-5143-4634-8CF3-71D077DD354A}"/>
              </a:ext>
            </a:extLst>
          </p:cNvPr>
          <p:cNvCxnSpPr>
            <a:cxnSpLocks/>
          </p:cNvCxnSpPr>
          <p:nvPr/>
        </p:nvCxnSpPr>
        <p:spPr>
          <a:xfrm flipV="1">
            <a:off x="4549388" y="3184247"/>
            <a:ext cx="284842" cy="1832181"/>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45" name="Straight Arrow Connector 44">
            <a:extLst>
              <a:ext uri="{FF2B5EF4-FFF2-40B4-BE49-F238E27FC236}">
                <a16:creationId xmlns:a16="http://schemas.microsoft.com/office/drawing/2014/main" id="{E410A7EA-4A47-43FD-A4E1-4F51EDDD4B60}"/>
              </a:ext>
            </a:extLst>
          </p:cNvPr>
          <p:cNvCxnSpPr>
            <a:cxnSpLocks/>
          </p:cNvCxnSpPr>
          <p:nvPr/>
        </p:nvCxnSpPr>
        <p:spPr>
          <a:xfrm>
            <a:off x="5094983" y="3103862"/>
            <a:ext cx="1544755" cy="0"/>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47" name="Straight Arrow Connector 46">
            <a:extLst>
              <a:ext uri="{FF2B5EF4-FFF2-40B4-BE49-F238E27FC236}">
                <a16:creationId xmlns:a16="http://schemas.microsoft.com/office/drawing/2014/main" id="{E2F50255-6530-497F-A4D2-C88A7911756B}"/>
              </a:ext>
            </a:extLst>
          </p:cNvPr>
          <p:cNvCxnSpPr>
            <a:cxnSpLocks/>
          </p:cNvCxnSpPr>
          <p:nvPr/>
        </p:nvCxnSpPr>
        <p:spPr>
          <a:xfrm>
            <a:off x="6933632" y="3049271"/>
            <a:ext cx="0" cy="1967157"/>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49" name="Straight Arrow Connector 48">
            <a:extLst>
              <a:ext uri="{FF2B5EF4-FFF2-40B4-BE49-F238E27FC236}">
                <a16:creationId xmlns:a16="http://schemas.microsoft.com/office/drawing/2014/main" id="{7369585A-88A2-4FD0-A66C-102860BCDABE}"/>
              </a:ext>
            </a:extLst>
          </p:cNvPr>
          <p:cNvCxnSpPr>
            <a:cxnSpLocks/>
          </p:cNvCxnSpPr>
          <p:nvPr/>
        </p:nvCxnSpPr>
        <p:spPr>
          <a:xfrm>
            <a:off x="7049393" y="4866640"/>
            <a:ext cx="4187567" cy="1"/>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sp>
        <p:nvSpPr>
          <p:cNvPr id="53" name="TextBox 52">
            <a:extLst>
              <a:ext uri="{FF2B5EF4-FFF2-40B4-BE49-F238E27FC236}">
                <a16:creationId xmlns:a16="http://schemas.microsoft.com/office/drawing/2014/main" id="{281EDB47-6ABA-4118-AF2A-AA84E9D98FB4}"/>
              </a:ext>
            </a:extLst>
          </p:cNvPr>
          <p:cNvSpPr txBox="1"/>
          <p:nvPr/>
        </p:nvSpPr>
        <p:spPr>
          <a:xfrm>
            <a:off x="3690371" y="5705041"/>
            <a:ext cx="6111240" cy="646331"/>
          </a:xfrm>
          <a:prstGeom prst="rect">
            <a:avLst/>
          </a:prstGeom>
          <a:noFill/>
        </p:spPr>
        <p:txBody>
          <a:bodyPr wrap="square">
            <a:spAutoFit/>
          </a:bodyPr>
          <a:lstStyle/>
          <a:p>
            <a:pPr algn="l"/>
            <a:r>
              <a:rPr lang="en-US" b="0" i="0" dirty="0">
                <a:solidFill>
                  <a:srgbClr val="000000"/>
                </a:solidFill>
                <a:effectLst/>
                <a:latin typeface="system-ui"/>
              </a:rPr>
              <a:t>We are confident, yes, well pleased rather to be absent from the body and to be present with the Lord. (2 Cor. 5:8)</a:t>
            </a:r>
            <a:endParaRPr lang="en-US" dirty="0"/>
          </a:p>
        </p:txBody>
      </p:sp>
    </p:spTree>
    <p:extLst>
      <p:ext uri="{BB962C8B-B14F-4D97-AF65-F5344CB8AC3E}">
        <p14:creationId xmlns:p14="http://schemas.microsoft.com/office/powerpoint/2010/main" val="1628672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620725-20D6-4D78-87C2-7502CEFA6F88}"/>
              </a:ext>
            </a:extLst>
          </p:cNvPr>
          <p:cNvSpPr txBox="1"/>
          <p:nvPr/>
        </p:nvSpPr>
        <p:spPr>
          <a:xfrm>
            <a:off x="0" y="5227781"/>
            <a:ext cx="6096001" cy="646331"/>
          </a:xfrm>
          <a:prstGeom prst="rect">
            <a:avLst/>
          </a:prstGeom>
          <a:noFill/>
        </p:spPr>
        <p:txBody>
          <a:bodyPr wrap="square" rtlCol="0">
            <a:spAutoFit/>
          </a:bodyPr>
          <a:lstStyle/>
          <a:p>
            <a:pPr algn="ctr"/>
            <a:r>
              <a:rPr lang="en-US" sz="3600" dirty="0"/>
              <a:t>The World</a:t>
            </a:r>
            <a:endParaRPr lang="en-US" dirty="0"/>
          </a:p>
        </p:txBody>
      </p:sp>
      <p:sp>
        <p:nvSpPr>
          <p:cNvPr id="7" name="TextBox 6">
            <a:extLst>
              <a:ext uri="{FF2B5EF4-FFF2-40B4-BE49-F238E27FC236}">
                <a16:creationId xmlns:a16="http://schemas.microsoft.com/office/drawing/2014/main" id="{F03F5D1E-A0AB-4334-BC25-213384E8929A}"/>
              </a:ext>
            </a:extLst>
          </p:cNvPr>
          <p:cNvSpPr txBox="1"/>
          <p:nvPr/>
        </p:nvSpPr>
        <p:spPr>
          <a:xfrm>
            <a:off x="1" y="64546"/>
            <a:ext cx="6096001" cy="646331"/>
          </a:xfrm>
          <a:prstGeom prst="rect">
            <a:avLst/>
          </a:prstGeom>
          <a:noFill/>
        </p:spPr>
        <p:txBody>
          <a:bodyPr wrap="square" rtlCol="0">
            <a:spAutoFit/>
          </a:bodyPr>
          <a:lstStyle/>
          <a:p>
            <a:pPr algn="ctr"/>
            <a:r>
              <a:rPr lang="en-US" sz="3600" dirty="0"/>
              <a:t>God</a:t>
            </a:r>
            <a:endParaRPr lang="en-US" dirty="0"/>
          </a:p>
        </p:txBody>
      </p:sp>
      <p:sp>
        <p:nvSpPr>
          <p:cNvPr id="8" name="TextBox 7">
            <a:extLst>
              <a:ext uri="{FF2B5EF4-FFF2-40B4-BE49-F238E27FC236}">
                <a16:creationId xmlns:a16="http://schemas.microsoft.com/office/drawing/2014/main" id="{56707672-2784-44B1-80BB-DF77345332E7}"/>
              </a:ext>
            </a:extLst>
          </p:cNvPr>
          <p:cNvSpPr txBox="1"/>
          <p:nvPr/>
        </p:nvSpPr>
        <p:spPr>
          <a:xfrm rot="20097928">
            <a:off x="831273" y="1329200"/>
            <a:ext cx="1385316" cy="461665"/>
          </a:xfrm>
          <a:prstGeom prst="rect">
            <a:avLst/>
          </a:prstGeom>
          <a:noFill/>
        </p:spPr>
        <p:txBody>
          <a:bodyPr wrap="none" rtlCol="0">
            <a:spAutoFit/>
          </a:bodyPr>
          <a:lstStyle/>
          <a:p>
            <a:r>
              <a:rPr lang="en-US" sz="2400" dirty="0"/>
              <a:t>John 3:16</a:t>
            </a:r>
          </a:p>
        </p:txBody>
      </p:sp>
      <p:sp>
        <p:nvSpPr>
          <p:cNvPr id="10" name="TextBox 9">
            <a:extLst>
              <a:ext uri="{FF2B5EF4-FFF2-40B4-BE49-F238E27FC236}">
                <a16:creationId xmlns:a16="http://schemas.microsoft.com/office/drawing/2014/main" id="{7E28CC1F-5B50-4D3D-A941-E0ED2C3F1EA7}"/>
              </a:ext>
            </a:extLst>
          </p:cNvPr>
          <p:cNvSpPr txBox="1"/>
          <p:nvPr/>
        </p:nvSpPr>
        <p:spPr>
          <a:xfrm>
            <a:off x="-1" y="1721081"/>
            <a:ext cx="6096001" cy="707886"/>
          </a:xfrm>
          <a:prstGeom prst="rect">
            <a:avLst/>
          </a:prstGeom>
          <a:noFill/>
        </p:spPr>
        <p:txBody>
          <a:bodyPr wrap="square" rtlCol="0">
            <a:spAutoFit/>
          </a:bodyPr>
          <a:lstStyle/>
          <a:p>
            <a:pPr algn="ctr"/>
            <a:r>
              <a:rPr lang="en-US" sz="4000" dirty="0"/>
              <a:t>SIN</a:t>
            </a:r>
            <a:endParaRPr lang="en-US" sz="2000" dirty="0"/>
          </a:p>
        </p:txBody>
      </p:sp>
      <p:sp>
        <p:nvSpPr>
          <p:cNvPr id="2" name="TextBox 1">
            <a:extLst>
              <a:ext uri="{FF2B5EF4-FFF2-40B4-BE49-F238E27FC236}">
                <a16:creationId xmlns:a16="http://schemas.microsoft.com/office/drawing/2014/main" id="{BA277D9F-F48D-4262-AC6C-D0F278ECB818}"/>
              </a:ext>
            </a:extLst>
          </p:cNvPr>
          <p:cNvSpPr txBox="1"/>
          <p:nvPr/>
        </p:nvSpPr>
        <p:spPr>
          <a:xfrm>
            <a:off x="0" y="6217157"/>
            <a:ext cx="6096002" cy="523220"/>
          </a:xfrm>
          <a:prstGeom prst="rect">
            <a:avLst/>
          </a:prstGeom>
          <a:noFill/>
        </p:spPr>
        <p:txBody>
          <a:bodyPr wrap="square" rtlCol="0">
            <a:spAutoFit/>
          </a:bodyPr>
          <a:lstStyle/>
          <a:p>
            <a:pPr algn="ctr"/>
            <a:r>
              <a:rPr lang="en-US" sz="2800" dirty="0"/>
              <a:t>Perish</a:t>
            </a:r>
          </a:p>
        </p:txBody>
      </p:sp>
      <p:sp>
        <p:nvSpPr>
          <p:cNvPr id="3" name="TextBox 2">
            <a:extLst>
              <a:ext uri="{FF2B5EF4-FFF2-40B4-BE49-F238E27FC236}">
                <a16:creationId xmlns:a16="http://schemas.microsoft.com/office/drawing/2014/main" id="{C624C5D3-8680-4BBB-8943-8094EFF9C907}"/>
              </a:ext>
            </a:extLst>
          </p:cNvPr>
          <p:cNvSpPr txBox="1"/>
          <p:nvPr/>
        </p:nvSpPr>
        <p:spPr>
          <a:xfrm>
            <a:off x="6095997" y="5227781"/>
            <a:ext cx="6096002" cy="646331"/>
          </a:xfrm>
          <a:prstGeom prst="rect">
            <a:avLst/>
          </a:prstGeom>
          <a:noFill/>
        </p:spPr>
        <p:txBody>
          <a:bodyPr wrap="square" rtlCol="0">
            <a:spAutoFit/>
          </a:bodyPr>
          <a:lstStyle/>
          <a:p>
            <a:pPr algn="ctr"/>
            <a:r>
              <a:rPr lang="en-US" sz="3600" dirty="0"/>
              <a:t>The World</a:t>
            </a:r>
            <a:endParaRPr lang="en-US" dirty="0"/>
          </a:p>
        </p:txBody>
      </p:sp>
      <p:sp>
        <p:nvSpPr>
          <p:cNvPr id="4" name="TextBox 3">
            <a:extLst>
              <a:ext uri="{FF2B5EF4-FFF2-40B4-BE49-F238E27FC236}">
                <a16:creationId xmlns:a16="http://schemas.microsoft.com/office/drawing/2014/main" id="{00F7DDBA-9A97-4E9A-879C-6F012A45EA73}"/>
              </a:ext>
            </a:extLst>
          </p:cNvPr>
          <p:cNvSpPr txBox="1"/>
          <p:nvPr/>
        </p:nvSpPr>
        <p:spPr>
          <a:xfrm>
            <a:off x="6095998" y="64546"/>
            <a:ext cx="6096002" cy="646331"/>
          </a:xfrm>
          <a:prstGeom prst="rect">
            <a:avLst/>
          </a:prstGeom>
          <a:noFill/>
        </p:spPr>
        <p:txBody>
          <a:bodyPr wrap="square" rtlCol="0">
            <a:spAutoFit/>
          </a:bodyPr>
          <a:lstStyle/>
          <a:p>
            <a:pPr algn="ctr"/>
            <a:r>
              <a:rPr lang="en-US" sz="3600" dirty="0"/>
              <a:t>God</a:t>
            </a:r>
            <a:endParaRPr lang="en-US" dirty="0"/>
          </a:p>
        </p:txBody>
      </p:sp>
      <p:sp>
        <p:nvSpPr>
          <p:cNvPr id="6" name="TextBox 5">
            <a:extLst>
              <a:ext uri="{FF2B5EF4-FFF2-40B4-BE49-F238E27FC236}">
                <a16:creationId xmlns:a16="http://schemas.microsoft.com/office/drawing/2014/main" id="{D14FA639-8D91-4F73-A33D-699A99AB5598}"/>
              </a:ext>
            </a:extLst>
          </p:cNvPr>
          <p:cNvSpPr txBox="1"/>
          <p:nvPr/>
        </p:nvSpPr>
        <p:spPr>
          <a:xfrm>
            <a:off x="6095996" y="6217157"/>
            <a:ext cx="6096003" cy="523220"/>
          </a:xfrm>
          <a:prstGeom prst="rect">
            <a:avLst/>
          </a:prstGeom>
          <a:noFill/>
        </p:spPr>
        <p:txBody>
          <a:bodyPr wrap="square" rtlCol="0">
            <a:spAutoFit/>
          </a:bodyPr>
          <a:lstStyle/>
          <a:p>
            <a:pPr algn="ctr"/>
            <a:r>
              <a:rPr lang="en-US" sz="2800" dirty="0"/>
              <a:t>Perish</a:t>
            </a:r>
          </a:p>
        </p:txBody>
      </p:sp>
      <p:sp>
        <p:nvSpPr>
          <p:cNvPr id="14" name="Rectangle 13">
            <a:extLst>
              <a:ext uri="{FF2B5EF4-FFF2-40B4-BE49-F238E27FC236}">
                <a16:creationId xmlns:a16="http://schemas.microsoft.com/office/drawing/2014/main" id="{F84E35F9-CA59-4ED3-A1BE-93E0BC4CA0D9}"/>
              </a:ext>
            </a:extLst>
          </p:cNvPr>
          <p:cNvSpPr/>
          <p:nvPr/>
        </p:nvSpPr>
        <p:spPr>
          <a:xfrm>
            <a:off x="7767784" y="1860966"/>
            <a:ext cx="2752436" cy="3602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4C2708C-DC7A-4D9D-8248-D521E809259A}"/>
              </a:ext>
            </a:extLst>
          </p:cNvPr>
          <p:cNvSpPr/>
          <p:nvPr/>
        </p:nvSpPr>
        <p:spPr>
          <a:xfrm rot="5400000">
            <a:off x="6991929" y="2789220"/>
            <a:ext cx="4304145" cy="3602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7E5AD1C9-09F7-4E32-B0D4-5FCDEA6B2E6E}"/>
              </a:ext>
            </a:extLst>
          </p:cNvPr>
          <p:cNvCxnSpPr>
            <a:cxnSpLocks/>
          </p:cNvCxnSpPr>
          <p:nvPr/>
        </p:nvCxnSpPr>
        <p:spPr>
          <a:xfrm>
            <a:off x="3611418" y="2062288"/>
            <a:ext cx="3851564" cy="0"/>
          </a:xfrm>
          <a:prstGeom prst="straightConnector1">
            <a:avLst/>
          </a:prstGeom>
          <a:ln w="762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BC390D0B-B3E9-4F52-809A-44317118128A}"/>
              </a:ext>
            </a:extLst>
          </p:cNvPr>
          <p:cNvSpPr txBox="1"/>
          <p:nvPr/>
        </p:nvSpPr>
        <p:spPr>
          <a:xfrm>
            <a:off x="3606657" y="1463952"/>
            <a:ext cx="3851565" cy="646331"/>
          </a:xfrm>
          <a:prstGeom prst="rect">
            <a:avLst/>
          </a:prstGeom>
          <a:noFill/>
        </p:spPr>
        <p:txBody>
          <a:bodyPr wrap="square" rtlCol="0">
            <a:spAutoFit/>
          </a:bodyPr>
          <a:lstStyle/>
          <a:p>
            <a:pPr algn="ctr"/>
            <a:r>
              <a:rPr lang="en-US" sz="3600" b="1" dirty="0">
                <a:solidFill>
                  <a:srgbClr val="FF0000"/>
                </a:solidFill>
              </a:rPr>
              <a:t>“Atonement”</a:t>
            </a:r>
            <a:endParaRPr lang="en-US" b="1" dirty="0">
              <a:solidFill>
                <a:srgbClr val="FF0000"/>
              </a:solidFill>
            </a:endParaRPr>
          </a:p>
        </p:txBody>
      </p:sp>
      <p:sp>
        <p:nvSpPr>
          <p:cNvPr id="23" name="TextBox 22">
            <a:extLst>
              <a:ext uri="{FF2B5EF4-FFF2-40B4-BE49-F238E27FC236}">
                <a16:creationId xmlns:a16="http://schemas.microsoft.com/office/drawing/2014/main" id="{623F5E40-80F2-4F3D-84E5-95D191CE14DD}"/>
              </a:ext>
            </a:extLst>
          </p:cNvPr>
          <p:cNvSpPr txBox="1"/>
          <p:nvPr/>
        </p:nvSpPr>
        <p:spPr>
          <a:xfrm>
            <a:off x="3606656" y="2129799"/>
            <a:ext cx="3851565" cy="2062103"/>
          </a:xfrm>
          <a:prstGeom prst="rect">
            <a:avLst/>
          </a:prstGeom>
          <a:noFill/>
        </p:spPr>
        <p:txBody>
          <a:bodyPr wrap="square" rtlCol="0">
            <a:spAutoFit/>
          </a:bodyPr>
          <a:lstStyle/>
          <a:p>
            <a:r>
              <a:rPr lang="en-US" sz="3200" dirty="0">
                <a:solidFill>
                  <a:srgbClr val="FF0000"/>
                </a:solidFill>
              </a:rPr>
              <a:t>An overly-simplified theological term that probably shouldn’t be used like it is…</a:t>
            </a:r>
            <a:endParaRPr lang="en-US" sz="1600" dirty="0">
              <a:solidFill>
                <a:srgbClr val="FF0000"/>
              </a:solidFill>
            </a:endParaRPr>
          </a:p>
        </p:txBody>
      </p:sp>
    </p:spTree>
    <p:extLst>
      <p:ext uri="{BB962C8B-B14F-4D97-AF65-F5344CB8AC3E}">
        <p14:creationId xmlns:p14="http://schemas.microsoft.com/office/powerpoint/2010/main" val="1171295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2D8BA-4B5C-4187-BD15-BE657F9EA4D6}"/>
              </a:ext>
            </a:extLst>
          </p:cNvPr>
          <p:cNvSpPr>
            <a:spLocks noGrp="1"/>
          </p:cNvSpPr>
          <p:nvPr>
            <p:ph type="title"/>
          </p:nvPr>
        </p:nvSpPr>
        <p:spPr/>
        <p:txBody>
          <a:bodyPr/>
          <a:lstStyle/>
          <a:p>
            <a:r>
              <a:rPr lang="en-US" dirty="0"/>
              <a:t>Fancy Theological Terms</a:t>
            </a:r>
          </a:p>
        </p:txBody>
      </p:sp>
      <p:sp>
        <p:nvSpPr>
          <p:cNvPr id="3" name="Content Placeholder 2">
            <a:extLst>
              <a:ext uri="{FF2B5EF4-FFF2-40B4-BE49-F238E27FC236}">
                <a16:creationId xmlns:a16="http://schemas.microsoft.com/office/drawing/2014/main" id="{16D897A2-B568-4058-BE91-6B7E150899EF}"/>
              </a:ext>
            </a:extLst>
          </p:cNvPr>
          <p:cNvSpPr>
            <a:spLocks noGrp="1"/>
          </p:cNvSpPr>
          <p:nvPr>
            <p:ph sz="half" idx="1"/>
          </p:nvPr>
        </p:nvSpPr>
        <p:spPr/>
        <p:txBody>
          <a:bodyPr/>
          <a:lstStyle/>
          <a:p>
            <a:r>
              <a:rPr lang="en-US" dirty="0"/>
              <a:t>Redemption</a:t>
            </a:r>
          </a:p>
          <a:p>
            <a:r>
              <a:rPr lang="en-US" dirty="0"/>
              <a:t>Propitiation</a:t>
            </a:r>
          </a:p>
          <a:p>
            <a:r>
              <a:rPr lang="en-US" dirty="0"/>
              <a:t>Expiation</a:t>
            </a:r>
          </a:p>
          <a:p>
            <a:r>
              <a:rPr lang="en-US" dirty="0"/>
              <a:t>Reconciliation</a:t>
            </a:r>
          </a:p>
          <a:p>
            <a:r>
              <a:rPr lang="en-US" dirty="0"/>
              <a:t>Substitution</a:t>
            </a:r>
          </a:p>
          <a:p>
            <a:r>
              <a:rPr lang="en-US" dirty="0"/>
              <a:t>Regeneration</a:t>
            </a:r>
          </a:p>
          <a:p>
            <a:r>
              <a:rPr lang="en-US" dirty="0"/>
              <a:t>Imputation</a:t>
            </a:r>
          </a:p>
        </p:txBody>
      </p:sp>
      <p:sp>
        <p:nvSpPr>
          <p:cNvPr id="5" name="Subtitle 2">
            <a:extLst>
              <a:ext uri="{FF2B5EF4-FFF2-40B4-BE49-F238E27FC236}">
                <a16:creationId xmlns:a16="http://schemas.microsoft.com/office/drawing/2014/main" id="{A1BE8347-D0D2-4602-9C5C-7CF4688CF1A1}"/>
              </a:ext>
            </a:extLst>
          </p:cNvPr>
          <p:cNvSpPr txBox="1">
            <a:spLocks/>
          </p:cNvSpPr>
          <p:nvPr/>
        </p:nvSpPr>
        <p:spPr>
          <a:xfrm>
            <a:off x="7546741" y="4670967"/>
            <a:ext cx="3382296" cy="6413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a:latin typeface="+mj-lt"/>
              </a:rPr>
              <a:t>From Part IV</a:t>
            </a:r>
          </a:p>
        </p:txBody>
      </p:sp>
      <p:pic>
        <p:nvPicPr>
          <p:cNvPr id="7" name="Picture 6">
            <a:extLst>
              <a:ext uri="{FF2B5EF4-FFF2-40B4-BE49-F238E27FC236}">
                <a16:creationId xmlns:a16="http://schemas.microsoft.com/office/drawing/2014/main" id="{4F7E278E-E27C-4001-B6BA-F9E94FCA5A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6096" y="1628576"/>
            <a:ext cx="4563587" cy="3042391"/>
          </a:xfrm>
          <a:prstGeom prst="rect">
            <a:avLst/>
          </a:prstGeom>
        </p:spPr>
      </p:pic>
    </p:spTree>
    <p:extLst>
      <p:ext uri="{BB962C8B-B14F-4D97-AF65-F5344CB8AC3E}">
        <p14:creationId xmlns:p14="http://schemas.microsoft.com/office/powerpoint/2010/main" val="1344611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0E5B1A-EF9F-4980-8246-0490CF77A717}"/>
              </a:ext>
            </a:extLst>
          </p:cNvPr>
          <p:cNvSpPr txBox="1"/>
          <p:nvPr/>
        </p:nvSpPr>
        <p:spPr>
          <a:xfrm>
            <a:off x="1542468" y="6077521"/>
            <a:ext cx="6096001" cy="646331"/>
          </a:xfrm>
          <a:prstGeom prst="rect">
            <a:avLst/>
          </a:prstGeom>
          <a:noFill/>
        </p:spPr>
        <p:txBody>
          <a:bodyPr wrap="square" rtlCol="0">
            <a:spAutoFit/>
          </a:bodyPr>
          <a:lstStyle/>
          <a:p>
            <a:pPr algn="ctr"/>
            <a:r>
              <a:rPr lang="en-US" sz="3600" b="1" dirty="0"/>
              <a:t>The World</a:t>
            </a:r>
            <a:endParaRPr lang="en-US" b="1" dirty="0"/>
          </a:p>
        </p:txBody>
      </p:sp>
      <p:sp>
        <p:nvSpPr>
          <p:cNvPr id="3" name="TextBox 2">
            <a:extLst>
              <a:ext uri="{FF2B5EF4-FFF2-40B4-BE49-F238E27FC236}">
                <a16:creationId xmlns:a16="http://schemas.microsoft.com/office/drawing/2014/main" id="{7D12AB1E-2340-4152-AD49-C4CD63878CB2}"/>
              </a:ext>
            </a:extLst>
          </p:cNvPr>
          <p:cNvSpPr txBox="1"/>
          <p:nvPr/>
        </p:nvSpPr>
        <p:spPr>
          <a:xfrm>
            <a:off x="1542469" y="914286"/>
            <a:ext cx="6096001" cy="646331"/>
          </a:xfrm>
          <a:prstGeom prst="rect">
            <a:avLst/>
          </a:prstGeom>
          <a:noFill/>
        </p:spPr>
        <p:txBody>
          <a:bodyPr wrap="square" rtlCol="0">
            <a:spAutoFit/>
          </a:bodyPr>
          <a:lstStyle/>
          <a:p>
            <a:pPr algn="ctr"/>
            <a:r>
              <a:rPr lang="en-US" sz="3600" dirty="0"/>
              <a:t>God</a:t>
            </a:r>
            <a:endParaRPr lang="en-US" dirty="0"/>
          </a:p>
        </p:txBody>
      </p:sp>
      <p:sp>
        <p:nvSpPr>
          <p:cNvPr id="5" name="Rectangle 4">
            <a:extLst>
              <a:ext uri="{FF2B5EF4-FFF2-40B4-BE49-F238E27FC236}">
                <a16:creationId xmlns:a16="http://schemas.microsoft.com/office/drawing/2014/main" id="{CD3D31E7-11CE-4AB1-AF96-48DF1D74D989}"/>
              </a:ext>
            </a:extLst>
          </p:cNvPr>
          <p:cNvSpPr/>
          <p:nvPr/>
        </p:nvSpPr>
        <p:spPr>
          <a:xfrm>
            <a:off x="9310252" y="2710706"/>
            <a:ext cx="2752436" cy="3602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2824969-B4EE-4809-8D1C-2FFC6AD943AD}"/>
              </a:ext>
            </a:extLst>
          </p:cNvPr>
          <p:cNvSpPr/>
          <p:nvPr/>
        </p:nvSpPr>
        <p:spPr>
          <a:xfrm rot="5400000">
            <a:off x="8534397" y="3638960"/>
            <a:ext cx="4304145" cy="3602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485380C-94B7-43A3-9E30-5097FC92E8F8}"/>
              </a:ext>
            </a:extLst>
          </p:cNvPr>
          <p:cNvSpPr txBox="1"/>
          <p:nvPr/>
        </p:nvSpPr>
        <p:spPr>
          <a:xfrm>
            <a:off x="5666033" y="2558085"/>
            <a:ext cx="2672703" cy="707886"/>
          </a:xfrm>
          <a:prstGeom prst="rect">
            <a:avLst/>
          </a:prstGeom>
          <a:noFill/>
        </p:spPr>
        <p:txBody>
          <a:bodyPr wrap="square" rtlCol="0">
            <a:spAutoFit/>
          </a:bodyPr>
          <a:lstStyle/>
          <a:p>
            <a:pPr algn="ctr"/>
            <a:r>
              <a:rPr lang="en-US" sz="4000" dirty="0"/>
              <a:t>SIN</a:t>
            </a:r>
            <a:endParaRPr lang="en-US" sz="2000" dirty="0"/>
          </a:p>
        </p:txBody>
      </p:sp>
      <p:cxnSp>
        <p:nvCxnSpPr>
          <p:cNvPr id="12" name="Straight Arrow Connector 11">
            <a:extLst>
              <a:ext uri="{FF2B5EF4-FFF2-40B4-BE49-F238E27FC236}">
                <a16:creationId xmlns:a16="http://schemas.microsoft.com/office/drawing/2014/main" id="{0CE44EAE-F51E-4D88-800F-758F98A1AC83}"/>
              </a:ext>
            </a:extLst>
          </p:cNvPr>
          <p:cNvCxnSpPr>
            <a:cxnSpLocks/>
          </p:cNvCxnSpPr>
          <p:nvPr/>
        </p:nvCxnSpPr>
        <p:spPr>
          <a:xfrm>
            <a:off x="7509164" y="2890815"/>
            <a:ext cx="1496286" cy="21213"/>
          </a:xfrm>
          <a:prstGeom prst="straightConnector1">
            <a:avLst/>
          </a:prstGeom>
          <a:ln w="762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DCF7427A-C94E-46DD-8A6A-CA2E7DDFE21A}"/>
              </a:ext>
            </a:extLst>
          </p:cNvPr>
          <p:cNvSpPr txBox="1"/>
          <p:nvPr/>
        </p:nvSpPr>
        <p:spPr>
          <a:xfrm>
            <a:off x="175485" y="2335771"/>
            <a:ext cx="2983351" cy="646331"/>
          </a:xfrm>
          <a:prstGeom prst="rect">
            <a:avLst/>
          </a:prstGeom>
          <a:noFill/>
        </p:spPr>
        <p:txBody>
          <a:bodyPr wrap="square">
            <a:spAutoFit/>
          </a:bodyPr>
          <a:lstStyle/>
          <a:p>
            <a:r>
              <a:rPr lang="en-US" sz="1800" b="0" i="0" dirty="0">
                <a:solidFill>
                  <a:srgbClr val="000000"/>
                </a:solidFill>
                <a:effectLst/>
                <a:latin typeface="system-ui"/>
              </a:rPr>
              <a:t>we implore </a:t>
            </a:r>
            <a:r>
              <a:rPr lang="en-US" sz="1800" b="0" i="1" dirty="0">
                <a:solidFill>
                  <a:srgbClr val="000000"/>
                </a:solidFill>
                <a:effectLst/>
                <a:latin typeface="system-ui"/>
              </a:rPr>
              <a:t>you</a:t>
            </a:r>
            <a:r>
              <a:rPr lang="en-US" sz="1800" b="0" i="0" dirty="0">
                <a:solidFill>
                  <a:srgbClr val="000000"/>
                </a:solidFill>
                <a:effectLst/>
                <a:latin typeface="system-ui"/>
              </a:rPr>
              <a:t> on Christ’s behalf, </a:t>
            </a:r>
            <a:r>
              <a:rPr lang="en-US" sz="1800" b="1" i="0" dirty="0">
                <a:solidFill>
                  <a:srgbClr val="FF0000"/>
                </a:solidFill>
                <a:effectLst/>
                <a:latin typeface="system-ui"/>
              </a:rPr>
              <a:t>be reconciled to God</a:t>
            </a:r>
            <a:r>
              <a:rPr lang="en-US" sz="1800" b="0" i="0" dirty="0">
                <a:solidFill>
                  <a:srgbClr val="000000"/>
                </a:solidFill>
                <a:effectLst/>
                <a:latin typeface="system-ui"/>
              </a:rPr>
              <a:t>.</a:t>
            </a:r>
            <a:endParaRPr lang="en-US" b="1" dirty="0">
              <a:solidFill>
                <a:srgbClr val="FF0000"/>
              </a:solidFill>
            </a:endParaRPr>
          </a:p>
        </p:txBody>
      </p:sp>
      <p:sp>
        <p:nvSpPr>
          <p:cNvPr id="16" name="TextBox 15">
            <a:extLst>
              <a:ext uri="{FF2B5EF4-FFF2-40B4-BE49-F238E27FC236}">
                <a16:creationId xmlns:a16="http://schemas.microsoft.com/office/drawing/2014/main" id="{0B99AE7A-464F-4448-BE6C-13ACBD7459BC}"/>
              </a:ext>
            </a:extLst>
          </p:cNvPr>
          <p:cNvSpPr txBox="1"/>
          <p:nvPr/>
        </p:nvSpPr>
        <p:spPr>
          <a:xfrm>
            <a:off x="3556000" y="5649069"/>
            <a:ext cx="2110033" cy="369332"/>
          </a:xfrm>
          <a:prstGeom prst="rect">
            <a:avLst/>
          </a:prstGeom>
          <a:noFill/>
        </p:spPr>
        <p:txBody>
          <a:bodyPr wrap="square" rtlCol="0">
            <a:spAutoFit/>
          </a:bodyPr>
          <a:lstStyle/>
          <a:p>
            <a:pPr algn="ctr"/>
            <a:r>
              <a:rPr lang="en-US" dirty="0"/>
              <a:t>No sin barrier!</a:t>
            </a:r>
          </a:p>
        </p:txBody>
      </p:sp>
      <p:sp>
        <p:nvSpPr>
          <p:cNvPr id="7" name="TextBox 6">
            <a:extLst>
              <a:ext uri="{FF2B5EF4-FFF2-40B4-BE49-F238E27FC236}">
                <a16:creationId xmlns:a16="http://schemas.microsoft.com/office/drawing/2014/main" id="{D741E2DA-DEA0-485A-8971-6FE9C629350E}"/>
              </a:ext>
            </a:extLst>
          </p:cNvPr>
          <p:cNvSpPr txBox="1"/>
          <p:nvPr/>
        </p:nvSpPr>
        <p:spPr>
          <a:xfrm>
            <a:off x="5399131" y="540153"/>
            <a:ext cx="2110033" cy="369332"/>
          </a:xfrm>
          <a:prstGeom prst="rect">
            <a:avLst/>
          </a:prstGeom>
          <a:noFill/>
        </p:spPr>
        <p:txBody>
          <a:bodyPr wrap="square" rtlCol="0">
            <a:spAutoFit/>
          </a:bodyPr>
          <a:lstStyle/>
          <a:p>
            <a:pPr algn="ctr"/>
            <a:r>
              <a:rPr lang="en-US" dirty="0"/>
              <a:t>Growing Fellowship</a:t>
            </a:r>
          </a:p>
        </p:txBody>
      </p:sp>
      <p:grpSp>
        <p:nvGrpSpPr>
          <p:cNvPr id="9" name="Group 8">
            <a:extLst>
              <a:ext uri="{FF2B5EF4-FFF2-40B4-BE49-F238E27FC236}">
                <a16:creationId xmlns:a16="http://schemas.microsoft.com/office/drawing/2014/main" id="{110A5184-14D7-439E-AE88-F36CC5C50379}"/>
              </a:ext>
            </a:extLst>
          </p:cNvPr>
          <p:cNvGrpSpPr/>
          <p:nvPr/>
        </p:nvGrpSpPr>
        <p:grpSpPr>
          <a:xfrm>
            <a:off x="7509164" y="755145"/>
            <a:ext cx="2193164" cy="815703"/>
            <a:chOff x="5528436" y="820301"/>
            <a:chExt cx="2193164" cy="815703"/>
          </a:xfrm>
        </p:grpSpPr>
        <p:sp>
          <p:nvSpPr>
            <p:cNvPr id="22" name="TextBox 21">
              <a:extLst>
                <a:ext uri="{FF2B5EF4-FFF2-40B4-BE49-F238E27FC236}">
                  <a16:creationId xmlns:a16="http://schemas.microsoft.com/office/drawing/2014/main" id="{0CEC5368-0E8B-4D8D-8DA5-23BD8D169239}"/>
                </a:ext>
              </a:extLst>
            </p:cNvPr>
            <p:cNvSpPr txBox="1"/>
            <p:nvPr/>
          </p:nvSpPr>
          <p:spPr>
            <a:xfrm>
              <a:off x="5528436" y="1048168"/>
              <a:ext cx="2110033" cy="369332"/>
            </a:xfrm>
            <a:prstGeom prst="rect">
              <a:avLst/>
            </a:prstGeom>
            <a:noFill/>
          </p:spPr>
          <p:txBody>
            <a:bodyPr wrap="square" rtlCol="0">
              <a:spAutoFit/>
            </a:bodyPr>
            <a:lstStyle/>
            <a:p>
              <a:pPr algn="ctr"/>
              <a:r>
                <a:rPr lang="en-US" b="1" dirty="0"/>
                <a:t>Believer in Christ</a:t>
              </a:r>
            </a:p>
          </p:txBody>
        </p:sp>
        <p:sp>
          <p:nvSpPr>
            <p:cNvPr id="8" name="Oval 7">
              <a:extLst>
                <a:ext uri="{FF2B5EF4-FFF2-40B4-BE49-F238E27FC236}">
                  <a16:creationId xmlns:a16="http://schemas.microsoft.com/office/drawing/2014/main" id="{6DDD6274-DBE7-4C87-B6FE-629E25F98251}"/>
                </a:ext>
              </a:extLst>
            </p:cNvPr>
            <p:cNvSpPr/>
            <p:nvPr/>
          </p:nvSpPr>
          <p:spPr>
            <a:xfrm>
              <a:off x="5528436" y="820301"/>
              <a:ext cx="2193164" cy="815703"/>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Straight Arrow Connector 16">
            <a:extLst>
              <a:ext uri="{FF2B5EF4-FFF2-40B4-BE49-F238E27FC236}">
                <a16:creationId xmlns:a16="http://schemas.microsoft.com/office/drawing/2014/main" id="{5C0ED5AF-0E0A-428F-8A4D-D97AEEB7F244}"/>
              </a:ext>
            </a:extLst>
          </p:cNvPr>
          <p:cNvCxnSpPr>
            <a:cxnSpLocks/>
          </p:cNvCxnSpPr>
          <p:nvPr/>
        </p:nvCxnSpPr>
        <p:spPr>
          <a:xfrm>
            <a:off x="9998087" y="1107764"/>
            <a:ext cx="1496286" cy="21213"/>
          </a:xfrm>
          <a:prstGeom prst="straightConnector1">
            <a:avLst/>
          </a:prstGeom>
          <a:ln w="762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77845DDE-B21F-44A0-A08F-591687A99560}"/>
              </a:ext>
            </a:extLst>
          </p:cNvPr>
          <p:cNvCxnSpPr>
            <a:cxnSpLocks/>
          </p:cNvCxnSpPr>
          <p:nvPr/>
        </p:nvCxnSpPr>
        <p:spPr>
          <a:xfrm rot="10800000">
            <a:off x="5681346" y="1086551"/>
            <a:ext cx="1496286" cy="21213"/>
          </a:xfrm>
          <a:prstGeom prst="straightConnector1">
            <a:avLst/>
          </a:prstGeom>
          <a:ln w="762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5789C66C-85D2-43C0-9717-3DE68173EF4B}"/>
              </a:ext>
            </a:extLst>
          </p:cNvPr>
          <p:cNvSpPr txBox="1"/>
          <p:nvPr/>
        </p:nvSpPr>
        <p:spPr>
          <a:xfrm>
            <a:off x="9691213" y="540153"/>
            <a:ext cx="2110033" cy="369332"/>
          </a:xfrm>
          <a:prstGeom prst="rect">
            <a:avLst/>
          </a:prstGeom>
          <a:noFill/>
        </p:spPr>
        <p:txBody>
          <a:bodyPr wrap="square" rtlCol="0">
            <a:spAutoFit/>
          </a:bodyPr>
          <a:lstStyle/>
          <a:p>
            <a:pPr algn="ctr"/>
            <a:r>
              <a:rPr lang="en-US" dirty="0"/>
              <a:t>Hindered Fellowship</a:t>
            </a:r>
          </a:p>
        </p:txBody>
      </p:sp>
      <p:sp>
        <p:nvSpPr>
          <p:cNvPr id="13" name="TextBox 12">
            <a:extLst>
              <a:ext uri="{FF2B5EF4-FFF2-40B4-BE49-F238E27FC236}">
                <a16:creationId xmlns:a16="http://schemas.microsoft.com/office/drawing/2014/main" id="{1B0690D4-5DB2-49A2-B724-589FE458BB77}"/>
              </a:ext>
            </a:extLst>
          </p:cNvPr>
          <p:cNvSpPr txBox="1"/>
          <p:nvPr/>
        </p:nvSpPr>
        <p:spPr>
          <a:xfrm>
            <a:off x="5528436" y="1191285"/>
            <a:ext cx="2110033" cy="584775"/>
          </a:xfrm>
          <a:prstGeom prst="rect">
            <a:avLst/>
          </a:prstGeom>
          <a:noFill/>
        </p:spPr>
        <p:txBody>
          <a:bodyPr wrap="square" rtlCol="0">
            <a:spAutoFit/>
          </a:bodyPr>
          <a:lstStyle/>
          <a:p>
            <a:pPr algn="ctr"/>
            <a:r>
              <a:rPr lang="en-US" sz="1600" dirty="0"/>
              <a:t>Sanctification Reconciliation</a:t>
            </a:r>
          </a:p>
        </p:txBody>
      </p:sp>
      <p:sp>
        <p:nvSpPr>
          <p:cNvPr id="14" name="TextBox 13">
            <a:extLst>
              <a:ext uri="{FF2B5EF4-FFF2-40B4-BE49-F238E27FC236}">
                <a16:creationId xmlns:a16="http://schemas.microsoft.com/office/drawing/2014/main" id="{1BE59E5C-0EF6-486E-AE56-243AC3E25B22}"/>
              </a:ext>
            </a:extLst>
          </p:cNvPr>
          <p:cNvSpPr txBox="1"/>
          <p:nvPr/>
        </p:nvSpPr>
        <p:spPr>
          <a:xfrm>
            <a:off x="7171424" y="2306040"/>
            <a:ext cx="2110033" cy="584775"/>
          </a:xfrm>
          <a:prstGeom prst="rect">
            <a:avLst/>
          </a:prstGeom>
          <a:noFill/>
        </p:spPr>
        <p:txBody>
          <a:bodyPr wrap="square" rtlCol="0">
            <a:spAutoFit/>
          </a:bodyPr>
          <a:lstStyle/>
          <a:p>
            <a:pPr algn="ctr"/>
            <a:r>
              <a:rPr lang="en-US" sz="1600" dirty="0"/>
              <a:t>Universal Reconciliation</a:t>
            </a:r>
          </a:p>
        </p:txBody>
      </p:sp>
      <p:sp>
        <p:nvSpPr>
          <p:cNvPr id="15" name="TextBox 14">
            <a:extLst>
              <a:ext uri="{FF2B5EF4-FFF2-40B4-BE49-F238E27FC236}">
                <a16:creationId xmlns:a16="http://schemas.microsoft.com/office/drawing/2014/main" id="{F6E52BEF-C141-44C0-AC25-FC2ABA88B2C8}"/>
              </a:ext>
            </a:extLst>
          </p:cNvPr>
          <p:cNvSpPr txBox="1"/>
          <p:nvPr/>
        </p:nvSpPr>
        <p:spPr>
          <a:xfrm>
            <a:off x="3535451" y="2973583"/>
            <a:ext cx="2110033" cy="584775"/>
          </a:xfrm>
          <a:prstGeom prst="rect">
            <a:avLst/>
          </a:prstGeom>
          <a:noFill/>
        </p:spPr>
        <p:txBody>
          <a:bodyPr wrap="square" rtlCol="0">
            <a:spAutoFit/>
          </a:bodyPr>
          <a:lstStyle/>
          <a:p>
            <a:pPr algn="ctr"/>
            <a:r>
              <a:rPr lang="en-US" sz="1600" dirty="0"/>
              <a:t>Justification Reconciliation</a:t>
            </a:r>
          </a:p>
        </p:txBody>
      </p:sp>
      <p:cxnSp>
        <p:nvCxnSpPr>
          <p:cNvPr id="26" name="Straight Arrow Connector 25">
            <a:extLst>
              <a:ext uri="{FF2B5EF4-FFF2-40B4-BE49-F238E27FC236}">
                <a16:creationId xmlns:a16="http://schemas.microsoft.com/office/drawing/2014/main" id="{8E7E96ED-DF39-40EC-9230-59A63BEC2392}"/>
              </a:ext>
            </a:extLst>
          </p:cNvPr>
          <p:cNvCxnSpPr>
            <a:cxnSpLocks/>
          </p:cNvCxnSpPr>
          <p:nvPr/>
        </p:nvCxnSpPr>
        <p:spPr>
          <a:xfrm flipV="1">
            <a:off x="5197925" y="1732882"/>
            <a:ext cx="2821787" cy="1511876"/>
          </a:xfrm>
          <a:prstGeom prst="straightConnector1">
            <a:avLst/>
          </a:prstGeom>
          <a:ln w="53975">
            <a:prstDash val="sysDot"/>
            <a:headEnd type="none" w="med" len="med"/>
            <a:tailEnd type="triangl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690985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1063</TotalTime>
  <Words>4771</Words>
  <Application>Microsoft Office PowerPoint</Application>
  <PresentationFormat>Widescreen</PresentationFormat>
  <Paragraphs>323</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Arial </vt:lpstr>
      <vt:lpstr>Calibri</vt:lpstr>
      <vt:lpstr>Calibri Light</vt:lpstr>
      <vt:lpstr>Georgia</vt:lpstr>
      <vt:lpstr>Montserrat</vt:lpstr>
      <vt:lpstr>SBL BibLit</vt:lpstr>
      <vt:lpstr>system-ui</vt:lpstr>
      <vt:lpstr>Times New Roman</vt:lpstr>
      <vt:lpstr>Office Theme</vt:lpstr>
      <vt:lpstr>PowerPoint Presentation</vt:lpstr>
      <vt:lpstr>PowerPoint Presentation</vt:lpstr>
      <vt:lpstr>Review!</vt:lpstr>
      <vt:lpstr>PowerPoint Presentation</vt:lpstr>
      <vt:lpstr>PowerPoint Presentation</vt:lpstr>
      <vt:lpstr>PowerPoint Presentation</vt:lpstr>
      <vt:lpstr>PowerPoint Presentation</vt:lpstr>
      <vt:lpstr>Fancy Theological Terms</vt:lpstr>
      <vt:lpstr>PowerPoint Presentation</vt:lpstr>
      <vt:lpstr>PowerPoint Presentation</vt:lpstr>
      <vt:lpstr>Faith</vt:lpstr>
      <vt:lpstr>Faith</vt:lpstr>
      <vt:lpstr>PowerPoint Presentation</vt:lpstr>
      <vt:lpstr>PowerPoint Presentation</vt:lpstr>
      <vt:lpstr>Faith</vt:lpstr>
      <vt:lpstr>PowerPoint Presentation</vt:lpstr>
      <vt:lpstr>PowerPoint Presentation</vt:lpstr>
      <vt:lpstr>PowerPoint Presentation</vt:lpstr>
      <vt:lpstr>Faith</vt:lpstr>
      <vt:lpstr>PowerPoint Presentation</vt:lpstr>
      <vt:lpstr>PowerPoint Presentation</vt:lpstr>
      <vt:lpstr>PowerPoint Presentation</vt:lpstr>
      <vt:lpstr>PowerPoint Presentation</vt:lpstr>
      <vt:lpstr>PowerPoint Presentation</vt:lpstr>
      <vt:lpstr>Notitia</vt:lpstr>
      <vt:lpstr>Assensus</vt:lpstr>
      <vt:lpstr>Fiducia</vt:lpstr>
      <vt:lpstr>PowerPoint Presentation</vt:lpstr>
      <vt:lpstr>PowerPoint Presentation</vt:lpstr>
      <vt:lpstr>PowerPoint Presentation</vt:lpstr>
      <vt:lpstr>PowerPoint Presentation</vt:lpstr>
      <vt:lpstr>PowerPoint Presentation</vt:lpstr>
      <vt:lpstr>PowerPoint Presentation</vt:lpstr>
      <vt:lpstr>Faith</vt:lpstr>
      <vt:lpstr>Free Grace Soteriology: Great and Small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Miles</dc:creator>
  <cp:lastModifiedBy>Paul Miles</cp:lastModifiedBy>
  <cp:revision>114</cp:revision>
  <dcterms:created xsi:type="dcterms:W3CDTF">2020-09-16T10:39:45Z</dcterms:created>
  <dcterms:modified xsi:type="dcterms:W3CDTF">2020-09-30T12:37:56Z</dcterms:modified>
</cp:coreProperties>
</file>